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8"/>
  </p:notesMasterIdLst>
  <p:sldIdLst>
    <p:sldId id="258"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364" r:id="rId40"/>
    <p:sldId id="365" r:id="rId41"/>
    <p:sldId id="366" r:id="rId42"/>
    <p:sldId id="367"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 id="359" r:id="rId107"/>
    <p:sldId id="360" r:id="rId108"/>
    <p:sldId id="361" r:id="rId109"/>
    <p:sldId id="362" r:id="rId110"/>
    <p:sldId id="363" r:id="rId111"/>
    <p:sldId id="368" r:id="rId112"/>
    <p:sldId id="369" r:id="rId113"/>
    <p:sldId id="370" r:id="rId114"/>
    <p:sldId id="371" r:id="rId115"/>
    <p:sldId id="372" r:id="rId116"/>
    <p:sldId id="373" r:id="rId117"/>
    <p:sldId id="374" r:id="rId118"/>
    <p:sldId id="375" r:id="rId119"/>
    <p:sldId id="376" r:id="rId120"/>
    <p:sldId id="377" r:id="rId121"/>
    <p:sldId id="378" r:id="rId122"/>
    <p:sldId id="379" r:id="rId123"/>
    <p:sldId id="380" r:id="rId124"/>
    <p:sldId id="381" r:id="rId125"/>
    <p:sldId id="382" r:id="rId126"/>
    <p:sldId id="383" r:id="rId127"/>
    <p:sldId id="384" r:id="rId128"/>
    <p:sldId id="385" r:id="rId129"/>
    <p:sldId id="386" r:id="rId130"/>
    <p:sldId id="387" r:id="rId131"/>
    <p:sldId id="388" r:id="rId132"/>
    <p:sldId id="389" r:id="rId133"/>
    <p:sldId id="390" r:id="rId134"/>
    <p:sldId id="391" r:id="rId135"/>
    <p:sldId id="392" r:id="rId136"/>
    <p:sldId id="393" r:id="rId1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 Id="rId4" Type="http://schemas.openxmlformats.org/officeDocument/2006/relationships/image" Target="../media/image60.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68.wmf"/><Relationship Id="rId3" Type="http://schemas.openxmlformats.org/officeDocument/2006/relationships/image" Target="../media/image63.wmf"/><Relationship Id="rId7" Type="http://schemas.openxmlformats.org/officeDocument/2006/relationships/image" Target="../media/image67.wmf"/><Relationship Id="rId2" Type="http://schemas.openxmlformats.org/officeDocument/2006/relationships/image" Target="../media/image62.wmf"/><Relationship Id="rId1" Type="http://schemas.openxmlformats.org/officeDocument/2006/relationships/image" Target="../media/image61.wmf"/><Relationship Id="rId6" Type="http://schemas.openxmlformats.org/officeDocument/2006/relationships/image" Target="../media/image66.wmf"/><Relationship Id="rId5" Type="http://schemas.openxmlformats.org/officeDocument/2006/relationships/image" Target="../media/image65.wmf"/><Relationship Id="rId4" Type="http://schemas.openxmlformats.org/officeDocument/2006/relationships/image" Target="../media/image64.wmf"/></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76.wmf"/><Relationship Id="rId13" Type="http://schemas.openxmlformats.org/officeDocument/2006/relationships/image" Target="../media/image81.wmf"/><Relationship Id="rId3" Type="http://schemas.openxmlformats.org/officeDocument/2006/relationships/image" Target="../media/image71.wmf"/><Relationship Id="rId7" Type="http://schemas.openxmlformats.org/officeDocument/2006/relationships/image" Target="../media/image75.wmf"/><Relationship Id="rId12" Type="http://schemas.openxmlformats.org/officeDocument/2006/relationships/image" Target="../media/image80.wmf"/><Relationship Id="rId2" Type="http://schemas.openxmlformats.org/officeDocument/2006/relationships/image" Target="../media/image70.wmf"/><Relationship Id="rId1" Type="http://schemas.openxmlformats.org/officeDocument/2006/relationships/image" Target="../media/image69.wmf"/><Relationship Id="rId6" Type="http://schemas.openxmlformats.org/officeDocument/2006/relationships/image" Target="../media/image74.wmf"/><Relationship Id="rId11" Type="http://schemas.openxmlformats.org/officeDocument/2006/relationships/image" Target="../media/image79.wmf"/><Relationship Id="rId5" Type="http://schemas.openxmlformats.org/officeDocument/2006/relationships/image" Target="../media/image73.wmf"/><Relationship Id="rId10" Type="http://schemas.openxmlformats.org/officeDocument/2006/relationships/image" Target="../media/image78.wmf"/><Relationship Id="rId4" Type="http://schemas.openxmlformats.org/officeDocument/2006/relationships/image" Target="../media/image72.wmf"/><Relationship Id="rId9" Type="http://schemas.openxmlformats.org/officeDocument/2006/relationships/image" Target="../media/image77.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image" Target="../media/image82.wmf"/><Relationship Id="rId5" Type="http://schemas.openxmlformats.org/officeDocument/2006/relationships/image" Target="../media/image86.wmf"/><Relationship Id="rId4" Type="http://schemas.openxmlformats.org/officeDocument/2006/relationships/image" Target="../media/image85.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image" Target="../media/image88.wmf"/><Relationship Id="rId1" Type="http://schemas.openxmlformats.org/officeDocument/2006/relationships/image" Target="../media/image87.wmf"/><Relationship Id="rId4" Type="http://schemas.openxmlformats.org/officeDocument/2006/relationships/image" Target="../media/image90.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95.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01.wmf"/><Relationship Id="rId1" Type="http://schemas.openxmlformats.org/officeDocument/2006/relationships/image" Target="../media/image100.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103.wmf"/><Relationship Id="rId1" Type="http://schemas.openxmlformats.org/officeDocument/2006/relationships/image" Target="../media/image10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106.wmf"/><Relationship Id="rId1" Type="http://schemas.openxmlformats.org/officeDocument/2006/relationships/image" Target="../media/image105.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image" Target="../media/image110.wmf"/><Relationship Id="rId1" Type="http://schemas.openxmlformats.org/officeDocument/2006/relationships/image" Target="../media/image109.wmf"/><Relationship Id="rId4" Type="http://schemas.openxmlformats.org/officeDocument/2006/relationships/image" Target="../media/image112.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14.wmf"/><Relationship Id="rId1" Type="http://schemas.openxmlformats.org/officeDocument/2006/relationships/image" Target="../media/image113.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119.wmf"/><Relationship Id="rId1" Type="http://schemas.openxmlformats.org/officeDocument/2006/relationships/image" Target="../media/image118.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21.wmf"/><Relationship Id="rId1" Type="http://schemas.openxmlformats.org/officeDocument/2006/relationships/image" Target="../media/image120.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125.wmf"/><Relationship Id="rId1" Type="http://schemas.openxmlformats.org/officeDocument/2006/relationships/image" Target="../media/image124.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27.wmf"/><Relationship Id="rId1" Type="http://schemas.openxmlformats.org/officeDocument/2006/relationships/image" Target="../media/image126.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29.wmf"/><Relationship Id="rId1" Type="http://schemas.openxmlformats.org/officeDocument/2006/relationships/image" Target="../media/image128.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131.wmf"/><Relationship Id="rId1" Type="http://schemas.openxmlformats.org/officeDocument/2006/relationships/image" Target="../media/image130.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41.wmf"/><Relationship Id="rId7" Type="http://schemas.openxmlformats.org/officeDocument/2006/relationships/image" Target="../media/image145.wmf"/><Relationship Id="rId2" Type="http://schemas.openxmlformats.org/officeDocument/2006/relationships/image" Target="../media/image140.wmf"/><Relationship Id="rId1" Type="http://schemas.openxmlformats.org/officeDocument/2006/relationships/image" Target="../media/image139.wmf"/><Relationship Id="rId6" Type="http://schemas.openxmlformats.org/officeDocument/2006/relationships/image" Target="../media/image144.wmf"/><Relationship Id="rId5" Type="http://schemas.openxmlformats.org/officeDocument/2006/relationships/image" Target="../media/image143.wmf"/><Relationship Id="rId4" Type="http://schemas.openxmlformats.org/officeDocument/2006/relationships/image" Target="../media/image142.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11.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52.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55.wmf"/><Relationship Id="rId2" Type="http://schemas.openxmlformats.org/officeDocument/2006/relationships/image" Target="../media/image154.wmf"/><Relationship Id="rId1" Type="http://schemas.openxmlformats.org/officeDocument/2006/relationships/image" Target="../media/image153.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157.wmf"/><Relationship Id="rId1" Type="http://schemas.openxmlformats.org/officeDocument/2006/relationships/image" Target="../media/image156.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58.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61.wmf"/><Relationship Id="rId2" Type="http://schemas.openxmlformats.org/officeDocument/2006/relationships/image" Target="../media/image160.wmf"/><Relationship Id="rId1" Type="http://schemas.openxmlformats.org/officeDocument/2006/relationships/image" Target="../media/image159.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66.wmf"/><Relationship Id="rId2" Type="http://schemas.openxmlformats.org/officeDocument/2006/relationships/image" Target="../media/image165.wmf"/><Relationship Id="rId1" Type="http://schemas.openxmlformats.org/officeDocument/2006/relationships/image" Target="../media/image164.wmf"/><Relationship Id="rId4" Type="http://schemas.openxmlformats.org/officeDocument/2006/relationships/image" Target="../media/image167.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68.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71.wmf"/><Relationship Id="rId2" Type="http://schemas.openxmlformats.org/officeDocument/2006/relationships/image" Target="../media/image170.wmf"/><Relationship Id="rId1" Type="http://schemas.openxmlformats.org/officeDocument/2006/relationships/image" Target="../media/image169.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76.wmf"/><Relationship Id="rId2" Type="http://schemas.openxmlformats.org/officeDocument/2006/relationships/image" Target="../media/image175.wmf"/><Relationship Id="rId1" Type="http://schemas.openxmlformats.org/officeDocument/2006/relationships/image" Target="../media/image174.wmf"/><Relationship Id="rId5" Type="http://schemas.openxmlformats.org/officeDocument/2006/relationships/image" Target="../media/image178.wmf"/><Relationship Id="rId4" Type="http://schemas.openxmlformats.org/officeDocument/2006/relationships/image" Target="../media/image177.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79.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8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 Id="rId4" Type="http://schemas.openxmlformats.org/officeDocument/2006/relationships/image" Target="../media/image5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8CA198-7F0B-41A4-8FA1-17928E67041F}" type="datetimeFigureOut">
              <a:rPr lang="zh-CN" altLang="en-US" smtClean="0"/>
              <a:t>2021/11/25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E20D04-E22A-4644-97DB-956C8CE8B1CA}" type="slidenum">
              <a:rPr lang="zh-CN" altLang="en-US" smtClean="0"/>
              <a:t>‹#›</a:t>
            </a:fld>
            <a:endParaRPr lang="zh-CN" altLang="en-US"/>
          </a:p>
        </p:txBody>
      </p:sp>
    </p:spTree>
    <p:extLst>
      <p:ext uri="{BB962C8B-B14F-4D97-AF65-F5344CB8AC3E}">
        <p14:creationId xmlns:p14="http://schemas.microsoft.com/office/powerpoint/2010/main" val="2552560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D7062F-6358-483C-9199-10D05129C7B7}" type="slidenum">
              <a:rPr lang="en-US" altLang="zh-CN" smtClean="0"/>
              <a:pPr>
                <a:defRPr/>
              </a:pPr>
              <a:t>1</a:t>
            </a:fld>
            <a:endParaRPr lang="en-US" altLang="zh-CN"/>
          </a:p>
        </p:txBody>
      </p:sp>
    </p:spTree>
    <p:extLst>
      <p:ext uri="{BB962C8B-B14F-4D97-AF65-F5344CB8AC3E}">
        <p14:creationId xmlns:p14="http://schemas.microsoft.com/office/powerpoint/2010/main" val="84369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D7062F-6358-483C-9199-10D05129C7B7}" type="slidenum">
              <a:rPr lang="en-US" altLang="zh-CN" smtClean="0"/>
              <a:pPr>
                <a:defRPr/>
              </a:pPr>
              <a:t>54</a:t>
            </a:fld>
            <a:endParaRPr lang="en-US" altLang="zh-CN"/>
          </a:p>
        </p:txBody>
      </p:sp>
    </p:spTree>
    <p:extLst>
      <p:ext uri="{BB962C8B-B14F-4D97-AF65-F5344CB8AC3E}">
        <p14:creationId xmlns:p14="http://schemas.microsoft.com/office/powerpoint/2010/main" val="2150626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D7062F-6358-483C-9199-10D05129C7B7}" type="slidenum">
              <a:rPr lang="en-US" altLang="zh-CN" smtClean="0"/>
              <a:pPr>
                <a:defRPr/>
              </a:pPr>
              <a:t>70</a:t>
            </a:fld>
            <a:endParaRPr lang="en-US" altLang="zh-CN"/>
          </a:p>
        </p:txBody>
      </p:sp>
    </p:spTree>
    <p:extLst>
      <p:ext uri="{BB962C8B-B14F-4D97-AF65-F5344CB8AC3E}">
        <p14:creationId xmlns:p14="http://schemas.microsoft.com/office/powerpoint/2010/main" val="1014778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3D7062F-6358-483C-9199-10D05129C7B7}" type="slidenum">
              <a:rPr lang="en-US" altLang="zh-CN" smtClean="0"/>
              <a:pPr>
                <a:defRPr/>
              </a:pPr>
              <a:t>132</a:t>
            </a:fld>
            <a:endParaRPr lang="en-US" altLang="zh-CN"/>
          </a:p>
        </p:txBody>
      </p:sp>
    </p:spTree>
    <p:extLst>
      <p:ext uri="{BB962C8B-B14F-4D97-AF65-F5344CB8AC3E}">
        <p14:creationId xmlns:p14="http://schemas.microsoft.com/office/powerpoint/2010/main" val="3518675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BA93968F-BF9E-488D-9517-66F154B4C10E}" type="datetimeFigureOut">
              <a:rPr lang="zh-CN" altLang="en-US" smtClean="0"/>
              <a:t>2021/11/25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898C92-A090-4F92-8FC1-CD1DBA8456F1}" type="slidenum">
              <a:rPr lang="zh-CN" altLang="en-US" smtClean="0"/>
              <a:t>‹#›</a:t>
            </a:fld>
            <a:endParaRPr lang="zh-CN" altLang="en-US"/>
          </a:p>
        </p:txBody>
      </p:sp>
    </p:spTree>
    <p:extLst>
      <p:ext uri="{BB962C8B-B14F-4D97-AF65-F5344CB8AC3E}">
        <p14:creationId xmlns:p14="http://schemas.microsoft.com/office/powerpoint/2010/main" val="177572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A93968F-BF9E-488D-9517-66F154B4C10E}" type="datetimeFigureOut">
              <a:rPr lang="zh-CN" altLang="en-US" smtClean="0"/>
              <a:t>2021/11/25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898C92-A090-4F92-8FC1-CD1DBA8456F1}" type="slidenum">
              <a:rPr lang="zh-CN" altLang="en-US" smtClean="0"/>
              <a:t>‹#›</a:t>
            </a:fld>
            <a:endParaRPr lang="zh-CN" altLang="en-US"/>
          </a:p>
        </p:txBody>
      </p:sp>
    </p:spTree>
    <p:extLst>
      <p:ext uri="{BB962C8B-B14F-4D97-AF65-F5344CB8AC3E}">
        <p14:creationId xmlns:p14="http://schemas.microsoft.com/office/powerpoint/2010/main" val="829063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A93968F-BF9E-488D-9517-66F154B4C10E}" type="datetimeFigureOut">
              <a:rPr lang="zh-CN" altLang="en-US" smtClean="0"/>
              <a:t>2021/11/25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898C92-A090-4F92-8FC1-CD1DBA8456F1}" type="slidenum">
              <a:rPr lang="zh-CN" altLang="en-US" smtClean="0"/>
              <a:t>‹#›</a:t>
            </a:fld>
            <a:endParaRPr lang="zh-CN" altLang="en-US"/>
          </a:p>
        </p:txBody>
      </p:sp>
    </p:spTree>
    <p:extLst>
      <p:ext uri="{BB962C8B-B14F-4D97-AF65-F5344CB8AC3E}">
        <p14:creationId xmlns:p14="http://schemas.microsoft.com/office/powerpoint/2010/main" val="4154053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A93968F-BF9E-488D-9517-66F154B4C10E}" type="datetimeFigureOut">
              <a:rPr lang="zh-CN" altLang="en-US" smtClean="0"/>
              <a:t>2021/11/25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898C92-A090-4F92-8FC1-CD1DBA8456F1}" type="slidenum">
              <a:rPr lang="zh-CN" altLang="en-US" smtClean="0"/>
              <a:t>‹#›</a:t>
            </a:fld>
            <a:endParaRPr lang="zh-CN" altLang="en-US"/>
          </a:p>
        </p:txBody>
      </p:sp>
    </p:spTree>
    <p:extLst>
      <p:ext uri="{BB962C8B-B14F-4D97-AF65-F5344CB8AC3E}">
        <p14:creationId xmlns:p14="http://schemas.microsoft.com/office/powerpoint/2010/main" val="4277421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BA93968F-BF9E-488D-9517-66F154B4C10E}" type="datetimeFigureOut">
              <a:rPr lang="zh-CN" altLang="en-US" smtClean="0"/>
              <a:t>2021/11/25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898C92-A090-4F92-8FC1-CD1DBA8456F1}" type="slidenum">
              <a:rPr lang="zh-CN" altLang="en-US" smtClean="0"/>
              <a:t>‹#›</a:t>
            </a:fld>
            <a:endParaRPr lang="zh-CN" altLang="en-US"/>
          </a:p>
        </p:txBody>
      </p:sp>
    </p:spTree>
    <p:extLst>
      <p:ext uri="{BB962C8B-B14F-4D97-AF65-F5344CB8AC3E}">
        <p14:creationId xmlns:p14="http://schemas.microsoft.com/office/powerpoint/2010/main" val="497700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BA93968F-BF9E-488D-9517-66F154B4C10E}" type="datetimeFigureOut">
              <a:rPr lang="zh-CN" altLang="en-US" smtClean="0"/>
              <a:t>2021/11/25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898C92-A090-4F92-8FC1-CD1DBA8456F1}" type="slidenum">
              <a:rPr lang="zh-CN" altLang="en-US" smtClean="0"/>
              <a:t>‹#›</a:t>
            </a:fld>
            <a:endParaRPr lang="zh-CN" altLang="en-US"/>
          </a:p>
        </p:txBody>
      </p:sp>
    </p:spTree>
    <p:extLst>
      <p:ext uri="{BB962C8B-B14F-4D97-AF65-F5344CB8AC3E}">
        <p14:creationId xmlns:p14="http://schemas.microsoft.com/office/powerpoint/2010/main" val="1332156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BA93968F-BF9E-488D-9517-66F154B4C10E}" type="datetimeFigureOut">
              <a:rPr lang="zh-CN" altLang="en-US" smtClean="0"/>
              <a:t>2021/11/25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B898C92-A090-4F92-8FC1-CD1DBA8456F1}" type="slidenum">
              <a:rPr lang="zh-CN" altLang="en-US" smtClean="0"/>
              <a:t>‹#›</a:t>
            </a:fld>
            <a:endParaRPr lang="zh-CN" altLang="en-US"/>
          </a:p>
        </p:txBody>
      </p:sp>
    </p:spTree>
    <p:extLst>
      <p:ext uri="{BB962C8B-B14F-4D97-AF65-F5344CB8AC3E}">
        <p14:creationId xmlns:p14="http://schemas.microsoft.com/office/powerpoint/2010/main" val="218106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BA93968F-BF9E-488D-9517-66F154B4C10E}" type="datetimeFigureOut">
              <a:rPr lang="zh-CN" altLang="en-US" smtClean="0"/>
              <a:t>2021/11/25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B898C92-A090-4F92-8FC1-CD1DBA8456F1}" type="slidenum">
              <a:rPr lang="zh-CN" altLang="en-US" smtClean="0"/>
              <a:t>‹#›</a:t>
            </a:fld>
            <a:endParaRPr lang="zh-CN" altLang="en-US"/>
          </a:p>
        </p:txBody>
      </p:sp>
    </p:spTree>
    <p:extLst>
      <p:ext uri="{BB962C8B-B14F-4D97-AF65-F5344CB8AC3E}">
        <p14:creationId xmlns:p14="http://schemas.microsoft.com/office/powerpoint/2010/main" val="330490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A93968F-BF9E-488D-9517-66F154B4C10E}" type="datetimeFigureOut">
              <a:rPr lang="zh-CN" altLang="en-US" smtClean="0"/>
              <a:t>2021/11/25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B898C92-A090-4F92-8FC1-CD1DBA8456F1}" type="slidenum">
              <a:rPr lang="zh-CN" altLang="en-US" smtClean="0"/>
              <a:t>‹#›</a:t>
            </a:fld>
            <a:endParaRPr lang="zh-CN" altLang="en-US"/>
          </a:p>
        </p:txBody>
      </p:sp>
    </p:spTree>
    <p:extLst>
      <p:ext uri="{BB962C8B-B14F-4D97-AF65-F5344CB8AC3E}">
        <p14:creationId xmlns:p14="http://schemas.microsoft.com/office/powerpoint/2010/main" val="3067042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BA93968F-BF9E-488D-9517-66F154B4C10E}" type="datetimeFigureOut">
              <a:rPr lang="zh-CN" altLang="en-US" smtClean="0"/>
              <a:t>2021/11/25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898C92-A090-4F92-8FC1-CD1DBA8456F1}" type="slidenum">
              <a:rPr lang="zh-CN" altLang="en-US" smtClean="0"/>
              <a:t>‹#›</a:t>
            </a:fld>
            <a:endParaRPr lang="zh-CN" altLang="en-US"/>
          </a:p>
        </p:txBody>
      </p:sp>
    </p:spTree>
    <p:extLst>
      <p:ext uri="{BB962C8B-B14F-4D97-AF65-F5344CB8AC3E}">
        <p14:creationId xmlns:p14="http://schemas.microsoft.com/office/powerpoint/2010/main" val="3500697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BA93968F-BF9E-488D-9517-66F154B4C10E}" type="datetimeFigureOut">
              <a:rPr lang="zh-CN" altLang="en-US" smtClean="0"/>
              <a:t>2021/11/25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898C92-A090-4F92-8FC1-CD1DBA8456F1}" type="slidenum">
              <a:rPr lang="zh-CN" altLang="en-US" smtClean="0"/>
              <a:t>‹#›</a:t>
            </a:fld>
            <a:endParaRPr lang="zh-CN" altLang="en-US"/>
          </a:p>
        </p:txBody>
      </p:sp>
    </p:spTree>
    <p:extLst>
      <p:ext uri="{BB962C8B-B14F-4D97-AF65-F5344CB8AC3E}">
        <p14:creationId xmlns:p14="http://schemas.microsoft.com/office/powerpoint/2010/main" val="28995935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93968F-BF9E-488D-9517-66F154B4C10E}" type="datetimeFigureOut">
              <a:rPr lang="zh-CN" altLang="en-US" smtClean="0"/>
              <a:t>2021/11/25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898C92-A090-4F92-8FC1-CD1DBA8456F1}" type="slidenum">
              <a:rPr lang="zh-CN" altLang="en-US" smtClean="0"/>
              <a:t>‹#›</a:t>
            </a:fld>
            <a:endParaRPr lang="zh-CN" altLang="en-US"/>
          </a:p>
        </p:txBody>
      </p:sp>
    </p:spTree>
    <p:extLst>
      <p:ext uri="{BB962C8B-B14F-4D97-AF65-F5344CB8AC3E}">
        <p14:creationId xmlns:p14="http://schemas.microsoft.com/office/powerpoint/2010/main" val="5456166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oleObject" Target="../embeddings/oleObject6.bin"/><Relationship Id="rId7" Type="http://schemas.openxmlformats.org/officeDocument/2006/relationships/image" Target="../media/image12.jpe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9.wmf"/><Relationship Id="rId5" Type="http://schemas.openxmlformats.org/officeDocument/2006/relationships/oleObject" Target="../embeddings/oleObject7.bin"/><Relationship Id="rId4" Type="http://schemas.openxmlformats.org/officeDocument/2006/relationships/image" Target="../media/image11.wmf"/></Relationships>
</file>

<file path=ppt/slides/_rels/slide10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15.wmf"/><Relationship Id="rId5" Type="http://schemas.openxmlformats.org/officeDocument/2006/relationships/oleObject" Target="../embeddings/oleObject9.bin"/><Relationship Id="rId4" Type="http://schemas.openxmlformats.org/officeDocument/2006/relationships/image" Target="../media/image14.wmf"/></Relationships>
</file>

<file path=ppt/slides/_rels/slide11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Layout" Target="../slideLayouts/slideLayout7.xml"/><Relationship Id="rId1" Type="http://schemas.openxmlformats.org/officeDocument/2006/relationships/vmlDrawing" Target="../drawings/vmlDrawing30.vml"/><Relationship Id="rId4" Type="http://schemas.openxmlformats.org/officeDocument/2006/relationships/image" Target="../media/image152.wmf"/></Relationships>
</file>

<file path=ppt/slides/_rels/slide114.xml.rels><?xml version="1.0" encoding="UTF-8" standalone="yes"?>
<Relationships xmlns="http://schemas.openxmlformats.org/package/2006/relationships"><Relationship Id="rId8" Type="http://schemas.openxmlformats.org/officeDocument/2006/relationships/image" Target="../media/image155.wmf"/><Relationship Id="rId3" Type="http://schemas.openxmlformats.org/officeDocument/2006/relationships/oleObject" Target="../embeddings/oleObject94.bin"/><Relationship Id="rId7" Type="http://schemas.openxmlformats.org/officeDocument/2006/relationships/oleObject" Target="../embeddings/oleObject96.bin"/><Relationship Id="rId2" Type="http://schemas.openxmlformats.org/officeDocument/2006/relationships/slideLayout" Target="../slideLayouts/slideLayout7.xml"/><Relationship Id="rId1" Type="http://schemas.openxmlformats.org/officeDocument/2006/relationships/vmlDrawing" Target="../drawings/vmlDrawing31.vml"/><Relationship Id="rId6" Type="http://schemas.openxmlformats.org/officeDocument/2006/relationships/image" Target="../media/image154.wmf"/><Relationship Id="rId5" Type="http://schemas.openxmlformats.org/officeDocument/2006/relationships/oleObject" Target="../embeddings/oleObject95.bin"/><Relationship Id="rId4" Type="http://schemas.openxmlformats.org/officeDocument/2006/relationships/image" Target="../media/image153.wmf"/></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Layout" Target="../slideLayouts/slideLayout7.xml"/><Relationship Id="rId1" Type="http://schemas.openxmlformats.org/officeDocument/2006/relationships/vmlDrawing" Target="../drawings/vmlDrawing32.vml"/><Relationship Id="rId6" Type="http://schemas.openxmlformats.org/officeDocument/2006/relationships/image" Target="../media/image157.wmf"/><Relationship Id="rId5" Type="http://schemas.openxmlformats.org/officeDocument/2006/relationships/oleObject" Target="../embeddings/oleObject98.bin"/><Relationship Id="rId4" Type="http://schemas.openxmlformats.org/officeDocument/2006/relationships/image" Target="../media/image156.wmf"/></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99.bin"/><Relationship Id="rId2" Type="http://schemas.openxmlformats.org/officeDocument/2006/relationships/slideLayout" Target="../slideLayouts/slideLayout7.xml"/><Relationship Id="rId1" Type="http://schemas.openxmlformats.org/officeDocument/2006/relationships/vmlDrawing" Target="../drawings/vmlDrawing33.vml"/><Relationship Id="rId4" Type="http://schemas.openxmlformats.org/officeDocument/2006/relationships/image" Target="../media/image158.wmf"/></Relationships>
</file>

<file path=ppt/slides/_rels/slide117.xml.rels><?xml version="1.0" encoding="UTF-8" standalone="yes"?>
<Relationships xmlns="http://schemas.openxmlformats.org/package/2006/relationships"><Relationship Id="rId8" Type="http://schemas.openxmlformats.org/officeDocument/2006/relationships/image" Target="../media/image161.wmf"/><Relationship Id="rId3" Type="http://schemas.openxmlformats.org/officeDocument/2006/relationships/oleObject" Target="../embeddings/oleObject100.bin"/><Relationship Id="rId7" Type="http://schemas.openxmlformats.org/officeDocument/2006/relationships/oleObject" Target="../embeddings/oleObject102.bin"/><Relationship Id="rId2" Type="http://schemas.openxmlformats.org/officeDocument/2006/relationships/slideLayout" Target="../slideLayouts/slideLayout7.xml"/><Relationship Id="rId1" Type="http://schemas.openxmlformats.org/officeDocument/2006/relationships/vmlDrawing" Target="../drawings/vmlDrawing34.vml"/><Relationship Id="rId6" Type="http://schemas.openxmlformats.org/officeDocument/2006/relationships/image" Target="../media/image160.wmf"/><Relationship Id="rId5" Type="http://schemas.openxmlformats.org/officeDocument/2006/relationships/oleObject" Target="../embeddings/oleObject101.bin"/><Relationship Id="rId4" Type="http://schemas.openxmlformats.org/officeDocument/2006/relationships/image" Target="../media/image159.wmf"/></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63.emf"/><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8" Type="http://schemas.openxmlformats.org/officeDocument/2006/relationships/image" Target="../media/image166.wmf"/><Relationship Id="rId3" Type="http://schemas.openxmlformats.org/officeDocument/2006/relationships/oleObject" Target="../embeddings/oleObject103.bin"/><Relationship Id="rId7" Type="http://schemas.openxmlformats.org/officeDocument/2006/relationships/oleObject" Target="../embeddings/oleObject105.bin"/><Relationship Id="rId2" Type="http://schemas.openxmlformats.org/officeDocument/2006/relationships/slideLayout" Target="../slideLayouts/slideLayout7.xml"/><Relationship Id="rId1" Type="http://schemas.openxmlformats.org/officeDocument/2006/relationships/vmlDrawing" Target="../drawings/vmlDrawing35.vml"/><Relationship Id="rId6" Type="http://schemas.openxmlformats.org/officeDocument/2006/relationships/image" Target="../media/image165.wmf"/><Relationship Id="rId5" Type="http://schemas.openxmlformats.org/officeDocument/2006/relationships/oleObject" Target="../embeddings/oleObject104.bin"/><Relationship Id="rId10" Type="http://schemas.openxmlformats.org/officeDocument/2006/relationships/image" Target="../media/image167.wmf"/><Relationship Id="rId4" Type="http://schemas.openxmlformats.org/officeDocument/2006/relationships/image" Target="../media/image164.wmf"/><Relationship Id="rId9" Type="http://schemas.openxmlformats.org/officeDocument/2006/relationships/oleObject" Target="../embeddings/oleObject106.bin"/></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107.bin"/><Relationship Id="rId2" Type="http://schemas.openxmlformats.org/officeDocument/2006/relationships/slideLayout" Target="../slideLayouts/slideLayout7.xml"/><Relationship Id="rId1" Type="http://schemas.openxmlformats.org/officeDocument/2006/relationships/vmlDrawing" Target="../drawings/vmlDrawing36.vml"/><Relationship Id="rId4" Type="http://schemas.openxmlformats.org/officeDocument/2006/relationships/image" Target="../media/image168.wmf"/></Relationships>
</file>

<file path=ppt/slides/_rels/slide125.xml.rels><?xml version="1.0" encoding="UTF-8" standalone="yes"?>
<Relationships xmlns="http://schemas.openxmlformats.org/package/2006/relationships"><Relationship Id="rId8" Type="http://schemas.openxmlformats.org/officeDocument/2006/relationships/image" Target="../media/image171.wmf"/><Relationship Id="rId3" Type="http://schemas.openxmlformats.org/officeDocument/2006/relationships/oleObject" Target="../embeddings/oleObject108.bin"/><Relationship Id="rId7" Type="http://schemas.openxmlformats.org/officeDocument/2006/relationships/oleObject" Target="../embeddings/oleObject110.bin"/><Relationship Id="rId2" Type="http://schemas.openxmlformats.org/officeDocument/2006/relationships/slideLayout" Target="../slideLayouts/slideLayout7.xml"/><Relationship Id="rId1" Type="http://schemas.openxmlformats.org/officeDocument/2006/relationships/vmlDrawing" Target="../drawings/vmlDrawing37.vml"/><Relationship Id="rId6" Type="http://schemas.openxmlformats.org/officeDocument/2006/relationships/image" Target="../media/image170.wmf"/><Relationship Id="rId5" Type="http://schemas.openxmlformats.org/officeDocument/2006/relationships/oleObject" Target="../embeddings/oleObject109.bin"/><Relationship Id="rId4" Type="http://schemas.openxmlformats.org/officeDocument/2006/relationships/image" Target="../media/image169.wmf"/></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8" Type="http://schemas.openxmlformats.org/officeDocument/2006/relationships/oleObject" Target="../embeddings/oleObject113.bin"/><Relationship Id="rId13" Type="http://schemas.openxmlformats.org/officeDocument/2006/relationships/image" Target="../media/image178.wmf"/><Relationship Id="rId3" Type="http://schemas.openxmlformats.org/officeDocument/2006/relationships/oleObject" Target="../embeddings/oleObject111.bin"/><Relationship Id="rId7" Type="http://schemas.openxmlformats.org/officeDocument/2006/relationships/image" Target="../media/image179.png"/><Relationship Id="rId12" Type="http://schemas.openxmlformats.org/officeDocument/2006/relationships/oleObject" Target="../embeddings/oleObject115.bin"/><Relationship Id="rId2" Type="http://schemas.openxmlformats.org/officeDocument/2006/relationships/slideLayout" Target="../slideLayouts/slideLayout7.xml"/><Relationship Id="rId1" Type="http://schemas.openxmlformats.org/officeDocument/2006/relationships/vmlDrawing" Target="../drawings/vmlDrawing38.vml"/><Relationship Id="rId6" Type="http://schemas.openxmlformats.org/officeDocument/2006/relationships/image" Target="../media/image175.wmf"/><Relationship Id="rId11" Type="http://schemas.openxmlformats.org/officeDocument/2006/relationships/image" Target="../media/image177.wmf"/><Relationship Id="rId5" Type="http://schemas.openxmlformats.org/officeDocument/2006/relationships/oleObject" Target="../embeddings/oleObject112.bin"/><Relationship Id="rId10" Type="http://schemas.openxmlformats.org/officeDocument/2006/relationships/oleObject" Target="../embeddings/oleObject114.bin"/><Relationship Id="rId4" Type="http://schemas.openxmlformats.org/officeDocument/2006/relationships/image" Target="../media/image174.wmf"/><Relationship Id="rId9" Type="http://schemas.openxmlformats.org/officeDocument/2006/relationships/image" Target="../media/image176.wmf"/></Relationships>
</file>

<file path=ppt/slides/_rels/slide129.xml.rels><?xml version="1.0" encoding="UTF-8" standalone="yes"?>
<Relationships xmlns="http://schemas.openxmlformats.org/package/2006/relationships"><Relationship Id="rId3" Type="http://schemas.openxmlformats.org/officeDocument/2006/relationships/oleObject" Target="../embeddings/oleObject116.bin"/><Relationship Id="rId2" Type="http://schemas.openxmlformats.org/officeDocument/2006/relationships/slideLayout" Target="../slideLayouts/slideLayout7.xml"/><Relationship Id="rId1" Type="http://schemas.openxmlformats.org/officeDocument/2006/relationships/vmlDrawing" Target="../drawings/vmlDrawing39.vml"/><Relationship Id="rId4" Type="http://schemas.openxmlformats.org/officeDocument/2006/relationships/image" Target="../media/image179.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117.bin"/><Relationship Id="rId2" Type="http://schemas.openxmlformats.org/officeDocument/2006/relationships/slideLayout" Target="../slideLayouts/slideLayout7.xml"/><Relationship Id="rId1" Type="http://schemas.openxmlformats.org/officeDocument/2006/relationships/vmlDrawing" Target="../drawings/vmlDrawing40.vml"/><Relationship Id="rId4" Type="http://schemas.openxmlformats.org/officeDocument/2006/relationships/image" Target="../media/image182.wmf"/></Relationships>
</file>

<file path=ppt/slides/_rels/slide13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13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24.png"/><Relationship Id="rId4" Type="http://schemas.openxmlformats.org/officeDocument/2006/relationships/image" Target="../media/image23.wmf"/></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image" Target="../media/image25.wmf"/><Relationship Id="rId4" Type="http://schemas.openxmlformats.org/officeDocument/2006/relationships/oleObject" Target="../embeddings/oleObject11.bin"/></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28.emf"/><Relationship Id="rId4" Type="http://schemas.openxmlformats.org/officeDocument/2006/relationships/image" Target="../media/image27.w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7.xml"/><Relationship Id="rId1" Type="http://schemas.openxmlformats.org/officeDocument/2006/relationships/vmlDrawing" Target="../drawings/vmlDrawing8.vml"/><Relationship Id="rId4" Type="http://schemas.openxmlformats.org/officeDocument/2006/relationships/image" Target="../media/image33.w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51.wmf"/><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50.wmf"/><Relationship Id="rId5" Type="http://schemas.openxmlformats.org/officeDocument/2006/relationships/oleObject" Target="../embeddings/oleObject15.bin"/><Relationship Id="rId10" Type="http://schemas.openxmlformats.org/officeDocument/2006/relationships/image" Target="../media/image52.wmf"/><Relationship Id="rId4" Type="http://schemas.openxmlformats.org/officeDocument/2006/relationships/image" Target="../media/image49.wmf"/><Relationship Id="rId9" Type="http://schemas.openxmlformats.org/officeDocument/2006/relationships/oleObject" Target="../embeddings/oleObject17.bin"/></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10.vml"/><Relationship Id="rId5" Type="http://schemas.openxmlformats.org/officeDocument/2006/relationships/image" Target="../media/image54.png"/><Relationship Id="rId4" Type="http://schemas.openxmlformats.org/officeDocument/2006/relationships/image" Target="../media/image50.wmf"/></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image" Target="../media/image59.wmf"/><Relationship Id="rId3" Type="http://schemas.openxmlformats.org/officeDocument/2006/relationships/oleObject" Target="../embeddings/oleObject18.bin"/><Relationship Id="rId7" Type="http://schemas.openxmlformats.org/officeDocument/2006/relationships/oleObject" Target="../embeddings/oleObject20.bin"/><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58.wmf"/><Relationship Id="rId5" Type="http://schemas.openxmlformats.org/officeDocument/2006/relationships/oleObject" Target="../embeddings/oleObject19.bin"/><Relationship Id="rId10" Type="http://schemas.openxmlformats.org/officeDocument/2006/relationships/image" Target="../media/image60.wmf"/><Relationship Id="rId4" Type="http://schemas.openxmlformats.org/officeDocument/2006/relationships/image" Target="../media/image57.wmf"/><Relationship Id="rId9" Type="http://schemas.openxmlformats.org/officeDocument/2006/relationships/oleObject" Target="../embeddings/oleObject21.bin"/></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7.xml"/><Relationship Id="rId1" Type="http://schemas.openxmlformats.org/officeDocument/2006/relationships/vmlDrawing" Target="../drawings/vmlDrawing12.vml"/><Relationship Id="rId4" Type="http://schemas.openxmlformats.org/officeDocument/2006/relationships/image" Target="../media/image57.w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image" Target="../media/image63.wmf"/><Relationship Id="rId13" Type="http://schemas.openxmlformats.org/officeDocument/2006/relationships/oleObject" Target="../embeddings/oleObject28.bin"/><Relationship Id="rId18" Type="http://schemas.openxmlformats.org/officeDocument/2006/relationships/image" Target="../media/image68.wmf"/><Relationship Id="rId3" Type="http://schemas.openxmlformats.org/officeDocument/2006/relationships/oleObject" Target="../embeddings/oleObject23.bin"/><Relationship Id="rId7" Type="http://schemas.openxmlformats.org/officeDocument/2006/relationships/oleObject" Target="../embeddings/oleObject25.bin"/><Relationship Id="rId12" Type="http://schemas.openxmlformats.org/officeDocument/2006/relationships/image" Target="../media/image65.wmf"/><Relationship Id="rId17" Type="http://schemas.openxmlformats.org/officeDocument/2006/relationships/oleObject" Target="../embeddings/oleObject30.bin"/><Relationship Id="rId2" Type="http://schemas.openxmlformats.org/officeDocument/2006/relationships/slideLayout" Target="../slideLayouts/slideLayout7.xml"/><Relationship Id="rId16" Type="http://schemas.openxmlformats.org/officeDocument/2006/relationships/image" Target="../media/image67.wmf"/><Relationship Id="rId1" Type="http://schemas.openxmlformats.org/officeDocument/2006/relationships/vmlDrawing" Target="../drawings/vmlDrawing13.vml"/><Relationship Id="rId6" Type="http://schemas.openxmlformats.org/officeDocument/2006/relationships/image" Target="../media/image62.wmf"/><Relationship Id="rId11" Type="http://schemas.openxmlformats.org/officeDocument/2006/relationships/oleObject" Target="../embeddings/oleObject27.bin"/><Relationship Id="rId5" Type="http://schemas.openxmlformats.org/officeDocument/2006/relationships/oleObject" Target="../embeddings/oleObject24.bin"/><Relationship Id="rId15" Type="http://schemas.openxmlformats.org/officeDocument/2006/relationships/oleObject" Target="../embeddings/oleObject29.bin"/><Relationship Id="rId10" Type="http://schemas.openxmlformats.org/officeDocument/2006/relationships/image" Target="../media/image64.wmf"/><Relationship Id="rId4" Type="http://schemas.openxmlformats.org/officeDocument/2006/relationships/image" Target="../media/image61.wmf"/><Relationship Id="rId9" Type="http://schemas.openxmlformats.org/officeDocument/2006/relationships/oleObject" Target="../embeddings/oleObject26.bin"/><Relationship Id="rId14" Type="http://schemas.openxmlformats.org/officeDocument/2006/relationships/image" Target="../media/image66.wmf"/></Relationships>
</file>

<file path=ppt/slides/_rels/slide47.xml.rels><?xml version="1.0" encoding="UTF-8" standalone="yes"?>
<Relationships xmlns="http://schemas.openxmlformats.org/package/2006/relationships"><Relationship Id="rId8" Type="http://schemas.openxmlformats.org/officeDocument/2006/relationships/image" Target="../media/image71.wmf"/><Relationship Id="rId13" Type="http://schemas.openxmlformats.org/officeDocument/2006/relationships/oleObject" Target="../embeddings/oleObject36.bin"/><Relationship Id="rId18" Type="http://schemas.openxmlformats.org/officeDocument/2006/relationships/image" Target="../media/image76.wmf"/><Relationship Id="rId26" Type="http://schemas.openxmlformats.org/officeDocument/2006/relationships/image" Target="../media/image80.wmf"/><Relationship Id="rId3" Type="http://schemas.openxmlformats.org/officeDocument/2006/relationships/oleObject" Target="../embeddings/oleObject31.bin"/><Relationship Id="rId21" Type="http://schemas.openxmlformats.org/officeDocument/2006/relationships/oleObject" Target="../embeddings/oleObject40.bin"/><Relationship Id="rId7" Type="http://schemas.openxmlformats.org/officeDocument/2006/relationships/oleObject" Target="../embeddings/oleObject33.bin"/><Relationship Id="rId12" Type="http://schemas.openxmlformats.org/officeDocument/2006/relationships/image" Target="../media/image73.wmf"/><Relationship Id="rId17" Type="http://schemas.openxmlformats.org/officeDocument/2006/relationships/oleObject" Target="../embeddings/oleObject38.bin"/><Relationship Id="rId25" Type="http://schemas.openxmlformats.org/officeDocument/2006/relationships/oleObject" Target="../embeddings/oleObject42.bin"/><Relationship Id="rId2" Type="http://schemas.openxmlformats.org/officeDocument/2006/relationships/slideLayout" Target="../slideLayouts/slideLayout7.xml"/><Relationship Id="rId16" Type="http://schemas.openxmlformats.org/officeDocument/2006/relationships/image" Target="../media/image75.wmf"/><Relationship Id="rId20" Type="http://schemas.openxmlformats.org/officeDocument/2006/relationships/image" Target="../media/image77.wmf"/><Relationship Id="rId1" Type="http://schemas.openxmlformats.org/officeDocument/2006/relationships/vmlDrawing" Target="../drawings/vmlDrawing14.vml"/><Relationship Id="rId6" Type="http://schemas.openxmlformats.org/officeDocument/2006/relationships/image" Target="../media/image70.wmf"/><Relationship Id="rId11" Type="http://schemas.openxmlformats.org/officeDocument/2006/relationships/oleObject" Target="../embeddings/oleObject35.bin"/><Relationship Id="rId24" Type="http://schemas.openxmlformats.org/officeDocument/2006/relationships/image" Target="../media/image79.wmf"/><Relationship Id="rId5" Type="http://schemas.openxmlformats.org/officeDocument/2006/relationships/oleObject" Target="../embeddings/oleObject32.bin"/><Relationship Id="rId15" Type="http://schemas.openxmlformats.org/officeDocument/2006/relationships/oleObject" Target="../embeddings/oleObject37.bin"/><Relationship Id="rId23" Type="http://schemas.openxmlformats.org/officeDocument/2006/relationships/oleObject" Target="../embeddings/oleObject41.bin"/><Relationship Id="rId28" Type="http://schemas.openxmlformats.org/officeDocument/2006/relationships/image" Target="../media/image81.wmf"/><Relationship Id="rId10" Type="http://schemas.openxmlformats.org/officeDocument/2006/relationships/image" Target="../media/image72.wmf"/><Relationship Id="rId19" Type="http://schemas.openxmlformats.org/officeDocument/2006/relationships/oleObject" Target="../embeddings/oleObject39.bin"/><Relationship Id="rId4" Type="http://schemas.openxmlformats.org/officeDocument/2006/relationships/image" Target="../media/image69.wmf"/><Relationship Id="rId9" Type="http://schemas.openxmlformats.org/officeDocument/2006/relationships/oleObject" Target="../embeddings/oleObject34.bin"/><Relationship Id="rId14" Type="http://schemas.openxmlformats.org/officeDocument/2006/relationships/image" Target="../media/image74.wmf"/><Relationship Id="rId22" Type="http://schemas.openxmlformats.org/officeDocument/2006/relationships/image" Target="../media/image78.wmf"/><Relationship Id="rId27" Type="http://schemas.openxmlformats.org/officeDocument/2006/relationships/oleObject" Target="../embeddings/oleObject43.bin"/></Relationships>
</file>

<file path=ppt/slides/_rels/slide48.xml.rels><?xml version="1.0" encoding="UTF-8" standalone="yes"?>
<Relationships xmlns="http://schemas.openxmlformats.org/package/2006/relationships"><Relationship Id="rId8" Type="http://schemas.openxmlformats.org/officeDocument/2006/relationships/image" Target="../media/image84.wmf"/><Relationship Id="rId3" Type="http://schemas.openxmlformats.org/officeDocument/2006/relationships/oleObject" Target="../embeddings/oleObject44.bin"/><Relationship Id="rId7" Type="http://schemas.openxmlformats.org/officeDocument/2006/relationships/oleObject" Target="../embeddings/oleObject46.bin"/><Relationship Id="rId12" Type="http://schemas.openxmlformats.org/officeDocument/2006/relationships/image" Target="../media/image86.wmf"/><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83.wmf"/><Relationship Id="rId11" Type="http://schemas.openxmlformats.org/officeDocument/2006/relationships/oleObject" Target="../embeddings/oleObject48.bin"/><Relationship Id="rId5" Type="http://schemas.openxmlformats.org/officeDocument/2006/relationships/oleObject" Target="../embeddings/oleObject45.bin"/><Relationship Id="rId10" Type="http://schemas.openxmlformats.org/officeDocument/2006/relationships/image" Target="../media/image85.wmf"/><Relationship Id="rId4" Type="http://schemas.openxmlformats.org/officeDocument/2006/relationships/image" Target="../media/image82.wmf"/><Relationship Id="rId9" Type="http://schemas.openxmlformats.org/officeDocument/2006/relationships/oleObject" Target="../embeddings/oleObject47.bin"/></Relationships>
</file>

<file path=ppt/slides/_rels/slide49.xml.rels><?xml version="1.0" encoding="UTF-8" standalone="yes"?>
<Relationships xmlns="http://schemas.openxmlformats.org/package/2006/relationships"><Relationship Id="rId8" Type="http://schemas.openxmlformats.org/officeDocument/2006/relationships/image" Target="../media/image89.wmf"/><Relationship Id="rId13" Type="http://schemas.openxmlformats.org/officeDocument/2006/relationships/oleObject" Target="../embeddings/oleObject55.bin"/><Relationship Id="rId3" Type="http://schemas.openxmlformats.org/officeDocument/2006/relationships/oleObject" Target="../embeddings/oleObject49.bin"/><Relationship Id="rId7" Type="http://schemas.openxmlformats.org/officeDocument/2006/relationships/oleObject" Target="../embeddings/oleObject51.bin"/><Relationship Id="rId12" Type="http://schemas.openxmlformats.org/officeDocument/2006/relationships/oleObject" Target="../embeddings/oleObject54.bin"/><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88.wmf"/><Relationship Id="rId11" Type="http://schemas.openxmlformats.org/officeDocument/2006/relationships/oleObject" Target="../embeddings/oleObject53.bin"/><Relationship Id="rId5" Type="http://schemas.openxmlformats.org/officeDocument/2006/relationships/oleObject" Target="../embeddings/oleObject50.bin"/><Relationship Id="rId10" Type="http://schemas.openxmlformats.org/officeDocument/2006/relationships/image" Target="../media/image90.wmf"/><Relationship Id="rId4" Type="http://schemas.openxmlformats.org/officeDocument/2006/relationships/image" Target="../media/image87.wmf"/><Relationship Id="rId9" Type="http://schemas.openxmlformats.org/officeDocument/2006/relationships/oleObject" Target="../embeddings/oleObject52.bin"/><Relationship Id="rId14" Type="http://schemas.openxmlformats.org/officeDocument/2006/relationships/oleObject" Target="../embeddings/oleObject56.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93.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vmlDrawing" Target="../drawings/vmlDrawing17.vml"/><Relationship Id="rId5" Type="http://schemas.openxmlformats.org/officeDocument/2006/relationships/image" Target="../media/image95.wmf"/><Relationship Id="rId4" Type="http://schemas.openxmlformats.org/officeDocument/2006/relationships/oleObject" Target="../embeddings/oleObject57.bin"/></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97.png"/></Relationships>
</file>

<file path=ppt/slides/_rels/slide6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image" Target="../media/image101.wmf"/><Relationship Id="rId5" Type="http://schemas.openxmlformats.org/officeDocument/2006/relationships/oleObject" Target="../embeddings/oleObject59.bin"/><Relationship Id="rId4" Type="http://schemas.openxmlformats.org/officeDocument/2006/relationships/image" Target="../media/image100.wmf"/></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3.wmf"/><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oleObject" Target="../embeddings/oleObject61.bin"/><Relationship Id="rId5" Type="http://schemas.openxmlformats.org/officeDocument/2006/relationships/image" Target="../media/image102.wmf"/><Relationship Id="rId4" Type="http://schemas.openxmlformats.org/officeDocument/2006/relationships/oleObject" Target="../embeddings/oleObject60.bin"/></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image" Target="../media/image106.wmf"/><Relationship Id="rId5" Type="http://schemas.openxmlformats.org/officeDocument/2006/relationships/oleObject" Target="../embeddings/oleObject63.bin"/><Relationship Id="rId4" Type="http://schemas.openxmlformats.org/officeDocument/2006/relationships/image" Target="../media/image105.w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oleObject" Target="../embeddings/oleObject2.bin"/><Relationship Id="rId4" Type="http://schemas.openxmlformats.org/officeDocument/2006/relationships/image" Target="../media/image4.wmf"/></Relationships>
</file>

<file path=ppt/slides/_rels/slide7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8" Type="http://schemas.openxmlformats.org/officeDocument/2006/relationships/image" Target="../media/image111.wmf"/><Relationship Id="rId3" Type="http://schemas.openxmlformats.org/officeDocument/2006/relationships/oleObject" Target="../embeddings/oleObject64.bin"/><Relationship Id="rId7" Type="http://schemas.openxmlformats.org/officeDocument/2006/relationships/oleObject" Target="../embeddings/oleObject66.bin"/><Relationship Id="rId2" Type="http://schemas.openxmlformats.org/officeDocument/2006/relationships/slideLayout" Target="../slideLayouts/slideLayout7.xml"/><Relationship Id="rId1" Type="http://schemas.openxmlformats.org/officeDocument/2006/relationships/vmlDrawing" Target="../drawings/vmlDrawing21.vml"/><Relationship Id="rId6" Type="http://schemas.openxmlformats.org/officeDocument/2006/relationships/image" Target="../media/image110.wmf"/><Relationship Id="rId5" Type="http://schemas.openxmlformats.org/officeDocument/2006/relationships/oleObject" Target="../embeddings/oleObject65.bin"/><Relationship Id="rId10" Type="http://schemas.openxmlformats.org/officeDocument/2006/relationships/image" Target="../media/image112.wmf"/><Relationship Id="rId4" Type="http://schemas.openxmlformats.org/officeDocument/2006/relationships/image" Target="../media/image109.wmf"/><Relationship Id="rId9" Type="http://schemas.openxmlformats.org/officeDocument/2006/relationships/oleObject" Target="../embeddings/oleObject67.bin"/></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image" Target="../media/image114.wmf"/><Relationship Id="rId5" Type="http://schemas.openxmlformats.org/officeDocument/2006/relationships/oleObject" Target="../embeddings/oleObject69.bin"/><Relationship Id="rId4" Type="http://schemas.openxmlformats.org/officeDocument/2006/relationships/image" Target="../media/image113.w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image" Target="../media/image119.wmf"/><Relationship Id="rId5" Type="http://schemas.openxmlformats.org/officeDocument/2006/relationships/oleObject" Target="../embeddings/oleObject71.bin"/><Relationship Id="rId4" Type="http://schemas.openxmlformats.org/officeDocument/2006/relationships/image" Target="../media/image118.wmf"/></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image" Target="../media/image121.wmf"/><Relationship Id="rId5" Type="http://schemas.openxmlformats.org/officeDocument/2006/relationships/oleObject" Target="../embeddings/oleObject73.bin"/><Relationship Id="rId4" Type="http://schemas.openxmlformats.org/officeDocument/2006/relationships/image" Target="../media/image120.wmf"/></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7.xml"/><Relationship Id="rId1" Type="http://schemas.openxmlformats.org/officeDocument/2006/relationships/vmlDrawing" Target="../drawings/vmlDrawing25.vml"/><Relationship Id="rId6" Type="http://schemas.openxmlformats.org/officeDocument/2006/relationships/image" Target="../media/image125.wmf"/><Relationship Id="rId5" Type="http://schemas.openxmlformats.org/officeDocument/2006/relationships/oleObject" Target="../embeddings/oleObject75.bin"/><Relationship Id="rId4" Type="http://schemas.openxmlformats.org/officeDocument/2006/relationships/image" Target="../media/image124.w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Layout" Target="../slideLayouts/slideLayout7.xml"/><Relationship Id="rId1" Type="http://schemas.openxmlformats.org/officeDocument/2006/relationships/vmlDrawing" Target="../drawings/vmlDrawing26.vml"/><Relationship Id="rId6" Type="http://schemas.openxmlformats.org/officeDocument/2006/relationships/image" Target="../media/image127.wmf"/><Relationship Id="rId5" Type="http://schemas.openxmlformats.org/officeDocument/2006/relationships/oleObject" Target="../embeddings/oleObject77.bin"/><Relationship Id="rId4" Type="http://schemas.openxmlformats.org/officeDocument/2006/relationships/image" Target="../media/image126.wmf"/></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Layout" Target="../slideLayouts/slideLayout7.xml"/><Relationship Id="rId1" Type="http://schemas.openxmlformats.org/officeDocument/2006/relationships/vmlDrawing" Target="../drawings/vmlDrawing27.vml"/><Relationship Id="rId6" Type="http://schemas.openxmlformats.org/officeDocument/2006/relationships/image" Target="../media/image129.wmf"/><Relationship Id="rId5" Type="http://schemas.openxmlformats.org/officeDocument/2006/relationships/oleObject" Target="../embeddings/oleObject79.bin"/><Relationship Id="rId4" Type="http://schemas.openxmlformats.org/officeDocument/2006/relationships/image" Target="../media/image128.wmf"/></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Layout" Target="../slideLayouts/slideLayout7.xml"/><Relationship Id="rId1" Type="http://schemas.openxmlformats.org/officeDocument/2006/relationships/vmlDrawing" Target="../drawings/vmlDrawing28.vml"/><Relationship Id="rId6" Type="http://schemas.openxmlformats.org/officeDocument/2006/relationships/image" Target="../media/image131.wmf"/><Relationship Id="rId5" Type="http://schemas.openxmlformats.org/officeDocument/2006/relationships/oleObject" Target="../embeddings/oleObject81.bin"/><Relationship Id="rId4" Type="http://schemas.openxmlformats.org/officeDocument/2006/relationships/image" Target="../media/image130.wm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9.wmf"/><Relationship Id="rId5" Type="http://schemas.openxmlformats.org/officeDocument/2006/relationships/oleObject" Target="../embeddings/oleObject4.bin"/><Relationship Id="rId4" Type="http://schemas.openxmlformats.org/officeDocument/2006/relationships/image" Target="../media/image8.wmf"/></Relationships>
</file>

<file path=ppt/slides/_rels/slide9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8" Type="http://schemas.openxmlformats.org/officeDocument/2006/relationships/image" Target="../media/image140.wmf"/><Relationship Id="rId13" Type="http://schemas.openxmlformats.org/officeDocument/2006/relationships/oleObject" Target="../embeddings/oleObject88.bin"/><Relationship Id="rId18" Type="http://schemas.openxmlformats.org/officeDocument/2006/relationships/oleObject" Target="../embeddings/oleObject91.bin"/><Relationship Id="rId3" Type="http://schemas.openxmlformats.org/officeDocument/2006/relationships/oleObject" Target="../embeddings/oleObject82.bin"/><Relationship Id="rId7" Type="http://schemas.openxmlformats.org/officeDocument/2006/relationships/oleObject" Target="../embeddings/oleObject85.bin"/><Relationship Id="rId12" Type="http://schemas.openxmlformats.org/officeDocument/2006/relationships/image" Target="../media/image142.wmf"/><Relationship Id="rId17" Type="http://schemas.openxmlformats.org/officeDocument/2006/relationships/image" Target="../media/image144.wmf"/><Relationship Id="rId2" Type="http://schemas.openxmlformats.org/officeDocument/2006/relationships/slideLayout" Target="../slideLayouts/slideLayout7.xml"/><Relationship Id="rId16" Type="http://schemas.openxmlformats.org/officeDocument/2006/relationships/oleObject" Target="../embeddings/oleObject90.bin"/><Relationship Id="rId20" Type="http://schemas.openxmlformats.org/officeDocument/2006/relationships/image" Target="../media/image145.wmf"/><Relationship Id="rId1" Type="http://schemas.openxmlformats.org/officeDocument/2006/relationships/vmlDrawing" Target="../drawings/vmlDrawing29.vml"/><Relationship Id="rId6" Type="http://schemas.openxmlformats.org/officeDocument/2006/relationships/oleObject" Target="../embeddings/oleObject84.bin"/><Relationship Id="rId11" Type="http://schemas.openxmlformats.org/officeDocument/2006/relationships/oleObject" Target="../embeddings/oleObject87.bin"/><Relationship Id="rId5" Type="http://schemas.openxmlformats.org/officeDocument/2006/relationships/oleObject" Target="../embeddings/oleObject83.bin"/><Relationship Id="rId15" Type="http://schemas.openxmlformats.org/officeDocument/2006/relationships/oleObject" Target="../embeddings/oleObject89.bin"/><Relationship Id="rId10" Type="http://schemas.openxmlformats.org/officeDocument/2006/relationships/image" Target="../media/image141.wmf"/><Relationship Id="rId19" Type="http://schemas.openxmlformats.org/officeDocument/2006/relationships/oleObject" Target="../embeddings/oleObject92.bin"/><Relationship Id="rId4" Type="http://schemas.openxmlformats.org/officeDocument/2006/relationships/image" Target="../media/image139.wmf"/><Relationship Id="rId9" Type="http://schemas.openxmlformats.org/officeDocument/2006/relationships/oleObject" Target="../embeddings/oleObject86.bin"/><Relationship Id="rId14" Type="http://schemas.openxmlformats.org/officeDocument/2006/relationships/image" Target="../media/image143.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1</a:t>
            </a:fld>
            <a:endParaRPr lang="en-US" altLang="zh-CN"/>
          </a:p>
        </p:txBody>
      </p:sp>
      <p:sp>
        <p:nvSpPr>
          <p:cNvPr id="3" name="TextBox 5"/>
          <p:cNvSpPr txBox="1">
            <a:spLocks noChangeArrowheads="1"/>
          </p:cNvSpPr>
          <p:nvPr/>
        </p:nvSpPr>
        <p:spPr bwMode="auto">
          <a:xfrm>
            <a:off x="1963383" y="398886"/>
            <a:ext cx="6643370" cy="563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7" tIns="45718" rIns="91437" bIns="45718">
            <a:spAutoFit/>
          </a:bodyPr>
          <a:lstStyle>
            <a:lvl1pPr>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spcBef>
                <a:spcPct val="0"/>
              </a:spcBef>
              <a:buClrTx/>
              <a:buSzTx/>
              <a:buFontTx/>
              <a:buNone/>
            </a:pPr>
            <a:r>
              <a:rPr lang="zh-CN" altLang="en-US" sz="3061" dirty="0">
                <a:solidFill>
                  <a:srgbClr val="FF0000"/>
                </a:solidFill>
                <a:latin typeface="微软雅黑" panose="020B0503020204020204" pitchFamily="34" charset="-122"/>
                <a:ea typeface="微软雅黑" panose="020B0503020204020204" pitchFamily="34" charset="-122"/>
              </a:rPr>
              <a:t>第</a:t>
            </a:r>
            <a:r>
              <a:rPr lang="en-US" altLang="zh-CN" sz="3061" dirty="0">
                <a:solidFill>
                  <a:srgbClr val="FF0000"/>
                </a:solidFill>
                <a:latin typeface="微软雅黑" panose="020B0503020204020204" pitchFamily="34" charset="-122"/>
                <a:ea typeface="微软雅黑" panose="020B0503020204020204" pitchFamily="34" charset="-122"/>
              </a:rPr>
              <a:t>5</a:t>
            </a:r>
            <a:r>
              <a:rPr lang="zh-CN" altLang="en-US" sz="3061" dirty="0">
                <a:solidFill>
                  <a:srgbClr val="FF0000"/>
                </a:solidFill>
                <a:latin typeface="微软雅黑" panose="020B0503020204020204" pitchFamily="34" charset="-122"/>
                <a:ea typeface="微软雅黑" panose="020B0503020204020204" pitchFamily="34" charset="-122"/>
              </a:rPr>
              <a:t>章 图像增强</a:t>
            </a:r>
          </a:p>
        </p:txBody>
      </p:sp>
      <p:sp>
        <p:nvSpPr>
          <p:cNvPr id="4" name="Rectangle 2"/>
          <p:cNvSpPr txBox="1">
            <a:spLocks noChangeArrowheads="1"/>
          </p:cNvSpPr>
          <p:nvPr/>
        </p:nvSpPr>
        <p:spPr bwMode="auto">
          <a:xfrm>
            <a:off x="1963382" y="1260111"/>
            <a:ext cx="2771953" cy="588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16618" tIns="58309" rIns="116618" bIns="58309">
            <a:spAutoFit/>
          </a:bodyPr>
          <a:lstStyle>
            <a:lvl1pPr marL="96838"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spcBef>
                <a:spcPct val="20000"/>
              </a:spcBef>
              <a:buClr>
                <a:srgbClr val="7000C8"/>
              </a:buClr>
              <a:buSzPct val="75000"/>
              <a:buFont typeface="Wingdings" pitchFamily="2" charset="2"/>
              <a:buNone/>
            </a:pPr>
            <a:r>
              <a:rPr lang="zh-CN" altLang="en-US" sz="3061" dirty="0">
                <a:solidFill>
                  <a:srgbClr val="0000FF"/>
                </a:solidFill>
                <a:latin typeface="宋体" pitchFamily="2" charset="-122"/>
              </a:rPr>
              <a:t>问题的提出：</a:t>
            </a:r>
          </a:p>
        </p:txBody>
      </p:sp>
      <p:sp>
        <p:nvSpPr>
          <p:cNvPr id="5" name="Rectangle 3"/>
          <p:cNvSpPr txBox="1">
            <a:spLocks noChangeArrowheads="1"/>
          </p:cNvSpPr>
          <p:nvPr/>
        </p:nvSpPr>
        <p:spPr bwMode="auto">
          <a:xfrm>
            <a:off x="2192184" y="1849328"/>
            <a:ext cx="8018211" cy="2147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square" lIns="116618" tIns="58309" rIns="116618" bIns="58309">
            <a:spAutoFit/>
          </a:bodyPr>
          <a:lstStyle>
            <a:defPPr>
              <a:defRPr lang="zh-CN"/>
            </a:defPPr>
            <a:lvl1pPr marL="455613" indent="-357188" eaLnBrk="0" hangingPunct="0">
              <a:spcBef>
                <a:spcPct val="20000"/>
              </a:spcBef>
              <a:buClr>
                <a:srgbClr val="7000C8"/>
              </a:buClr>
              <a:buSzPct val="75000"/>
              <a:buFont typeface="Wingdings" pitchFamily="2" charset="2"/>
              <a:buChar char="n"/>
              <a:defRPr sz="2200">
                <a:latin typeface="楷体" pitchFamily="49" charset="-122"/>
                <a:ea typeface="楷体" pitchFamily="49" charset="-122"/>
              </a:defRPr>
            </a:lvl1pPr>
          </a:lstStyle>
          <a:p>
            <a:pPr>
              <a:spcAft>
                <a:spcPts val="383"/>
              </a:spcAft>
            </a:pPr>
            <a:r>
              <a:rPr lang="zh-CN" altLang="en-US" sz="3061" dirty="0"/>
              <a:t>在实际现场环境，受外在因素干扰程度不同，所获得的视频图像质量好坏不同。</a:t>
            </a:r>
            <a:endParaRPr lang="en-US" altLang="zh-CN" sz="3061" dirty="0"/>
          </a:p>
          <a:p>
            <a:pPr>
              <a:spcAft>
                <a:spcPts val="383"/>
              </a:spcAft>
            </a:pPr>
            <a:r>
              <a:rPr lang="zh-CN" altLang="en-US" sz="3061" u="sng" dirty="0">
                <a:solidFill>
                  <a:srgbClr val="0000CC"/>
                </a:solidFill>
              </a:rPr>
              <a:t>对比度较差、视觉效果不好的图像</a:t>
            </a:r>
            <a:r>
              <a:rPr lang="zh-CN" altLang="en-US" sz="3061" dirty="0"/>
              <a:t>，如何改善视觉质量？</a:t>
            </a:r>
            <a:endParaRPr lang="en-US" altLang="zh-CN" sz="3061" dirty="0"/>
          </a:p>
        </p:txBody>
      </p:sp>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1186" y="4163750"/>
            <a:ext cx="2617197" cy="1863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9491" y="4134835"/>
            <a:ext cx="2506559" cy="1920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p:cNvPicPr preferRelativeResize="0">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91784" y="4117502"/>
            <a:ext cx="2617197" cy="1909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99295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10</a:t>
            </a:fld>
            <a:endParaRPr lang="en-US" altLang="zh-CN" dirty="0"/>
          </a:p>
        </p:txBody>
      </p:sp>
      <p:sp>
        <p:nvSpPr>
          <p:cNvPr id="3" name="Rectangle 2"/>
          <p:cNvSpPr txBox="1">
            <a:spLocks noChangeArrowheads="1"/>
          </p:cNvSpPr>
          <p:nvPr/>
        </p:nvSpPr>
        <p:spPr bwMode="auto">
          <a:xfrm>
            <a:off x="1963383" y="305746"/>
            <a:ext cx="4049601"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5.1.1 </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线性灰度级变换</a:t>
            </a:r>
          </a:p>
        </p:txBody>
      </p:sp>
      <p:sp>
        <p:nvSpPr>
          <p:cNvPr id="4" name="Rectangle 2"/>
          <p:cNvSpPr txBox="1">
            <a:spLocks noChangeArrowheads="1"/>
          </p:cNvSpPr>
          <p:nvPr/>
        </p:nvSpPr>
        <p:spPr bwMode="auto">
          <a:xfrm>
            <a:off x="5494635" y="933434"/>
            <a:ext cx="48676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a:solidFill>
                  <a:srgbClr val="002060"/>
                </a:solidFill>
                <a:latin typeface="隶书" panose="02010509060101010101" pitchFamily="49" charset="-122"/>
                <a:ea typeface="隶书" panose="02010509060101010101" pitchFamily="49" charset="-122"/>
                <a:cs typeface="Times New Roman" panose="02020603050405020304" pitchFamily="18" charset="0"/>
              </a:rPr>
              <a:t>基于灰度级变换的图像增强</a:t>
            </a:r>
          </a:p>
        </p:txBody>
      </p:sp>
      <p:sp>
        <p:nvSpPr>
          <p:cNvPr id="35" name="Rectangle 32"/>
          <p:cNvSpPr>
            <a:spLocks noChangeArrowheads="1"/>
          </p:cNvSpPr>
          <p:nvPr/>
        </p:nvSpPr>
        <p:spPr bwMode="auto">
          <a:xfrm>
            <a:off x="1963382" y="1254365"/>
            <a:ext cx="2575547" cy="59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marL="437369" indent="-437369">
              <a:spcBef>
                <a:spcPct val="20000"/>
              </a:spcBef>
              <a:buClr>
                <a:srgbClr val="7000C8"/>
              </a:buClr>
              <a:buSzPct val="75000"/>
              <a:buFont typeface="Wingdings" panose="05000000000000000000" pitchFamily="2" charset="2"/>
              <a:buChar char="n"/>
            </a:pPr>
            <a:r>
              <a:rPr kumimoji="1" lang="zh-CN" altLang="en-US" sz="3061" dirty="0">
                <a:latin typeface="楷体" panose="02010609060101010101" pitchFamily="49" charset="-122"/>
                <a:ea typeface="楷体" panose="02010609060101010101" pitchFamily="49" charset="-122"/>
                <a:cs typeface="Times New Roman" panose="02020603050405020304" pitchFamily="18" charset="0"/>
              </a:rPr>
              <a:t>示例</a:t>
            </a:r>
          </a:p>
        </p:txBody>
      </p:sp>
      <p:sp>
        <p:nvSpPr>
          <p:cNvPr id="48" name="Line 16"/>
          <p:cNvSpPr>
            <a:spLocks noChangeAspect="1" noChangeShapeType="1"/>
          </p:cNvSpPr>
          <p:nvPr/>
        </p:nvSpPr>
        <p:spPr bwMode="auto">
          <a:xfrm>
            <a:off x="4808520" y="5459542"/>
            <a:ext cx="847309" cy="0"/>
          </a:xfrm>
          <a:prstGeom prst="line">
            <a:avLst/>
          </a:prstGeom>
          <a:noFill/>
          <a:ln w="28575">
            <a:solidFill>
              <a:srgbClr val="00B050"/>
            </a:solidFill>
            <a:round/>
            <a:headEnd/>
            <a:tailEnd/>
          </a:ln>
          <a:extLst>
            <a:ext uri="{909E8E84-426E-40DD-AFC4-6F175D3DCCD1}">
              <a14:hiddenFill xmlns:a14="http://schemas.microsoft.com/office/drawing/2010/main">
                <a:noFill/>
              </a14:hiddenFill>
            </a:ext>
          </a:extLst>
        </p:spPr>
        <p:txBody>
          <a:bodyPr wrap="none"/>
          <a:lstStyle/>
          <a:p>
            <a:endParaRPr lang="zh-CN" altLang="en-US" sz="2296"/>
          </a:p>
        </p:txBody>
      </p:sp>
      <p:sp>
        <p:nvSpPr>
          <p:cNvPr id="57" name="Line 25"/>
          <p:cNvSpPr>
            <a:spLocks noChangeAspect="1" noChangeShapeType="1"/>
          </p:cNvSpPr>
          <p:nvPr/>
        </p:nvSpPr>
        <p:spPr bwMode="auto">
          <a:xfrm flipV="1">
            <a:off x="2660331" y="2959694"/>
            <a:ext cx="0" cy="492792"/>
          </a:xfrm>
          <a:prstGeom prst="line">
            <a:avLst/>
          </a:prstGeom>
          <a:noFill/>
          <a:ln w="28575">
            <a:solidFill>
              <a:srgbClr val="00B050"/>
            </a:solidFill>
            <a:round/>
            <a:headEnd/>
            <a:tailEnd/>
          </a:ln>
          <a:extLst>
            <a:ext uri="{909E8E84-426E-40DD-AFC4-6F175D3DCCD1}">
              <a14:hiddenFill xmlns:a14="http://schemas.microsoft.com/office/drawing/2010/main">
                <a:noFill/>
              </a14:hiddenFill>
            </a:ext>
          </a:extLst>
        </p:spPr>
        <p:txBody>
          <a:bodyPr/>
          <a:lstStyle/>
          <a:p>
            <a:endParaRPr lang="zh-CN" altLang="en-US" sz="2296"/>
          </a:p>
        </p:txBody>
      </p:sp>
      <p:sp>
        <p:nvSpPr>
          <p:cNvPr id="58" name="Line 26"/>
          <p:cNvSpPr>
            <a:spLocks noChangeShapeType="1"/>
          </p:cNvSpPr>
          <p:nvPr/>
        </p:nvSpPr>
        <p:spPr bwMode="auto">
          <a:xfrm flipV="1">
            <a:off x="4808520" y="2945387"/>
            <a:ext cx="826119" cy="459630"/>
          </a:xfrm>
          <a:prstGeom prst="line">
            <a:avLst/>
          </a:prstGeom>
          <a:noFill/>
          <a:ln w="38100">
            <a:solidFill>
              <a:srgbClr val="00B050"/>
            </a:solidFill>
            <a:round/>
            <a:headEnd/>
            <a:tailEnd/>
          </a:ln>
          <a:extLst>
            <a:ext uri="{909E8E84-426E-40DD-AFC4-6F175D3DCCD1}">
              <a14:hiddenFill xmlns:a14="http://schemas.microsoft.com/office/drawing/2010/main">
                <a:noFill/>
              </a14:hiddenFill>
            </a:ext>
          </a:extLst>
        </p:spPr>
        <p:txBody>
          <a:bodyPr/>
          <a:lstStyle/>
          <a:p>
            <a:endParaRPr lang="zh-CN" altLang="en-US" sz="2296"/>
          </a:p>
        </p:txBody>
      </p:sp>
      <p:grpSp>
        <p:nvGrpSpPr>
          <p:cNvPr id="61" name="组合 60"/>
          <p:cNvGrpSpPr/>
          <p:nvPr/>
        </p:nvGrpSpPr>
        <p:grpSpPr>
          <a:xfrm>
            <a:off x="1687503" y="1837775"/>
            <a:ext cx="5495887" cy="4036551"/>
            <a:chOff x="355767" y="1985467"/>
            <a:chExt cx="4308928" cy="3164769"/>
          </a:xfrm>
        </p:grpSpPr>
        <p:sp>
          <p:nvSpPr>
            <p:cNvPr id="37" name="Text Box 5"/>
            <p:cNvSpPr txBox="1">
              <a:spLocks noChangeAspect="1" noChangeArrowheads="1"/>
            </p:cNvSpPr>
            <p:nvPr/>
          </p:nvSpPr>
          <p:spPr bwMode="auto">
            <a:xfrm>
              <a:off x="1086664" y="4873237"/>
              <a:ext cx="35780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eaLnBrk="1" hangingPunct="1">
                <a:spcBef>
                  <a:spcPct val="50000"/>
                </a:spcBef>
                <a:buClrTx/>
                <a:buSzTx/>
                <a:buFontTx/>
                <a:buNone/>
              </a:pPr>
              <a:r>
                <a:rPr kumimoji="1" lang="en-US" altLang="zh-CN" sz="2296" dirty="0">
                  <a:latin typeface="Times New Roman" panose="02020603050405020304" pitchFamily="18" charset="0"/>
                  <a:cs typeface="Times New Roman" panose="02020603050405020304" pitchFamily="18" charset="0"/>
                </a:rPr>
                <a:t>0          80          200      255      </a:t>
              </a:r>
              <a:r>
                <a:rPr kumimoji="1" lang="en-US" altLang="zh-CN" sz="2296" i="1" dirty="0">
                  <a:latin typeface="Times New Roman" panose="02020603050405020304" pitchFamily="18" charset="0"/>
                  <a:cs typeface="Times New Roman" panose="02020603050405020304" pitchFamily="18" charset="0"/>
                </a:rPr>
                <a:t>Input</a:t>
              </a:r>
            </a:p>
          </p:txBody>
        </p:sp>
        <p:sp>
          <p:nvSpPr>
            <p:cNvPr id="38" name="Text Box 6"/>
            <p:cNvSpPr txBox="1">
              <a:spLocks noChangeAspect="1" noChangeArrowheads="1"/>
            </p:cNvSpPr>
            <p:nvPr/>
          </p:nvSpPr>
          <p:spPr bwMode="auto">
            <a:xfrm>
              <a:off x="725001" y="1985467"/>
              <a:ext cx="8588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50000"/>
                </a:spcBef>
                <a:buClrTx/>
                <a:buSzTx/>
                <a:buFontTx/>
                <a:buNone/>
              </a:pPr>
              <a:r>
                <a:rPr kumimoji="1" lang="en-US" altLang="zh-CN" sz="2296" i="1" dirty="0">
                  <a:latin typeface="Times New Roman" panose="02020603050405020304" pitchFamily="18" charset="0"/>
                  <a:cs typeface="Times New Roman" panose="02020603050405020304" pitchFamily="18" charset="0"/>
                </a:rPr>
                <a:t>Output</a:t>
              </a:r>
            </a:p>
          </p:txBody>
        </p:sp>
        <p:sp>
          <p:nvSpPr>
            <p:cNvPr id="39" name="Line 7"/>
            <p:cNvSpPr>
              <a:spLocks noChangeAspect="1" noChangeShapeType="1"/>
            </p:cNvSpPr>
            <p:nvPr/>
          </p:nvSpPr>
          <p:spPr bwMode="auto">
            <a:xfrm>
              <a:off x="3451964" y="4825032"/>
              <a:ext cx="914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2296"/>
            </a:p>
          </p:txBody>
        </p:sp>
        <p:sp>
          <p:nvSpPr>
            <p:cNvPr id="40" name="Line 8"/>
            <p:cNvSpPr>
              <a:spLocks noChangeAspect="1" noChangeShapeType="1"/>
            </p:cNvSpPr>
            <p:nvPr/>
          </p:nvSpPr>
          <p:spPr bwMode="auto">
            <a:xfrm flipV="1">
              <a:off x="1118491" y="2269221"/>
              <a:ext cx="0" cy="5984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2296"/>
            </a:p>
          </p:txBody>
        </p:sp>
        <p:sp>
          <p:nvSpPr>
            <p:cNvPr id="41" name="Line 9"/>
            <p:cNvSpPr>
              <a:spLocks noChangeAspect="1" noChangeShapeType="1"/>
            </p:cNvSpPr>
            <p:nvPr/>
          </p:nvSpPr>
          <p:spPr bwMode="auto">
            <a:xfrm flipV="1">
              <a:off x="1922463" y="4421187"/>
              <a:ext cx="0" cy="39350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sz="2296"/>
            </a:p>
          </p:txBody>
        </p:sp>
        <p:sp>
          <p:nvSpPr>
            <p:cNvPr id="42" name="Line 10"/>
            <p:cNvSpPr>
              <a:spLocks noChangeAspect="1" noChangeShapeType="1"/>
            </p:cNvSpPr>
            <p:nvPr/>
          </p:nvSpPr>
          <p:spPr bwMode="auto">
            <a:xfrm>
              <a:off x="1127125" y="4428313"/>
              <a:ext cx="795338"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sz="2296"/>
            </a:p>
          </p:txBody>
        </p:sp>
        <p:sp>
          <p:nvSpPr>
            <p:cNvPr id="43" name="Line 11"/>
            <p:cNvSpPr>
              <a:spLocks noChangeAspect="1" noChangeShapeType="1"/>
            </p:cNvSpPr>
            <p:nvPr/>
          </p:nvSpPr>
          <p:spPr bwMode="auto">
            <a:xfrm>
              <a:off x="1127124" y="3222380"/>
              <a:ext cx="2324839"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sz="2296"/>
            </a:p>
          </p:txBody>
        </p:sp>
        <p:sp>
          <p:nvSpPr>
            <p:cNvPr id="44" name="Line 12"/>
            <p:cNvSpPr>
              <a:spLocks noChangeAspect="1" noChangeShapeType="1"/>
            </p:cNvSpPr>
            <p:nvPr/>
          </p:nvSpPr>
          <p:spPr bwMode="auto">
            <a:xfrm flipV="1">
              <a:off x="2802731" y="3222380"/>
              <a:ext cx="0" cy="1575819"/>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sz="2296"/>
            </a:p>
          </p:txBody>
        </p:sp>
        <p:sp>
          <p:nvSpPr>
            <p:cNvPr id="45" name="Text Box 13"/>
            <p:cNvSpPr txBox="1">
              <a:spLocks noChangeAspect="1" noChangeArrowheads="1"/>
            </p:cNvSpPr>
            <p:nvPr/>
          </p:nvSpPr>
          <p:spPr bwMode="auto">
            <a:xfrm>
              <a:off x="417372" y="3102079"/>
              <a:ext cx="9779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50000"/>
                </a:spcBef>
                <a:buClrTx/>
                <a:buSzTx/>
                <a:buFontTx/>
                <a:buNone/>
              </a:pPr>
              <a:r>
                <a:rPr kumimoji="1" lang="en-US" altLang="zh-CN" sz="2296" dirty="0">
                  <a:latin typeface="Times New Roman" panose="02020603050405020304" pitchFamily="18" charset="0"/>
                  <a:cs typeface="Times New Roman" panose="02020603050405020304" pitchFamily="18" charset="0"/>
                </a:rPr>
                <a:t>220</a:t>
              </a:r>
            </a:p>
          </p:txBody>
        </p:sp>
        <p:sp>
          <p:nvSpPr>
            <p:cNvPr id="46" name="Text Box 14"/>
            <p:cNvSpPr txBox="1">
              <a:spLocks noChangeAspect="1" noChangeArrowheads="1"/>
            </p:cNvSpPr>
            <p:nvPr/>
          </p:nvSpPr>
          <p:spPr bwMode="auto">
            <a:xfrm>
              <a:off x="615951" y="4276339"/>
              <a:ext cx="6191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50000"/>
                </a:spcBef>
                <a:buClrTx/>
                <a:buSzTx/>
                <a:buFontTx/>
                <a:buNone/>
              </a:pPr>
              <a:r>
                <a:rPr kumimoji="1" lang="en-US" altLang="zh-CN" sz="2296" dirty="0">
                  <a:latin typeface="Times New Roman" panose="02020603050405020304" pitchFamily="18" charset="0"/>
                  <a:cs typeface="Times New Roman" panose="02020603050405020304" pitchFamily="18" charset="0"/>
                </a:rPr>
                <a:t>30</a:t>
              </a:r>
            </a:p>
          </p:txBody>
        </p:sp>
        <p:sp>
          <p:nvSpPr>
            <p:cNvPr id="47" name="Line 15"/>
            <p:cNvSpPr>
              <a:spLocks noChangeAspect="1" noChangeShapeType="1"/>
            </p:cNvSpPr>
            <p:nvPr/>
          </p:nvSpPr>
          <p:spPr bwMode="auto">
            <a:xfrm>
              <a:off x="3451964" y="2867709"/>
              <a:ext cx="0" cy="1991629"/>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sz="2296"/>
            </a:p>
          </p:txBody>
        </p:sp>
        <p:sp>
          <p:nvSpPr>
            <p:cNvPr id="49" name="Line 17"/>
            <p:cNvSpPr>
              <a:spLocks noChangeAspect="1" noChangeShapeType="1"/>
            </p:cNvSpPr>
            <p:nvPr/>
          </p:nvSpPr>
          <p:spPr bwMode="auto">
            <a:xfrm>
              <a:off x="1909762" y="4814694"/>
              <a:ext cx="892969"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sz="2296"/>
            </a:p>
          </p:txBody>
        </p:sp>
        <p:sp>
          <p:nvSpPr>
            <p:cNvPr id="50" name="Line 18"/>
            <p:cNvSpPr>
              <a:spLocks noChangeAspect="1" noChangeShapeType="1"/>
            </p:cNvSpPr>
            <p:nvPr/>
          </p:nvSpPr>
          <p:spPr bwMode="auto">
            <a:xfrm flipV="1">
              <a:off x="1106488" y="3222379"/>
              <a:ext cx="0" cy="1184520"/>
            </a:xfrm>
            <a:prstGeom prst="line">
              <a:avLst/>
            </a:prstGeom>
            <a:noFill/>
            <a:ln w="28575">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sz="2296"/>
            </a:p>
          </p:txBody>
        </p:sp>
        <p:sp>
          <p:nvSpPr>
            <p:cNvPr id="51" name="Line 19"/>
            <p:cNvSpPr>
              <a:spLocks noChangeAspect="1" noChangeShapeType="1"/>
            </p:cNvSpPr>
            <p:nvPr/>
          </p:nvSpPr>
          <p:spPr bwMode="auto">
            <a:xfrm>
              <a:off x="1106488" y="4802188"/>
              <a:ext cx="815975" cy="0"/>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wrap="none"/>
            <a:lstStyle/>
            <a:p>
              <a:endParaRPr lang="zh-CN" altLang="en-US" sz="2296"/>
            </a:p>
          </p:txBody>
        </p:sp>
        <p:sp>
          <p:nvSpPr>
            <p:cNvPr id="52" name="Line 20"/>
            <p:cNvSpPr>
              <a:spLocks noChangeAspect="1" noChangeShapeType="1"/>
            </p:cNvSpPr>
            <p:nvPr/>
          </p:nvSpPr>
          <p:spPr bwMode="auto">
            <a:xfrm>
              <a:off x="1106487" y="2867709"/>
              <a:ext cx="2345477"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2296"/>
            </a:p>
          </p:txBody>
        </p:sp>
        <p:graphicFrame>
          <p:nvGraphicFramePr>
            <p:cNvPr id="53" name="Object 21"/>
            <p:cNvGraphicFramePr>
              <a:graphicFrameLocks noChangeAspect="1"/>
            </p:cNvGraphicFramePr>
            <p:nvPr>
              <p:extLst/>
            </p:nvPr>
          </p:nvGraphicFramePr>
          <p:xfrm>
            <a:off x="1549015" y="4468429"/>
            <a:ext cx="311444" cy="377011"/>
          </p:xfrm>
          <a:graphic>
            <a:graphicData uri="http://schemas.openxmlformats.org/presentationml/2006/ole">
              <mc:AlternateContent xmlns:mc="http://schemas.openxmlformats.org/markup-compatibility/2006">
                <mc:Choice xmlns:v="urn:schemas-microsoft-com:vml" Requires="v">
                  <p:oleObj spid="_x0000_s3098" r:id="rId3" imgW="177569" imgH="215619" progId="Equation.3">
                    <p:embed/>
                  </p:oleObj>
                </mc:Choice>
                <mc:Fallback>
                  <p:oleObj r:id="rId3" imgW="177569" imgH="215619" progId="Equation.3">
                    <p:embed/>
                    <p:pic>
                      <p:nvPicPr>
                        <p:cNvPr id="53" name="Object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9015" y="4468429"/>
                          <a:ext cx="311444" cy="377011"/>
                        </a:xfrm>
                        <a:prstGeom prst="rect">
                          <a:avLst/>
                        </a:prstGeom>
                        <a:noFill/>
                        <a:ln>
                          <a:noFill/>
                        </a:ln>
                      </p:spPr>
                    </p:pic>
                  </p:oleObj>
                </mc:Fallback>
              </mc:AlternateContent>
            </a:graphicData>
          </a:graphic>
        </p:graphicFrame>
        <p:graphicFrame>
          <p:nvGraphicFramePr>
            <p:cNvPr id="54" name="Object 22"/>
            <p:cNvGraphicFramePr>
              <a:graphicFrameLocks noChangeAspect="1"/>
            </p:cNvGraphicFramePr>
            <p:nvPr>
              <p:extLst/>
            </p:nvPr>
          </p:nvGraphicFramePr>
          <p:xfrm>
            <a:off x="3084153" y="2875230"/>
            <a:ext cx="318318" cy="366066"/>
          </p:xfrm>
          <a:graphic>
            <a:graphicData uri="http://schemas.openxmlformats.org/presentationml/2006/ole">
              <mc:AlternateContent xmlns:mc="http://schemas.openxmlformats.org/markup-compatibility/2006">
                <mc:Choice xmlns:v="urn:schemas-microsoft-com:vml" Requires="v">
                  <p:oleObj spid="_x0000_s3099" r:id="rId5" imgW="190335" imgH="215713" progId="Equation.3">
                    <p:embed/>
                  </p:oleObj>
                </mc:Choice>
                <mc:Fallback>
                  <p:oleObj r:id="rId5" imgW="190335" imgH="215713" progId="Equation.3">
                    <p:embed/>
                    <p:pic>
                      <p:nvPicPr>
                        <p:cNvPr id="54" name="Object 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4153" y="2875230"/>
                          <a:ext cx="318318" cy="366066"/>
                        </a:xfrm>
                        <a:prstGeom prst="rect">
                          <a:avLst/>
                        </a:prstGeom>
                        <a:noFill/>
                        <a:ln>
                          <a:noFill/>
                        </a:ln>
                      </p:spPr>
                    </p:pic>
                  </p:oleObj>
                </mc:Fallback>
              </mc:AlternateContent>
            </a:graphicData>
          </a:graphic>
        </p:graphicFrame>
        <p:sp>
          <p:nvSpPr>
            <p:cNvPr id="55" name="Line 23"/>
            <p:cNvSpPr>
              <a:spLocks noChangeAspect="1" noChangeShapeType="1"/>
            </p:cNvSpPr>
            <p:nvPr/>
          </p:nvSpPr>
          <p:spPr bwMode="auto">
            <a:xfrm flipV="1">
              <a:off x="1106488" y="4414836"/>
              <a:ext cx="0" cy="387351"/>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sz="2296"/>
            </a:p>
          </p:txBody>
        </p:sp>
        <p:sp>
          <p:nvSpPr>
            <p:cNvPr id="56" name="Text Box 24"/>
            <p:cNvSpPr txBox="1">
              <a:spLocks noChangeAspect="1" noChangeArrowheads="1"/>
            </p:cNvSpPr>
            <p:nvPr/>
          </p:nvSpPr>
          <p:spPr bwMode="auto">
            <a:xfrm>
              <a:off x="355767" y="2711011"/>
              <a:ext cx="1050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50000"/>
                </a:spcBef>
                <a:buClrTx/>
                <a:buSzTx/>
                <a:buFontTx/>
                <a:buNone/>
              </a:pPr>
              <a:r>
                <a:rPr kumimoji="1" lang="en-US" altLang="zh-CN" sz="2296" dirty="0">
                  <a:latin typeface="Times New Roman" panose="02020603050405020304" pitchFamily="18" charset="0"/>
                  <a:cs typeface="Times New Roman" panose="02020603050405020304" pitchFamily="18" charset="0"/>
                </a:rPr>
                <a:t>255</a:t>
              </a:r>
            </a:p>
          </p:txBody>
        </p:sp>
        <p:sp>
          <p:nvSpPr>
            <p:cNvPr id="59" name="Line 27"/>
            <p:cNvSpPr>
              <a:spLocks noChangeShapeType="1"/>
            </p:cNvSpPr>
            <p:nvPr/>
          </p:nvSpPr>
          <p:spPr bwMode="auto">
            <a:xfrm flipV="1">
              <a:off x="1127126" y="4435439"/>
              <a:ext cx="795338" cy="344524"/>
            </a:xfrm>
            <a:prstGeom prst="line">
              <a:avLst/>
            </a:prstGeom>
            <a:noFill/>
            <a:ln w="38100">
              <a:solidFill>
                <a:srgbClr val="FF66CC"/>
              </a:solidFill>
              <a:round/>
              <a:headEnd/>
              <a:tailEnd/>
            </a:ln>
            <a:extLst>
              <a:ext uri="{909E8E84-426E-40DD-AFC4-6F175D3DCCD1}">
                <a14:hiddenFill xmlns:a14="http://schemas.microsoft.com/office/drawing/2010/main">
                  <a:noFill/>
                </a14:hiddenFill>
              </a:ext>
            </a:extLst>
          </p:spPr>
          <p:txBody>
            <a:bodyPr/>
            <a:lstStyle/>
            <a:p>
              <a:endParaRPr lang="zh-CN" altLang="en-US" sz="2296"/>
            </a:p>
          </p:txBody>
        </p:sp>
        <p:sp>
          <p:nvSpPr>
            <p:cNvPr id="60" name="Line 28"/>
            <p:cNvSpPr>
              <a:spLocks noChangeShapeType="1"/>
            </p:cNvSpPr>
            <p:nvPr/>
          </p:nvSpPr>
          <p:spPr bwMode="auto">
            <a:xfrm flipH="1">
              <a:off x="1908968" y="3222380"/>
              <a:ext cx="893763" cy="1219199"/>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sz="2296"/>
            </a:p>
          </p:txBody>
        </p:sp>
      </p:grpSp>
      <p:pic>
        <p:nvPicPr>
          <p:cNvPr id="62" name="Picture 33" descr="Pand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7451" y="1482379"/>
            <a:ext cx="2309612" cy="23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34" descr="Panda分段变换80301802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97152" y="4027537"/>
            <a:ext cx="2309612" cy="23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 Box 29"/>
          <p:cNvSpPr txBox="1">
            <a:spLocks noChangeArrowheads="1"/>
          </p:cNvSpPr>
          <p:nvPr/>
        </p:nvSpPr>
        <p:spPr bwMode="auto">
          <a:xfrm>
            <a:off x="3035058" y="5805381"/>
            <a:ext cx="1980029" cy="1042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eaLnBrk="1" hangingPunct="1">
              <a:spcBef>
                <a:spcPct val="20000"/>
              </a:spcBef>
              <a:buClr>
                <a:schemeClr val="hlink"/>
              </a:buClr>
              <a:buSzPct val="110000"/>
              <a:buFont typeface="Wingdings" panose="05000000000000000000" pitchFamily="2" charset="2"/>
              <a:buNone/>
            </a:pPr>
            <a:r>
              <a:rPr kumimoji="1" lang="zh-CN" altLang="en-US" sz="2806" dirty="0">
                <a:latin typeface="Times New Roman" panose="02020603050405020304" pitchFamily="18" charset="0"/>
                <a:ea typeface="楷体" panose="02010609060101010101" pitchFamily="49" charset="-122"/>
                <a:cs typeface="Times New Roman" panose="02020603050405020304" pitchFamily="18" charset="0"/>
              </a:rPr>
              <a:t>低灰度更低</a:t>
            </a:r>
          </a:p>
          <a:p>
            <a:pPr eaLnBrk="1" hangingPunct="1">
              <a:spcBef>
                <a:spcPct val="20000"/>
              </a:spcBef>
              <a:buClr>
                <a:schemeClr val="hlink"/>
              </a:buClr>
              <a:buSzPct val="110000"/>
              <a:buFont typeface="Wingdings" panose="05000000000000000000" pitchFamily="2" charset="2"/>
              <a:buNone/>
            </a:pPr>
            <a:r>
              <a:rPr kumimoji="1" lang="zh-CN" altLang="en-US" sz="2806" dirty="0">
                <a:latin typeface="Times New Roman" panose="02020603050405020304" pitchFamily="18" charset="0"/>
                <a:ea typeface="楷体" panose="02010609060101010101" pitchFamily="49" charset="-122"/>
                <a:cs typeface="Times New Roman" panose="02020603050405020304" pitchFamily="18" charset="0"/>
              </a:rPr>
              <a:t>高灰度更高</a:t>
            </a:r>
          </a:p>
        </p:txBody>
      </p:sp>
      <p:sp>
        <p:nvSpPr>
          <p:cNvPr id="65" name="Rectangle 30"/>
          <p:cNvSpPr>
            <a:spLocks noChangeArrowheads="1"/>
          </p:cNvSpPr>
          <p:nvPr/>
        </p:nvSpPr>
        <p:spPr bwMode="auto">
          <a:xfrm>
            <a:off x="5221580" y="6037452"/>
            <a:ext cx="1980029" cy="52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eaLnBrk="1" hangingPunct="1">
              <a:spcBef>
                <a:spcPct val="20000"/>
              </a:spcBef>
              <a:buClr>
                <a:schemeClr val="hlink"/>
              </a:buClr>
              <a:buSzPct val="110000"/>
              <a:buFont typeface="Wingdings" panose="05000000000000000000" pitchFamily="2" charset="2"/>
              <a:buNone/>
            </a:pPr>
            <a:r>
              <a:rPr kumimoji="1" lang="zh-CN" altLang="en-US" sz="2806" dirty="0">
                <a:latin typeface="Times New Roman" panose="02020603050405020304" pitchFamily="18" charset="0"/>
                <a:ea typeface="楷体" panose="02010609060101010101" pitchFamily="49" charset="-122"/>
                <a:cs typeface="Times New Roman" panose="02020603050405020304" pitchFamily="18" charset="0"/>
              </a:rPr>
              <a:t>增强对比度</a:t>
            </a:r>
          </a:p>
        </p:txBody>
      </p:sp>
      <p:sp>
        <p:nvSpPr>
          <p:cNvPr id="5" name="文本框 4"/>
          <p:cNvSpPr txBox="1"/>
          <p:nvPr/>
        </p:nvSpPr>
        <p:spPr>
          <a:xfrm>
            <a:off x="9827063" y="2090672"/>
            <a:ext cx="505140" cy="955903"/>
          </a:xfrm>
          <a:prstGeom prst="rect">
            <a:avLst/>
          </a:prstGeom>
          <a:noFill/>
        </p:spPr>
        <p:txBody>
          <a:bodyPr wrap="square" rtlCol="0">
            <a:spAutoFit/>
          </a:bodyPr>
          <a:lstStyle/>
          <a:p>
            <a:r>
              <a:rPr lang="zh-CN" altLang="en-US" sz="2806" dirty="0">
                <a:ea typeface="楷体" panose="02010609060101010101" pitchFamily="49" charset="-122"/>
                <a:cs typeface="Times New Roman" panose="02020603050405020304" pitchFamily="18" charset="0"/>
              </a:rPr>
              <a:t>原图</a:t>
            </a:r>
          </a:p>
        </p:txBody>
      </p:sp>
    </p:spTree>
    <p:extLst>
      <p:ext uri="{BB962C8B-B14F-4D97-AF65-F5344CB8AC3E}">
        <p14:creationId xmlns:p14="http://schemas.microsoft.com/office/powerpoint/2010/main" val="1533103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checkerboard(across)">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checkerboard(across)">
                                      <p:cBhvr>
                                        <p:cTn id="12" dur="500"/>
                                        <p:tgtEl>
                                          <p:spTgt spid="64"/>
                                        </p:tgtEl>
                                      </p:cBhvr>
                                    </p:animEffect>
                                  </p:childTnLst>
                                </p:cTn>
                              </p:par>
                              <p:par>
                                <p:cTn id="13" presetID="5" presetClass="entr" presetSubtype="10"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checkerboard(across)">
                                      <p:cBhvr>
                                        <p:cTn id="15"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100</a:t>
            </a:fld>
            <a:endParaRPr lang="en-US" altLang="zh-CN"/>
          </a:p>
        </p:txBody>
      </p:sp>
      <p:sp>
        <p:nvSpPr>
          <p:cNvPr id="3" name="矩形 2"/>
          <p:cNvSpPr/>
          <p:nvPr/>
        </p:nvSpPr>
        <p:spPr>
          <a:xfrm>
            <a:off x="1841619" y="1466792"/>
            <a:ext cx="6934198" cy="445635"/>
          </a:xfrm>
          <a:prstGeom prst="rect">
            <a:avLst/>
          </a:prstGeom>
        </p:spPr>
        <p:txBody>
          <a:bodyPr wrap="square">
            <a:spAutoFit/>
          </a:bodyPr>
          <a:lstStyle/>
          <a:p>
            <a:pPr>
              <a:buSzPct val="85000"/>
            </a:pPr>
            <a:r>
              <a:rPr lang="zh-CN" altLang="en-US" sz="2296" kern="100" dirty="0">
                <a:solidFill>
                  <a:srgbClr val="0000CC"/>
                </a:solidFill>
                <a:latin typeface="+mj-ea"/>
                <a:ea typeface="+mj-ea"/>
                <a:cs typeface="Times New Roman" panose="02020603050405020304" pitchFamily="18" charset="0"/>
              </a:rPr>
              <a:t>（</a:t>
            </a:r>
            <a:r>
              <a:rPr lang="en-US" altLang="zh-CN" sz="2296" kern="100" dirty="0">
                <a:solidFill>
                  <a:srgbClr val="0000CC"/>
                </a:solidFill>
                <a:latin typeface="+mj-ea"/>
                <a:ea typeface="+mj-ea"/>
                <a:cs typeface="Times New Roman" panose="02020603050405020304" pitchFamily="18" charset="0"/>
              </a:rPr>
              <a:t>3</a:t>
            </a:r>
            <a:r>
              <a:rPr lang="zh-CN" altLang="en-US" sz="2296" kern="100" dirty="0">
                <a:solidFill>
                  <a:srgbClr val="0000CC"/>
                </a:solidFill>
                <a:latin typeface="+mj-ea"/>
                <a:ea typeface="+mj-ea"/>
                <a:cs typeface="Times New Roman" panose="02020603050405020304" pitchFamily="18" charset="0"/>
              </a:rPr>
              <a:t>）</a:t>
            </a:r>
            <a:r>
              <a:rPr lang="zh-CN" altLang="zh-CN" sz="2296" kern="100" dirty="0">
                <a:solidFill>
                  <a:srgbClr val="0000CC"/>
                </a:solidFill>
                <a:latin typeface="+mj-ea"/>
                <a:ea typeface="+mj-ea"/>
                <a:cs typeface="Times New Roman" panose="02020603050405020304" pitchFamily="18" charset="0"/>
              </a:rPr>
              <a:t>彩虹编码的灰度级</a:t>
            </a:r>
            <a:r>
              <a:rPr lang="en-US" altLang="zh-CN" sz="2296" kern="100" dirty="0">
                <a:solidFill>
                  <a:srgbClr val="0000CC"/>
                </a:solidFill>
                <a:latin typeface="+mj-ea"/>
                <a:ea typeface="+mj-ea"/>
                <a:cs typeface="Times New Roman" panose="02020603050405020304" pitchFamily="18" charset="0"/>
              </a:rPr>
              <a:t>-</a:t>
            </a:r>
            <a:r>
              <a:rPr lang="zh-CN" altLang="zh-CN" sz="2296" kern="100" dirty="0">
                <a:solidFill>
                  <a:srgbClr val="0000CC"/>
                </a:solidFill>
                <a:latin typeface="+mj-ea"/>
                <a:ea typeface="+mj-ea"/>
                <a:cs typeface="Times New Roman" panose="02020603050405020304" pitchFamily="18" charset="0"/>
              </a:rPr>
              <a:t>彩色变换</a:t>
            </a:r>
            <a:endParaRPr lang="zh-CN" altLang="en-US" sz="2296" dirty="0">
              <a:solidFill>
                <a:srgbClr val="0000CC"/>
              </a:solidFill>
              <a:latin typeface="+mj-ea"/>
              <a:ea typeface="+mj-ea"/>
            </a:endParaRPr>
          </a:p>
        </p:txBody>
      </p:sp>
      <p:sp>
        <p:nvSpPr>
          <p:cNvPr id="4" name="Rectangle 2"/>
          <p:cNvSpPr txBox="1">
            <a:spLocks noChangeArrowheads="1"/>
          </p:cNvSpPr>
          <p:nvPr/>
        </p:nvSpPr>
        <p:spPr bwMode="auto">
          <a:xfrm>
            <a:off x="1963381" y="305746"/>
            <a:ext cx="5464352"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5.5.2</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空间域灰度级</a:t>
            </a: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彩色变换</a:t>
            </a:r>
          </a:p>
        </p:txBody>
      </p:sp>
      <p:sp>
        <p:nvSpPr>
          <p:cNvPr id="5" name="Rectangle 2"/>
          <p:cNvSpPr txBox="1">
            <a:spLocks noChangeArrowheads="1"/>
          </p:cNvSpPr>
          <p:nvPr/>
        </p:nvSpPr>
        <p:spPr bwMode="auto">
          <a:xfrm>
            <a:off x="5453094" y="899012"/>
            <a:ext cx="475730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基于伪彩色处理的图像增强</a:t>
            </a:r>
          </a:p>
        </p:txBody>
      </p:sp>
      <p:pic>
        <p:nvPicPr>
          <p:cNvPr id="7" name="图片 6"/>
          <p:cNvPicPr>
            <a:picLocks noChangeAspect="1"/>
          </p:cNvPicPr>
          <p:nvPr/>
        </p:nvPicPr>
        <p:blipFill>
          <a:blip r:embed="rId2"/>
          <a:stretch>
            <a:fillRect/>
          </a:stretch>
        </p:blipFill>
        <p:spPr>
          <a:xfrm>
            <a:off x="1825269" y="2235033"/>
            <a:ext cx="8519726" cy="3095366"/>
          </a:xfrm>
          <a:prstGeom prst="rect">
            <a:avLst/>
          </a:prstGeom>
        </p:spPr>
      </p:pic>
    </p:spTree>
    <p:extLst>
      <p:ext uri="{BB962C8B-B14F-4D97-AF65-F5344CB8AC3E}">
        <p14:creationId xmlns:p14="http://schemas.microsoft.com/office/powerpoint/2010/main" val="360561082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101</a:t>
            </a:fld>
            <a:endParaRPr lang="en-US" altLang="zh-CN"/>
          </a:p>
        </p:txBody>
      </p:sp>
      <p:sp>
        <p:nvSpPr>
          <p:cNvPr id="3" name="Rectangle 2"/>
          <p:cNvSpPr txBox="1">
            <a:spLocks noChangeArrowheads="1"/>
          </p:cNvSpPr>
          <p:nvPr/>
        </p:nvSpPr>
        <p:spPr bwMode="auto">
          <a:xfrm>
            <a:off x="1963381" y="305746"/>
            <a:ext cx="5464352"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5.5.2</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空间域灰度级</a:t>
            </a: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彩色变换</a:t>
            </a:r>
          </a:p>
        </p:txBody>
      </p:sp>
      <p:sp>
        <p:nvSpPr>
          <p:cNvPr id="4" name="Rectangle 2"/>
          <p:cNvSpPr txBox="1">
            <a:spLocks noChangeArrowheads="1"/>
          </p:cNvSpPr>
          <p:nvPr/>
        </p:nvSpPr>
        <p:spPr bwMode="auto">
          <a:xfrm>
            <a:off x="5453094" y="899012"/>
            <a:ext cx="475730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基于伪彩色处理的图像增强</a:t>
            </a:r>
          </a:p>
        </p:txBody>
      </p:sp>
      <p:sp>
        <p:nvSpPr>
          <p:cNvPr id="5" name="矩形 4"/>
          <p:cNvSpPr/>
          <p:nvPr/>
        </p:nvSpPr>
        <p:spPr>
          <a:xfrm>
            <a:off x="1958764" y="1538217"/>
            <a:ext cx="6934198" cy="445635"/>
          </a:xfrm>
          <a:prstGeom prst="rect">
            <a:avLst/>
          </a:prstGeom>
        </p:spPr>
        <p:txBody>
          <a:bodyPr wrap="square">
            <a:spAutoFit/>
          </a:bodyPr>
          <a:lstStyle/>
          <a:p>
            <a:pPr>
              <a:buSzPct val="85000"/>
            </a:pPr>
            <a:r>
              <a:rPr lang="zh-CN" altLang="en-US" sz="2296" kern="100" dirty="0">
                <a:solidFill>
                  <a:srgbClr val="0000CC"/>
                </a:solidFill>
                <a:latin typeface="+mj-ea"/>
                <a:ea typeface="+mj-ea"/>
                <a:cs typeface="Times New Roman" panose="02020603050405020304" pitchFamily="18" charset="0"/>
              </a:rPr>
              <a:t>（</a:t>
            </a:r>
            <a:r>
              <a:rPr lang="en-US" altLang="zh-CN" sz="2296" kern="100" dirty="0">
                <a:solidFill>
                  <a:srgbClr val="0000CC"/>
                </a:solidFill>
                <a:latin typeface="+mj-ea"/>
                <a:ea typeface="+mj-ea"/>
                <a:cs typeface="Times New Roman" panose="02020603050405020304" pitchFamily="18" charset="0"/>
              </a:rPr>
              <a:t>4</a:t>
            </a:r>
            <a:r>
              <a:rPr lang="zh-CN" altLang="en-US" sz="2296" kern="100" dirty="0">
                <a:solidFill>
                  <a:srgbClr val="0000CC"/>
                </a:solidFill>
                <a:latin typeface="+mj-ea"/>
                <a:ea typeface="+mj-ea"/>
                <a:cs typeface="Times New Roman" panose="02020603050405020304" pitchFamily="18" charset="0"/>
              </a:rPr>
              <a:t>）热金属</a:t>
            </a:r>
            <a:r>
              <a:rPr lang="zh-CN" altLang="zh-CN" sz="2296" kern="100" dirty="0">
                <a:solidFill>
                  <a:srgbClr val="0000CC"/>
                </a:solidFill>
                <a:latin typeface="+mj-ea"/>
                <a:ea typeface="+mj-ea"/>
                <a:cs typeface="Times New Roman" panose="02020603050405020304" pitchFamily="18" charset="0"/>
              </a:rPr>
              <a:t>编码的灰度级</a:t>
            </a:r>
            <a:r>
              <a:rPr lang="en-US" altLang="zh-CN" sz="2296" kern="100" dirty="0">
                <a:solidFill>
                  <a:srgbClr val="0000CC"/>
                </a:solidFill>
                <a:latin typeface="+mj-ea"/>
                <a:ea typeface="+mj-ea"/>
                <a:cs typeface="Times New Roman" panose="02020603050405020304" pitchFamily="18" charset="0"/>
              </a:rPr>
              <a:t>-</a:t>
            </a:r>
            <a:r>
              <a:rPr lang="zh-CN" altLang="zh-CN" sz="2296" kern="100" dirty="0">
                <a:solidFill>
                  <a:srgbClr val="0000CC"/>
                </a:solidFill>
                <a:latin typeface="+mj-ea"/>
                <a:ea typeface="+mj-ea"/>
                <a:cs typeface="Times New Roman" panose="02020603050405020304" pitchFamily="18" charset="0"/>
              </a:rPr>
              <a:t>彩色变换</a:t>
            </a:r>
            <a:endParaRPr lang="zh-CN" altLang="en-US" sz="2296" dirty="0">
              <a:solidFill>
                <a:srgbClr val="0000CC"/>
              </a:solidFill>
              <a:latin typeface="+mj-ea"/>
              <a:ea typeface="+mj-ea"/>
            </a:endParaRPr>
          </a:p>
        </p:txBody>
      </p:sp>
      <p:pic>
        <p:nvPicPr>
          <p:cNvPr id="74" name="图片 73"/>
          <p:cNvPicPr>
            <a:picLocks noChangeAspect="1"/>
          </p:cNvPicPr>
          <p:nvPr/>
        </p:nvPicPr>
        <p:blipFill>
          <a:blip r:embed="rId2"/>
          <a:stretch>
            <a:fillRect/>
          </a:stretch>
        </p:blipFill>
        <p:spPr>
          <a:xfrm>
            <a:off x="1958764" y="2510564"/>
            <a:ext cx="8220010" cy="2885088"/>
          </a:xfrm>
          <a:prstGeom prst="rect">
            <a:avLst/>
          </a:prstGeom>
        </p:spPr>
      </p:pic>
    </p:spTree>
    <p:extLst>
      <p:ext uri="{BB962C8B-B14F-4D97-AF65-F5344CB8AC3E}">
        <p14:creationId xmlns:p14="http://schemas.microsoft.com/office/powerpoint/2010/main" val="53956176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102</a:t>
            </a:fld>
            <a:endParaRPr lang="en-US" altLang="zh-CN"/>
          </a:p>
        </p:txBody>
      </p:sp>
      <p:sp>
        <p:nvSpPr>
          <p:cNvPr id="3" name="Rectangle 2"/>
          <p:cNvSpPr txBox="1">
            <a:spLocks noChangeArrowheads="1"/>
          </p:cNvSpPr>
          <p:nvPr/>
        </p:nvSpPr>
        <p:spPr bwMode="auto">
          <a:xfrm>
            <a:off x="1963381" y="305746"/>
            <a:ext cx="5464352"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5.5.2</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空间域灰度级</a:t>
            </a: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彩色变换</a:t>
            </a:r>
          </a:p>
        </p:txBody>
      </p:sp>
      <p:sp>
        <p:nvSpPr>
          <p:cNvPr id="4" name="Rectangle 2"/>
          <p:cNvSpPr txBox="1">
            <a:spLocks noChangeArrowheads="1"/>
          </p:cNvSpPr>
          <p:nvPr/>
        </p:nvSpPr>
        <p:spPr bwMode="auto">
          <a:xfrm>
            <a:off x="5453094" y="899012"/>
            <a:ext cx="475730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基于伪彩色处理的图像增强</a:t>
            </a:r>
          </a:p>
        </p:txBody>
      </p:sp>
      <p:sp>
        <p:nvSpPr>
          <p:cNvPr id="5" name="矩形 4"/>
          <p:cNvSpPr/>
          <p:nvPr/>
        </p:nvSpPr>
        <p:spPr>
          <a:xfrm>
            <a:off x="1749089" y="1300302"/>
            <a:ext cx="8476970" cy="445635"/>
          </a:xfrm>
          <a:prstGeom prst="rect">
            <a:avLst/>
          </a:prstGeom>
        </p:spPr>
        <p:txBody>
          <a:bodyPr wrap="square">
            <a:spAutoFit/>
          </a:bodyPr>
          <a:lstStyle/>
          <a:p>
            <a:r>
              <a:rPr lang="zh-CN" altLang="en-US" sz="2296" kern="100" dirty="0">
                <a:solidFill>
                  <a:srgbClr val="0000CC"/>
                </a:solidFill>
                <a:cs typeface="Times New Roman" panose="02020603050405020304" pitchFamily="18" charset="0"/>
              </a:rPr>
              <a:t>（</a:t>
            </a:r>
            <a:r>
              <a:rPr lang="en-US" altLang="zh-CN" sz="2296" kern="100" dirty="0">
                <a:solidFill>
                  <a:srgbClr val="0000CC"/>
                </a:solidFill>
                <a:cs typeface="Times New Roman" panose="02020603050405020304" pitchFamily="18" charset="0"/>
              </a:rPr>
              <a:t>5</a:t>
            </a:r>
            <a:r>
              <a:rPr lang="zh-CN" altLang="en-US" sz="2296" kern="100" dirty="0">
                <a:solidFill>
                  <a:srgbClr val="0000CC"/>
                </a:solidFill>
                <a:cs typeface="Times New Roman" panose="02020603050405020304" pitchFamily="18" charset="0"/>
              </a:rPr>
              <a:t>）例程</a:t>
            </a:r>
            <a:endParaRPr lang="zh-CN" altLang="en-US" sz="2296" dirty="0">
              <a:cs typeface="Times New Roman" panose="02020603050405020304" pitchFamily="18" charset="0"/>
            </a:endParaRPr>
          </a:p>
        </p:txBody>
      </p:sp>
      <p:sp>
        <p:nvSpPr>
          <p:cNvPr id="6" name="文本框 5"/>
          <p:cNvSpPr txBox="1"/>
          <p:nvPr/>
        </p:nvSpPr>
        <p:spPr>
          <a:xfrm>
            <a:off x="2130139" y="2004879"/>
            <a:ext cx="7714870" cy="4388766"/>
          </a:xfrm>
          <a:prstGeom prst="rect">
            <a:avLst/>
          </a:prstGeom>
          <a:noFill/>
        </p:spPr>
        <p:txBody>
          <a:bodyPr wrap="square" rtlCol="0">
            <a:spAutoFit/>
          </a:bodyPr>
          <a:lstStyle/>
          <a:p>
            <a:pPr marL="437369" indent="-437369">
              <a:spcBef>
                <a:spcPts val="383"/>
              </a:spcBef>
              <a:buClr>
                <a:srgbClr val="7000C8"/>
              </a:buClr>
              <a:buSzPct val="75000"/>
              <a:buFont typeface="Wingdings" panose="05000000000000000000" pitchFamily="2" charset="2"/>
              <a:buChar char="n"/>
            </a:pPr>
            <a:r>
              <a:rPr lang="zh-CN" altLang="zh-CN" sz="2806" dirty="0">
                <a:ea typeface="楷体" panose="02010609060101010101" pitchFamily="49" charset="-122"/>
                <a:cs typeface="Times New Roman" panose="02020603050405020304" pitchFamily="18" charset="0"/>
              </a:rPr>
              <a:t>程序</a:t>
            </a:r>
          </a:p>
          <a:p>
            <a:pPr indent="583159">
              <a:spcBef>
                <a:spcPts val="383"/>
              </a:spcBef>
            </a:pPr>
            <a:r>
              <a:rPr lang="en-US" altLang="zh-CN" sz="2806" dirty="0">
                <a:ea typeface="楷体" panose="02010609060101010101" pitchFamily="49" charset="-122"/>
                <a:cs typeface="Times New Roman" panose="02020603050405020304" pitchFamily="18" charset="0"/>
              </a:rPr>
              <a:t>Image=double(</a:t>
            </a:r>
            <a:r>
              <a:rPr lang="en-US" altLang="zh-CN" sz="2806" dirty="0" err="1">
                <a:ea typeface="楷体" panose="02010609060101010101" pitchFamily="49" charset="-122"/>
                <a:cs typeface="Times New Roman" panose="02020603050405020304" pitchFamily="18" charset="0"/>
              </a:rPr>
              <a:t>imread</a:t>
            </a:r>
            <a:r>
              <a:rPr lang="en-US" altLang="zh-CN" sz="2806" dirty="0">
                <a:ea typeface="楷体" panose="02010609060101010101" pitchFamily="49" charset="-122"/>
                <a:cs typeface="Times New Roman" panose="02020603050405020304" pitchFamily="18" charset="0"/>
              </a:rPr>
              <a:t>('Brain.jpg'));</a:t>
            </a:r>
            <a:endParaRPr lang="zh-CN" altLang="zh-CN" sz="2806" dirty="0">
              <a:ea typeface="楷体" panose="02010609060101010101" pitchFamily="49" charset="-122"/>
              <a:cs typeface="Times New Roman" panose="02020603050405020304" pitchFamily="18" charset="0"/>
            </a:endParaRPr>
          </a:p>
          <a:p>
            <a:pPr indent="583159">
              <a:spcBef>
                <a:spcPts val="383"/>
              </a:spcBef>
            </a:pPr>
            <a:r>
              <a:rPr lang="en-US" altLang="zh-CN" sz="2806" dirty="0">
                <a:ea typeface="楷体" panose="02010609060101010101" pitchFamily="49" charset="-122"/>
                <a:cs typeface="Times New Roman" panose="02020603050405020304" pitchFamily="18" charset="0"/>
              </a:rPr>
              <a:t>[</a:t>
            </a:r>
            <a:r>
              <a:rPr lang="en-US" altLang="zh-CN" sz="2806" dirty="0" err="1">
                <a:ea typeface="楷体" panose="02010609060101010101" pitchFamily="49" charset="-122"/>
                <a:cs typeface="Times New Roman" panose="02020603050405020304" pitchFamily="18" charset="0"/>
              </a:rPr>
              <a:t>height,width</a:t>
            </a:r>
            <a:r>
              <a:rPr lang="en-US" altLang="zh-CN" sz="2806" dirty="0">
                <a:ea typeface="楷体" panose="02010609060101010101" pitchFamily="49" charset="-122"/>
                <a:cs typeface="Times New Roman" panose="02020603050405020304" pitchFamily="18" charset="0"/>
              </a:rPr>
              <a:t>]=size(Image);</a:t>
            </a:r>
            <a:endParaRPr lang="zh-CN" altLang="zh-CN" sz="2806" dirty="0">
              <a:ea typeface="楷体" panose="02010609060101010101" pitchFamily="49" charset="-122"/>
              <a:cs typeface="Times New Roman" panose="02020603050405020304" pitchFamily="18" charset="0"/>
            </a:endParaRPr>
          </a:p>
          <a:p>
            <a:pPr indent="583159">
              <a:spcBef>
                <a:spcPts val="383"/>
              </a:spcBef>
            </a:pPr>
            <a:r>
              <a:rPr lang="en-US" altLang="zh-CN" sz="2806" dirty="0" err="1">
                <a:ea typeface="楷体" panose="02010609060101010101" pitchFamily="49" charset="-122"/>
                <a:cs typeface="Times New Roman" panose="02020603050405020304" pitchFamily="18" charset="0"/>
              </a:rPr>
              <a:t>NewImage</a:t>
            </a:r>
            <a:r>
              <a:rPr lang="en-US" altLang="zh-CN" sz="2806" dirty="0">
                <a:ea typeface="楷体" panose="02010609060101010101" pitchFamily="49" charset="-122"/>
                <a:cs typeface="Times New Roman" panose="02020603050405020304" pitchFamily="18" charset="0"/>
              </a:rPr>
              <a:t>=zeros(height,width,3);</a:t>
            </a:r>
            <a:endParaRPr lang="zh-CN" altLang="zh-CN" sz="2806" dirty="0">
              <a:ea typeface="楷体" panose="02010609060101010101" pitchFamily="49" charset="-122"/>
              <a:cs typeface="Times New Roman" panose="02020603050405020304" pitchFamily="18" charset="0"/>
            </a:endParaRPr>
          </a:p>
          <a:p>
            <a:pPr indent="583159">
              <a:spcBef>
                <a:spcPts val="383"/>
              </a:spcBef>
            </a:pPr>
            <a:r>
              <a:rPr lang="en-US" altLang="zh-CN" sz="2806" dirty="0">
                <a:ea typeface="楷体" panose="02010609060101010101" pitchFamily="49" charset="-122"/>
                <a:cs typeface="Times New Roman" panose="02020603050405020304" pitchFamily="18" charset="0"/>
              </a:rPr>
              <a:t>L=255;</a:t>
            </a:r>
            <a:endParaRPr lang="zh-CN" altLang="zh-CN" sz="2806" dirty="0">
              <a:ea typeface="楷体" panose="02010609060101010101" pitchFamily="49" charset="-122"/>
              <a:cs typeface="Times New Roman" panose="02020603050405020304" pitchFamily="18" charset="0"/>
            </a:endParaRPr>
          </a:p>
          <a:p>
            <a:pPr indent="583159">
              <a:spcBef>
                <a:spcPts val="383"/>
              </a:spcBef>
            </a:pPr>
            <a:r>
              <a:rPr lang="en-US" altLang="zh-CN" sz="2806" dirty="0">
                <a:ea typeface="楷体" panose="02010609060101010101" pitchFamily="49" charset="-122"/>
                <a:cs typeface="Times New Roman" panose="02020603050405020304" pitchFamily="18" charset="0"/>
              </a:rPr>
              <a:t>for </a:t>
            </a:r>
            <a:r>
              <a:rPr lang="en-US" altLang="zh-CN" sz="2806" dirty="0" err="1">
                <a:ea typeface="楷体" panose="02010609060101010101" pitchFamily="49" charset="-122"/>
                <a:cs typeface="Times New Roman" panose="02020603050405020304" pitchFamily="18" charset="0"/>
              </a:rPr>
              <a:t>i</a:t>
            </a:r>
            <a:r>
              <a:rPr lang="en-US" altLang="zh-CN" sz="2806" dirty="0">
                <a:ea typeface="楷体" panose="02010609060101010101" pitchFamily="49" charset="-122"/>
                <a:cs typeface="Times New Roman" panose="02020603050405020304" pitchFamily="18" charset="0"/>
              </a:rPr>
              <a:t>=1:height</a:t>
            </a:r>
            <a:endParaRPr lang="zh-CN" altLang="zh-CN" sz="2806" dirty="0">
              <a:ea typeface="楷体" panose="02010609060101010101" pitchFamily="49" charset="-122"/>
              <a:cs typeface="Times New Roman" panose="02020603050405020304" pitchFamily="18" charset="0"/>
            </a:endParaRPr>
          </a:p>
          <a:p>
            <a:pPr indent="583159">
              <a:spcBef>
                <a:spcPts val="383"/>
              </a:spcBef>
            </a:pPr>
            <a:r>
              <a:rPr lang="en-US" altLang="zh-CN" sz="2806" dirty="0">
                <a:ea typeface="楷体" panose="02010609060101010101" pitchFamily="49" charset="-122"/>
                <a:cs typeface="Times New Roman" panose="02020603050405020304" pitchFamily="18" charset="0"/>
              </a:rPr>
              <a:t>    for j=1:width</a:t>
            </a:r>
            <a:endParaRPr lang="zh-CN" altLang="zh-CN" sz="2806" dirty="0">
              <a:ea typeface="楷体" panose="02010609060101010101" pitchFamily="49" charset="-122"/>
              <a:cs typeface="Times New Roman" panose="02020603050405020304" pitchFamily="18" charset="0"/>
            </a:endParaRPr>
          </a:p>
          <a:p>
            <a:pPr indent="583159">
              <a:spcBef>
                <a:spcPts val="383"/>
              </a:spcBef>
            </a:pPr>
            <a:r>
              <a:rPr lang="en-US" altLang="zh-CN" sz="2806" dirty="0">
                <a:ea typeface="楷体" panose="02010609060101010101" pitchFamily="49" charset="-122"/>
                <a:cs typeface="Times New Roman" panose="02020603050405020304" pitchFamily="18" charset="0"/>
              </a:rPr>
              <a:t>        if Image(</a:t>
            </a:r>
            <a:r>
              <a:rPr lang="en-US" altLang="zh-CN" sz="2806" dirty="0" err="1">
                <a:ea typeface="楷体" panose="02010609060101010101" pitchFamily="49" charset="-122"/>
                <a:cs typeface="Times New Roman" panose="02020603050405020304" pitchFamily="18" charset="0"/>
              </a:rPr>
              <a:t>i,j</a:t>
            </a:r>
            <a:r>
              <a:rPr lang="en-US" altLang="zh-CN" sz="2806" dirty="0">
                <a:ea typeface="楷体" panose="02010609060101010101" pitchFamily="49" charset="-122"/>
                <a:cs typeface="Times New Roman" panose="02020603050405020304" pitchFamily="18" charset="0"/>
              </a:rPr>
              <a:t>)&lt;=L/4</a:t>
            </a:r>
            <a:endParaRPr lang="zh-CN" altLang="zh-CN" sz="2806" dirty="0">
              <a:ea typeface="楷体" panose="02010609060101010101" pitchFamily="49" charset="-122"/>
              <a:cs typeface="Times New Roman" panose="02020603050405020304" pitchFamily="18" charset="0"/>
            </a:endParaRPr>
          </a:p>
          <a:p>
            <a:pPr indent="583159">
              <a:spcBef>
                <a:spcPts val="383"/>
              </a:spcBef>
            </a:pPr>
            <a:r>
              <a:rPr lang="en-US" altLang="zh-CN" sz="2806" dirty="0">
                <a:ea typeface="楷体" panose="02010609060101010101" pitchFamily="49" charset="-122"/>
                <a:cs typeface="Times New Roman" panose="02020603050405020304" pitchFamily="18" charset="0"/>
              </a:rPr>
              <a:t>            </a:t>
            </a:r>
            <a:r>
              <a:rPr lang="en-US" altLang="zh-CN" sz="2806" dirty="0" err="1">
                <a:ea typeface="楷体" panose="02010609060101010101" pitchFamily="49" charset="-122"/>
                <a:cs typeface="Times New Roman" panose="02020603050405020304" pitchFamily="18" charset="0"/>
              </a:rPr>
              <a:t>NewImage</a:t>
            </a:r>
            <a:r>
              <a:rPr lang="en-US" altLang="zh-CN" sz="2806" dirty="0">
                <a:ea typeface="楷体" panose="02010609060101010101" pitchFamily="49" charset="-122"/>
                <a:cs typeface="Times New Roman" panose="02020603050405020304" pitchFamily="18" charset="0"/>
              </a:rPr>
              <a:t>(i,j,1)=0;             </a:t>
            </a:r>
            <a:endParaRPr lang="zh-CN" altLang="en-US" sz="2806" dirty="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2866572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103</a:t>
            </a:fld>
            <a:endParaRPr lang="en-US" altLang="zh-CN"/>
          </a:p>
        </p:txBody>
      </p:sp>
      <p:sp>
        <p:nvSpPr>
          <p:cNvPr id="3" name="Rectangle 2"/>
          <p:cNvSpPr txBox="1">
            <a:spLocks noChangeArrowheads="1"/>
          </p:cNvSpPr>
          <p:nvPr/>
        </p:nvSpPr>
        <p:spPr bwMode="auto">
          <a:xfrm>
            <a:off x="1963381" y="305746"/>
            <a:ext cx="5464352"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5.5.2</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空间域灰度级</a:t>
            </a: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彩色变换</a:t>
            </a:r>
          </a:p>
        </p:txBody>
      </p:sp>
      <p:sp>
        <p:nvSpPr>
          <p:cNvPr id="4" name="Rectangle 2"/>
          <p:cNvSpPr txBox="1">
            <a:spLocks noChangeArrowheads="1"/>
          </p:cNvSpPr>
          <p:nvPr/>
        </p:nvSpPr>
        <p:spPr bwMode="auto">
          <a:xfrm>
            <a:off x="5453094" y="899012"/>
            <a:ext cx="475730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基于伪彩色处理的图像增强</a:t>
            </a:r>
          </a:p>
        </p:txBody>
      </p:sp>
      <p:sp>
        <p:nvSpPr>
          <p:cNvPr id="5" name="文本框 4"/>
          <p:cNvSpPr txBox="1"/>
          <p:nvPr/>
        </p:nvSpPr>
        <p:spPr>
          <a:xfrm>
            <a:off x="1979427" y="1408439"/>
            <a:ext cx="8127819" cy="5483168"/>
          </a:xfrm>
          <a:prstGeom prst="rect">
            <a:avLst/>
          </a:prstGeom>
          <a:noFill/>
        </p:spPr>
        <p:txBody>
          <a:bodyPr wrap="square" rtlCol="0">
            <a:spAutoFit/>
          </a:bodyPr>
          <a:lstStyle/>
          <a:p>
            <a:pPr>
              <a:spcBef>
                <a:spcPts val="383"/>
              </a:spcBef>
              <a:spcAft>
                <a:spcPts val="128"/>
              </a:spcAft>
            </a:pPr>
            <a:r>
              <a:rPr lang="en-US" altLang="zh-CN" sz="2806" dirty="0">
                <a:ea typeface="楷体" panose="02010609060101010101" pitchFamily="49" charset="-122"/>
                <a:cs typeface="Times New Roman" panose="02020603050405020304" pitchFamily="18" charset="0"/>
              </a:rPr>
              <a:t>            </a:t>
            </a:r>
            <a:r>
              <a:rPr lang="en-US" altLang="zh-CN" sz="2806" dirty="0" err="1">
                <a:ea typeface="楷体" panose="02010609060101010101" pitchFamily="49" charset="-122"/>
                <a:cs typeface="Times New Roman" panose="02020603050405020304" pitchFamily="18" charset="0"/>
              </a:rPr>
              <a:t>NewImage</a:t>
            </a:r>
            <a:r>
              <a:rPr lang="en-US" altLang="zh-CN" sz="2806" dirty="0">
                <a:ea typeface="楷体" panose="02010609060101010101" pitchFamily="49" charset="-122"/>
                <a:cs typeface="Times New Roman" panose="02020603050405020304" pitchFamily="18" charset="0"/>
              </a:rPr>
              <a:t>(i,j,2)=4*Image(</a:t>
            </a:r>
            <a:r>
              <a:rPr lang="en-US" altLang="zh-CN" sz="2806" dirty="0" err="1">
                <a:ea typeface="楷体" panose="02010609060101010101" pitchFamily="49" charset="-122"/>
                <a:cs typeface="Times New Roman" panose="02020603050405020304" pitchFamily="18" charset="0"/>
              </a:rPr>
              <a:t>i,j</a:t>
            </a:r>
            <a:r>
              <a:rPr lang="en-US" altLang="zh-CN" sz="2806" dirty="0">
                <a:ea typeface="楷体" panose="02010609060101010101" pitchFamily="49" charset="-122"/>
                <a:cs typeface="Times New Roman" panose="02020603050405020304" pitchFamily="18" charset="0"/>
              </a:rPr>
              <a:t>); </a:t>
            </a:r>
            <a:endParaRPr lang="zh-CN" altLang="zh-CN" sz="2806" dirty="0">
              <a:ea typeface="楷体" panose="02010609060101010101" pitchFamily="49" charset="-122"/>
              <a:cs typeface="Times New Roman" panose="02020603050405020304" pitchFamily="18" charset="0"/>
            </a:endParaRPr>
          </a:p>
          <a:p>
            <a:pPr>
              <a:spcBef>
                <a:spcPts val="383"/>
              </a:spcBef>
              <a:spcAft>
                <a:spcPts val="128"/>
              </a:spcAft>
            </a:pPr>
            <a:r>
              <a:rPr lang="en-US" altLang="zh-CN" sz="2806" dirty="0">
                <a:ea typeface="楷体" panose="02010609060101010101" pitchFamily="49" charset="-122"/>
                <a:cs typeface="Times New Roman" panose="02020603050405020304" pitchFamily="18" charset="0"/>
              </a:rPr>
              <a:t>            </a:t>
            </a:r>
            <a:r>
              <a:rPr lang="en-US" altLang="zh-CN" sz="2806" dirty="0" err="1">
                <a:ea typeface="楷体" panose="02010609060101010101" pitchFamily="49" charset="-122"/>
                <a:cs typeface="Times New Roman" panose="02020603050405020304" pitchFamily="18" charset="0"/>
              </a:rPr>
              <a:t>NewImage</a:t>
            </a:r>
            <a:r>
              <a:rPr lang="en-US" altLang="zh-CN" sz="2806" dirty="0">
                <a:ea typeface="楷体" panose="02010609060101010101" pitchFamily="49" charset="-122"/>
                <a:cs typeface="Times New Roman" panose="02020603050405020304" pitchFamily="18" charset="0"/>
              </a:rPr>
              <a:t>(i,j,3)=L;</a:t>
            </a:r>
            <a:endParaRPr lang="zh-CN" altLang="en-US" sz="2806" dirty="0">
              <a:ea typeface="楷体" panose="02010609060101010101" pitchFamily="49" charset="-122"/>
              <a:cs typeface="Times New Roman" panose="02020603050405020304" pitchFamily="18" charset="0"/>
            </a:endParaRPr>
          </a:p>
          <a:p>
            <a:pPr>
              <a:spcBef>
                <a:spcPts val="383"/>
              </a:spcBef>
              <a:spcAft>
                <a:spcPts val="128"/>
              </a:spcAft>
            </a:pPr>
            <a:r>
              <a:rPr lang="en-US" altLang="zh-CN" sz="2806" dirty="0">
                <a:ea typeface="楷体" panose="02010609060101010101" pitchFamily="49" charset="-122"/>
                <a:cs typeface="Times New Roman" panose="02020603050405020304" pitchFamily="18" charset="0"/>
              </a:rPr>
              <a:t>        else if Image(</a:t>
            </a:r>
            <a:r>
              <a:rPr lang="en-US" altLang="zh-CN" sz="2806" dirty="0" err="1">
                <a:ea typeface="楷体" panose="02010609060101010101" pitchFamily="49" charset="-122"/>
                <a:cs typeface="Times New Roman" panose="02020603050405020304" pitchFamily="18" charset="0"/>
              </a:rPr>
              <a:t>i,j</a:t>
            </a:r>
            <a:r>
              <a:rPr lang="en-US" altLang="zh-CN" sz="2806" dirty="0">
                <a:ea typeface="楷体" panose="02010609060101010101" pitchFamily="49" charset="-122"/>
                <a:cs typeface="Times New Roman" panose="02020603050405020304" pitchFamily="18" charset="0"/>
              </a:rPr>
              <a:t>)&lt;=L/2</a:t>
            </a:r>
            <a:endParaRPr lang="zh-CN" altLang="zh-CN" sz="2806" dirty="0">
              <a:ea typeface="楷体" panose="02010609060101010101" pitchFamily="49" charset="-122"/>
              <a:cs typeface="Times New Roman" panose="02020603050405020304" pitchFamily="18" charset="0"/>
            </a:endParaRPr>
          </a:p>
          <a:p>
            <a:pPr>
              <a:spcBef>
                <a:spcPts val="383"/>
              </a:spcBef>
              <a:spcAft>
                <a:spcPts val="128"/>
              </a:spcAft>
            </a:pPr>
            <a:r>
              <a:rPr lang="en-US" altLang="zh-CN" sz="2806" dirty="0">
                <a:ea typeface="楷体" panose="02010609060101010101" pitchFamily="49" charset="-122"/>
                <a:cs typeface="Times New Roman" panose="02020603050405020304" pitchFamily="18" charset="0"/>
              </a:rPr>
              <a:t>            </a:t>
            </a:r>
            <a:r>
              <a:rPr lang="en-US" altLang="zh-CN" sz="2806" dirty="0" err="1">
                <a:ea typeface="楷体" panose="02010609060101010101" pitchFamily="49" charset="-122"/>
                <a:cs typeface="Times New Roman" panose="02020603050405020304" pitchFamily="18" charset="0"/>
              </a:rPr>
              <a:t>NewImage</a:t>
            </a:r>
            <a:r>
              <a:rPr lang="en-US" altLang="zh-CN" sz="2806" dirty="0">
                <a:ea typeface="楷体" panose="02010609060101010101" pitchFamily="49" charset="-122"/>
                <a:cs typeface="Times New Roman" panose="02020603050405020304" pitchFamily="18" charset="0"/>
              </a:rPr>
              <a:t>(i,j,1)=0;   </a:t>
            </a:r>
          </a:p>
          <a:p>
            <a:pPr>
              <a:spcBef>
                <a:spcPts val="383"/>
              </a:spcBef>
              <a:spcAft>
                <a:spcPts val="128"/>
              </a:spcAft>
            </a:pPr>
            <a:r>
              <a:rPr lang="en-US" altLang="zh-CN" sz="2806" dirty="0">
                <a:ea typeface="楷体" panose="02010609060101010101" pitchFamily="49" charset="-122"/>
                <a:cs typeface="Times New Roman" panose="02020603050405020304" pitchFamily="18" charset="0"/>
              </a:rPr>
              <a:t>            </a:t>
            </a:r>
            <a:r>
              <a:rPr lang="en-US" altLang="zh-CN" sz="2806" dirty="0" err="1">
                <a:ea typeface="楷体" panose="02010609060101010101" pitchFamily="49" charset="-122"/>
                <a:cs typeface="Times New Roman" panose="02020603050405020304" pitchFamily="18" charset="0"/>
              </a:rPr>
              <a:t>NewImage</a:t>
            </a:r>
            <a:r>
              <a:rPr lang="en-US" altLang="zh-CN" sz="2806" dirty="0">
                <a:ea typeface="楷体" panose="02010609060101010101" pitchFamily="49" charset="-122"/>
                <a:cs typeface="Times New Roman" panose="02020603050405020304" pitchFamily="18" charset="0"/>
              </a:rPr>
              <a:t>(i,j,2)=L; </a:t>
            </a:r>
            <a:endParaRPr lang="zh-CN" altLang="zh-CN" sz="2806" dirty="0">
              <a:ea typeface="楷体" panose="02010609060101010101" pitchFamily="49" charset="-122"/>
              <a:cs typeface="Times New Roman" panose="02020603050405020304" pitchFamily="18" charset="0"/>
            </a:endParaRPr>
          </a:p>
          <a:p>
            <a:pPr>
              <a:spcBef>
                <a:spcPts val="383"/>
              </a:spcBef>
              <a:spcAft>
                <a:spcPts val="128"/>
              </a:spcAft>
            </a:pPr>
            <a:r>
              <a:rPr lang="en-US" altLang="zh-CN" sz="2806" dirty="0">
                <a:ea typeface="楷体" panose="02010609060101010101" pitchFamily="49" charset="-122"/>
                <a:cs typeface="Times New Roman" panose="02020603050405020304" pitchFamily="18" charset="0"/>
              </a:rPr>
              <a:t>            </a:t>
            </a:r>
            <a:r>
              <a:rPr lang="en-US" altLang="zh-CN" sz="2806" dirty="0" err="1">
                <a:ea typeface="楷体" panose="02010609060101010101" pitchFamily="49" charset="-122"/>
                <a:cs typeface="Times New Roman" panose="02020603050405020304" pitchFamily="18" charset="0"/>
              </a:rPr>
              <a:t>NewImage</a:t>
            </a:r>
            <a:r>
              <a:rPr lang="en-US" altLang="zh-CN" sz="2806" dirty="0">
                <a:ea typeface="楷体" panose="02010609060101010101" pitchFamily="49" charset="-122"/>
                <a:cs typeface="Times New Roman" panose="02020603050405020304" pitchFamily="18" charset="0"/>
              </a:rPr>
              <a:t>(i,j,3)=-4*Image(</a:t>
            </a:r>
            <a:r>
              <a:rPr lang="en-US" altLang="zh-CN" sz="2806" dirty="0" err="1">
                <a:ea typeface="楷体" panose="02010609060101010101" pitchFamily="49" charset="-122"/>
                <a:cs typeface="Times New Roman" panose="02020603050405020304" pitchFamily="18" charset="0"/>
              </a:rPr>
              <a:t>i,j</a:t>
            </a:r>
            <a:r>
              <a:rPr lang="en-US" altLang="zh-CN" sz="2806" dirty="0">
                <a:ea typeface="楷体" panose="02010609060101010101" pitchFamily="49" charset="-122"/>
                <a:cs typeface="Times New Roman" panose="02020603050405020304" pitchFamily="18" charset="0"/>
              </a:rPr>
              <a:t>)+2*L;</a:t>
            </a:r>
            <a:endParaRPr lang="zh-CN" altLang="zh-CN" sz="2806" dirty="0">
              <a:ea typeface="楷体" panose="02010609060101010101" pitchFamily="49" charset="-122"/>
              <a:cs typeface="Times New Roman" panose="02020603050405020304" pitchFamily="18" charset="0"/>
            </a:endParaRPr>
          </a:p>
          <a:p>
            <a:pPr>
              <a:spcBef>
                <a:spcPts val="383"/>
              </a:spcBef>
              <a:spcAft>
                <a:spcPts val="128"/>
              </a:spcAft>
            </a:pPr>
            <a:r>
              <a:rPr lang="en-US" altLang="zh-CN" sz="2806" dirty="0">
                <a:ea typeface="楷体" panose="02010609060101010101" pitchFamily="49" charset="-122"/>
                <a:cs typeface="Times New Roman" panose="02020603050405020304" pitchFamily="18" charset="0"/>
              </a:rPr>
              <a:t>         else if Image(</a:t>
            </a:r>
            <a:r>
              <a:rPr lang="en-US" altLang="zh-CN" sz="2806" dirty="0" err="1">
                <a:ea typeface="楷体" panose="02010609060101010101" pitchFamily="49" charset="-122"/>
                <a:cs typeface="Times New Roman" panose="02020603050405020304" pitchFamily="18" charset="0"/>
              </a:rPr>
              <a:t>i,j</a:t>
            </a:r>
            <a:r>
              <a:rPr lang="en-US" altLang="zh-CN" sz="2806" dirty="0">
                <a:ea typeface="楷体" panose="02010609060101010101" pitchFamily="49" charset="-122"/>
                <a:cs typeface="Times New Roman" panose="02020603050405020304" pitchFamily="18" charset="0"/>
              </a:rPr>
              <a:t>)&lt;=3*L/4   </a:t>
            </a:r>
          </a:p>
          <a:p>
            <a:pPr>
              <a:spcBef>
                <a:spcPts val="383"/>
              </a:spcBef>
              <a:spcAft>
                <a:spcPts val="128"/>
              </a:spcAft>
            </a:pPr>
            <a:r>
              <a:rPr lang="en-US" altLang="zh-CN" sz="2806" dirty="0">
                <a:ea typeface="楷体" panose="02010609060101010101" pitchFamily="49" charset="-122"/>
                <a:cs typeface="Times New Roman" panose="02020603050405020304" pitchFamily="18" charset="0"/>
              </a:rPr>
              <a:t>            </a:t>
            </a:r>
            <a:r>
              <a:rPr lang="en-US" altLang="zh-CN" sz="2806" dirty="0" err="1">
                <a:ea typeface="楷体" panose="02010609060101010101" pitchFamily="49" charset="-122"/>
                <a:cs typeface="Times New Roman" panose="02020603050405020304" pitchFamily="18" charset="0"/>
              </a:rPr>
              <a:t>NewImage</a:t>
            </a:r>
            <a:r>
              <a:rPr lang="en-US" altLang="zh-CN" sz="2806" dirty="0">
                <a:ea typeface="楷体" panose="02010609060101010101" pitchFamily="49" charset="-122"/>
                <a:cs typeface="Times New Roman" panose="02020603050405020304" pitchFamily="18" charset="0"/>
              </a:rPr>
              <a:t>(i,j,1)=4*Image(</a:t>
            </a:r>
            <a:r>
              <a:rPr lang="en-US" altLang="zh-CN" sz="2806" dirty="0" err="1">
                <a:ea typeface="楷体" panose="02010609060101010101" pitchFamily="49" charset="-122"/>
                <a:cs typeface="Times New Roman" panose="02020603050405020304" pitchFamily="18" charset="0"/>
              </a:rPr>
              <a:t>i,j</a:t>
            </a:r>
            <a:r>
              <a:rPr lang="en-US" altLang="zh-CN" sz="2806" dirty="0">
                <a:ea typeface="楷体" panose="02010609060101010101" pitchFamily="49" charset="-122"/>
                <a:cs typeface="Times New Roman" panose="02020603050405020304" pitchFamily="18" charset="0"/>
              </a:rPr>
              <a:t>)-2*L; </a:t>
            </a:r>
            <a:endParaRPr lang="zh-CN" altLang="zh-CN" sz="2806" dirty="0">
              <a:ea typeface="楷体" panose="02010609060101010101" pitchFamily="49" charset="-122"/>
              <a:cs typeface="Times New Roman" panose="02020603050405020304" pitchFamily="18" charset="0"/>
            </a:endParaRPr>
          </a:p>
          <a:p>
            <a:pPr>
              <a:spcBef>
                <a:spcPts val="383"/>
              </a:spcBef>
              <a:spcAft>
                <a:spcPts val="128"/>
              </a:spcAft>
            </a:pPr>
            <a:r>
              <a:rPr lang="en-US" altLang="zh-CN" sz="2806" dirty="0">
                <a:ea typeface="楷体" panose="02010609060101010101" pitchFamily="49" charset="-122"/>
                <a:cs typeface="Times New Roman" panose="02020603050405020304" pitchFamily="18" charset="0"/>
              </a:rPr>
              <a:t>            </a:t>
            </a:r>
            <a:r>
              <a:rPr lang="en-US" altLang="zh-CN" sz="2806" dirty="0" err="1">
                <a:ea typeface="楷体" panose="02010609060101010101" pitchFamily="49" charset="-122"/>
                <a:cs typeface="Times New Roman" panose="02020603050405020304" pitchFamily="18" charset="0"/>
              </a:rPr>
              <a:t>NewImage</a:t>
            </a:r>
            <a:r>
              <a:rPr lang="en-US" altLang="zh-CN" sz="2806" dirty="0">
                <a:ea typeface="楷体" panose="02010609060101010101" pitchFamily="49" charset="-122"/>
                <a:cs typeface="Times New Roman" panose="02020603050405020304" pitchFamily="18" charset="0"/>
              </a:rPr>
              <a:t>(i,j,2)=L;             </a:t>
            </a:r>
          </a:p>
          <a:p>
            <a:pPr>
              <a:spcBef>
                <a:spcPts val="383"/>
              </a:spcBef>
              <a:spcAft>
                <a:spcPts val="128"/>
              </a:spcAft>
            </a:pPr>
            <a:r>
              <a:rPr lang="en-US" altLang="zh-CN" sz="2806" dirty="0">
                <a:ea typeface="楷体" panose="02010609060101010101" pitchFamily="49" charset="-122"/>
                <a:cs typeface="Times New Roman" panose="02020603050405020304" pitchFamily="18" charset="0"/>
              </a:rPr>
              <a:t>            </a:t>
            </a:r>
            <a:r>
              <a:rPr lang="en-US" altLang="zh-CN" sz="2806" dirty="0" err="1">
                <a:ea typeface="楷体" panose="02010609060101010101" pitchFamily="49" charset="-122"/>
                <a:cs typeface="Times New Roman" panose="02020603050405020304" pitchFamily="18" charset="0"/>
              </a:rPr>
              <a:t>NewImage</a:t>
            </a:r>
            <a:r>
              <a:rPr lang="en-US" altLang="zh-CN" sz="2806" dirty="0">
                <a:ea typeface="楷体" panose="02010609060101010101" pitchFamily="49" charset="-122"/>
                <a:cs typeface="Times New Roman" panose="02020603050405020304" pitchFamily="18" charset="0"/>
              </a:rPr>
              <a:t>(i,j,3)=0; </a:t>
            </a:r>
            <a:endParaRPr lang="zh-CN" altLang="zh-CN" sz="2806" dirty="0">
              <a:ea typeface="楷体" panose="02010609060101010101" pitchFamily="49" charset="-122"/>
              <a:cs typeface="Times New Roman" panose="02020603050405020304" pitchFamily="18" charset="0"/>
            </a:endParaRPr>
          </a:p>
          <a:p>
            <a:pPr>
              <a:spcBef>
                <a:spcPts val="383"/>
              </a:spcBef>
              <a:spcAft>
                <a:spcPts val="128"/>
              </a:spcAft>
            </a:pPr>
            <a:r>
              <a:rPr lang="en-US" altLang="zh-CN" sz="2806" dirty="0">
                <a:ea typeface="楷体" panose="02010609060101010101" pitchFamily="49" charset="-122"/>
                <a:cs typeface="Times New Roman" panose="02020603050405020304" pitchFamily="18" charset="0"/>
              </a:rPr>
              <a:t>          </a:t>
            </a:r>
            <a:endParaRPr lang="zh-CN" altLang="en-US" sz="2806" dirty="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12329276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104</a:t>
            </a:fld>
            <a:endParaRPr lang="en-US" altLang="zh-CN"/>
          </a:p>
        </p:txBody>
      </p:sp>
      <p:sp>
        <p:nvSpPr>
          <p:cNvPr id="3" name="矩形 2"/>
          <p:cNvSpPr/>
          <p:nvPr/>
        </p:nvSpPr>
        <p:spPr>
          <a:xfrm>
            <a:off x="2284488" y="1226323"/>
            <a:ext cx="7760790" cy="5303631"/>
          </a:xfrm>
          <a:prstGeom prst="rect">
            <a:avLst/>
          </a:prstGeom>
        </p:spPr>
        <p:txBody>
          <a:bodyPr wrap="square">
            <a:spAutoFit/>
          </a:bodyPr>
          <a:lstStyle/>
          <a:p>
            <a:pPr>
              <a:spcBef>
                <a:spcPts val="383"/>
              </a:spcBef>
            </a:pPr>
            <a:r>
              <a:rPr lang="en-US" altLang="zh-CN" sz="2806" dirty="0"/>
              <a:t>      Else  </a:t>
            </a:r>
          </a:p>
          <a:p>
            <a:pPr>
              <a:spcBef>
                <a:spcPts val="383"/>
              </a:spcBef>
            </a:pPr>
            <a:r>
              <a:rPr lang="en-US" altLang="zh-CN" sz="2806" dirty="0"/>
              <a:t>            </a:t>
            </a:r>
            <a:r>
              <a:rPr lang="en-US" altLang="zh-CN" sz="2806" dirty="0" err="1"/>
              <a:t>NewImage</a:t>
            </a:r>
            <a:r>
              <a:rPr lang="en-US" altLang="zh-CN" sz="2806" dirty="0"/>
              <a:t>(i,j,1)=L; </a:t>
            </a:r>
            <a:endParaRPr lang="zh-CN" altLang="zh-CN" sz="2806" dirty="0"/>
          </a:p>
          <a:p>
            <a:pPr>
              <a:spcBef>
                <a:spcPts val="383"/>
              </a:spcBef>
            </a:pPr>
            <a:r>
              <a:rPr lang="en-US" altLang="zh-CN" sz="2806" dirty="0"/>
              <a:t>            </a:t>
            </a:r>
            <a:r>
              <a:rPr lang="en-US" altLang="zh-CN" sz="2806" dirty="0" err="1"/>
              <a:t>NewImage</a:t>
            </a:r>
            <a:r>
              <a:rPr lang="en-US" altLang="zh-CN" sz="2806" dirty="0"/>
              <a:t>(i,j,2)=-4*Image(</a:t>
            </a:r>
            <a:r>
              <a:rPr lang="en-US" altLang="zh-CN" sz="2806" dirty="0" err="1"/>
              <a:t>i,j</a:t>
            </a:r>
            <a:r>
              <a:rPr lang="en-US" altLang="zh-CN" sz="2806" dirty="0"/>
              <a:t>)+4*L; </a:t>
            </a:r>
            <a:endParaRPr lang="zh-CN" altLang="zh-CN" sz="2806" dirty="0"/>
          </a:p>
          <a:p>
            <a:pPr>
              <a:spcBef>
                <a:spcPts val="383"/>
              </a:spcBef>
            </a:pPr>
            <a:r>
              <a:rPr lang="en-US" altLang="zh-CN" sz="2806" dirty="0"/>
              <a:t>            </a:t>
            </a:r>
            <a:r>
              <a:rPr lang="en-US" altLang="zh-CN" sz="2806" dirty="0" err="1"/>
              <a:t>NewImage</a:t>
            </a:r>
            <a:r>
              <a:rPr lang="en-US" altLang="zh-CN" sz="2806" dirty="0"/>
              <a:t>(i,j,3)=0; </a:t>
            </a:r>
            <a:endParaRPr lang="zh-CN" altLang="zh-CN" sz="2806" dirty="0"/>
          </a:p>
          <a:p>
            <a:pPr>
              <a:spcBef>
                <a:spcPts val="383"/>
              </a:spcBef>
            </a:pPr>
            <a:r>
              <a:rPr lang="en-US" altLang="zh-CN" sz="2806" dirty="0"/>
              <a:t>             end</a:t>
            </a:r>
            <a:endParaRPr lang="zh-CN" altLang="zh-CN" sz="2806" dirty="0"/>
          </a:p>
          <a:p>
            <a:pPr>
              <a:spcBef>
                <a:spcPts val="383"/>
              </a:spcBef>
            </a:pPr>
            <a:r>
              <a:rPr lang="en-US" altLang="zh-CN" sz="2806" dirty="0"/>
              <a:t>            end</a:t>
            </a:r>
            <a:endParaRPr lang="zh-CN" altLang="zh-CN" sz="2806" dirty="0"/>
          </a:p>
          <a:p>
            <a:pPr>
              <a:spcBef>
                <a:spcPts val="383"/>
              </a:spcBef>
            </a:pPr>
            <a:r>
              <a:rPr lang="en-US" altLang="zh-CN" sz="2806" dirty="0"/>
              <a:t>        end</a:t>
            </a:r>
            <a:endParaRPr lang="zh-CN" altLang="zh-CN" sz="2806" dirty="0"/>
          </a:p>
          <a:p>
            <a:pPr>
              <a:spcBef>
                <a:spcPts val="383"/>
              </a:spcBef>
            </a:pPr>
            <a:r>
              <a:rPr lang="en-US" altLang="zh-CN" sz="2806" dirty="0"/>
              <a:t>    end</a:t>
            </a:r>
            <a:endParaRPr lang="zh-CN" altLang="zh-CN" sz="2806" dirty="0"/>
          </a:p>
          <a:p>
            <a:pPr>
              <a:spcBef>
                <a:spcPts val="383"/>
              </a:spcBef>
            </a:pPr>
            <a:r>
              <a:rPr lang="en-US" altLang="zh-CN" sz="2806" dirty="0"/>
              <a:t>end</a:t>
            </a:r>
            <a:endParaRPr lang="zh-CN" altLang="zh-CN" sz="2806" dirty="0"/>
          </a:p>
          <a:p>
            <a:pPr>
              <a:spcBef>
                <a:spcPts val="383"/>
              </a:spcBef>
            </a:pPr>
            <a:r>
              <a:rPr lang="en-US" altLang="zh-CN" sz="2806" dirty="0" err="1"/>
              <a:t>figure;imshow</a:t>
            </a:r>
            <a:r>
              <a:rPr lang="en-US" altLang="zh-CN" sz="2806" dirty="0"/>
              <a:t>(uint8(</a:t>
            </a:r>
            <a:r>
              <a:rPr lang="en-US" altLang="zh-CN" sz="2806" dirty="0" err="1"/>
              <a:t>NewImage</a:t>
            </a:r>
            <a:r>
              <a:rPr lang="en-US" altLang="zh-CN" sz="2806" dirty="0"/>
              <a:t>));title('</a:t>
            </a:r>
            <a:r>
              <a:rPr lang="zh-CN" altLang="zh-CN" sz="2806" dirty="0"/>
              <a:t>灰度级</a:t>
            </a:r>
            <a:r>
              <a:rPr lang="en-US" altLang="zh-CN" sz="2806" dirty="0"/>
              <a:t>-</a:t>
            </a:r>
            <a:r>
              <a:rPr lang="zh-CN" altLang="zh-CN" sz="2806" dirty="0"/>
              <a:t>彩色变换伪彩色增强图像</a:t>
            </a:r>
            <a:r>
              <a:rPr lang="en-US" altLang="zh-CN" sz="2806" dirty="0"/>
              <a:t>');</a:t>
            </a:r>
            <a:endParaRPr lang="zh-CN" altLang="en-US" sz="2806" dirty="0"/>
          </a:p>
        </p:txBody>
      </p:sp>
      <p:sp>
        <p:nvSpPr>
          <p:cNvPr id="4" name="Rectangle 2"/>
          <p:cNvSpPr txBox="1">
            <a:spLocks noChangeArrowheads="1"/>
          </p:cNvSpPr>
          <p:nvPr/>
        </p:nvSpPr>
        <p:spPr bwMode="auto">
          <a:xfrm>
            <a:off x="1963381" y="305746"/>
            <a:ext cx="5464352"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5.5.2</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空间域灰度级</a:t>
            </a: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彩色变换</a:t>
            </a:r>
          </a:p>
        </p:txBody>
      </p:sp>
      <p:sp>
        <p:nvSpPr>
          <p:cNvPr id="5" name="Rectangle 2"/>
          <p:cNvSpPr txBox="1">
            <a:spLocks noChangeArrowheads="1"/>
          </p:cNvSpPr>
          <p:nvPr/>
        </p:nvSpPr>
        <p:spPr bwMode="auto">
          <a:xfrm>
            <a:off x="5453094" y="899012"/>
            <a:ext cx="475730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基于伪彩色处理的图像增强</a:t>
            </a:r>
          </a:p>
        </p:txBody>
      </p:sp>
    </p:spTree>
    <p:extLst>
      <p:ext uri="{BB962C8B-B14F-4D97-AF65-F5344CB8AC3E}">
        <p14:creationId xmlns:p14="http://schemas.microsoft.com/office/powerpoint/2010/main" val="344267745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105</a:t>
            </a:fld>
            <a:endParaRPr lang="en-US" altLang="zh-CN"/>
          </a:p>
        </p:txBody>
      </p:sp>
      <p:sp>
        <p:nvSpPr>
          <p:cNvPr id="3" name="Rectangle 2"/>
          <p:cNvSpPr txBox="1">
            <a:spLocks noChangeArrowheads="1"/>
          </p:cNvSpPr>
          <p:nvPr/>
        </p:nvSpPr>
        <p:spPr bwMode="auto">
          <a:xfrm>
            <a:off x="1963381" y="305746"/>
            <a:ext cx="5464352"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5.5.2</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空间域灰度级</a:t>
            </a: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彩色变换</a:t>
            </a:r>
          </a:p>
        </p:txBody>
      </p:sp>
      <p:sp>
        <p:nvSpPr>
          <p:cNvPr id="4" name="Rectangle 2"/>
          <p:cNvSpPr txBox="1">
            <a:spLocks noChangeArrowheads="1"/>
          </p:cNvSpPr>
          <p:nvPr/>
        </p:nvSpPr>
        <p:spPr bwMode="auto">
          <a:xfrm>
            <a:off x="5453094" y="899012"/>
            <a:ext cx="475730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基于伪彩色处理的图像增强</a:t>
            </a:r>
          </a:p>
        </p:txBody>
      </p:sp>
      <p:pic>
        <p:nvPicPr>
          <p:cNvPr id="5" name="图片 4"/>
          <p:cNvPicPr>
            <a:picLocks noChangeAspect="1"/>
          </p:cNvPicPr>
          <p:nvPr/>
        </p:nvPicPr>
        <p:blipFill>
          <a:blip r:embed="rId2" cstate="print"/>
          <a:srcRect/>
          <a:stretch>
            <a:fillRect/>
          </a:stretch>
        </p:blipFill>
        <p:spPr bwMode="auto">
          <a:xfrm>
            <a:off x="2894167" y="2200453"/>
            <a:ext cx="2525421" cy="2525421"/>
          </a:xfrm>
          <a:prstGeom prst="rect">
            <a:avLst/>
          </a:prstGeom>
          <a:noFill/>
          <a:ln w="9525">
            <a:noFill/>
            <a:miter lim="800000"/>
            <a:headEnd/>
            <a:tailEnd/>
          </a:ln>
        </p:spPr>
      </p:pic>
      <p:pic>
        <p:nvPicPr>
          <p:cNvPr id="6" name="图片 5"/>
          <p:cNvPicPr>
            <a:picLocks noChangeAspect="1"/>
          </p:cNvPicPr>
          <p:nvPr/>
        </p:nvPicPr>
        <p:blipFill>
          <a:blip r:embed="rId3" cstate="print"/>
          <a:srcRect/>
          <a:stretch>
            <a:fillRect/>
          </a:stretch>
        </p:blipFill>
        <p:spPr bwMode="auto">
          <a:xfrm>
            <a:off x="6269563" y="2200453"/>
            <a:ext cx="2525421" cy="2525421"/>
          </a:xfrm>
          <a:prstGeom prst="rect">
            <a:avLst/>
          </a:prstGeom>
          <a:noFill/>
          <a:ln w="9525">
            <a:noFill/>
            <a:miter lim="800000"/>
            <a:headEnd/>
            <a:tailEnd/>
          </a:ln>
        </p:spPr>
      </p:pic>
      <p:sp>
        <p:nvSpPr>
          <p:cNvPr id="7" name="矩形 6"/>
          <p:cNvSpPr/>
          <p:nvPr/>
        </p:nvSpPr>
        <p:spPr>
          <a:xfrm>
            <a:off x="2514096" y="5135233"/>
            <a:ext cx="7130582" cy="524118"/>
          </a:xfrm>
          <a:prstGeom prst="rect">
            <a:avLst/>
          </a:prstGeom>
        </p:spPr>
        <p:txBody>
          <a:bodyPr wrap="square">
            <a:spAutoFit/>
          </a:bodyPr>
          <a:lstStyle/>
          <a:p>
            <a:r>
              <a:rPr lang="zh-CN" altLang="zh-CN" sz="2806" kern="100" dirty="0">
                <a:ea typeface="楷体" panose="02010609060101010101" pitchFamily="49" charset="-122"/>
                <a:cs typeface="Times New Roman" panose="02020603050405020304" pitchFamily="18" charset="0"/>
              </a:rPr>
              <a:t>（</a:t>
            </a:r>
            <a:r>
              <a:rPr lang="en-US" altLang="zh-CN" sz="2806" kern="100" dirty="0">
                <a:ea typeface="楷体" panose="02010609060101010101" pitchFamily="49" charset="-122"/>
                <a:cs typeface="Times New Roman" panose="02020603050405020304" pitchFamily="18" charset="0"/>
              </a:rPr>
              <a:t>a</a:t>
            </a:r>
            <a:r>
              <a:rPr lang="zh-CN" altLang="zh-CN" sz="2806" kern="100" dirty="0">
                <a:ea typeface="楷体" panose="02010609060101010101" pitchFamily="49" charset="-122"/>
                <a:cs typeface="Times New Roman" panose="02020603050405020304" pitchFamily="18" charset="0"/>
              </a:rPr>
              <a:t>）原始图像</a:t>
            </a:r>
            <a:r>
              <a:rPr lang="en-US" altLang="zh-CN" sz="2806" kern="100" dirty="0">
                <a:ea typeface="楷体" panose="02010609060101010101" pitchFamily="49" charset="-122"/>
                <a:cs typeface="Times New Roman" panose="02020603050405020304" pitchFamily="18" charset="0"/>
              </a:rPr>
              <a:t>         b</a:t>
            </a:r>
            <a:r>
              <a:rPr lang="zh-CN" altLang="zh-CN" sz="2806" kern="100" dirty="0">
                <a:ea typeface="楷体" panose="02010609060101010101" pitchFamily="49" charset="-122"/>
                <a:cs typeface="Times New Roman" panose="02020603050405020304" pitchFamily="18" charset="0"/>
              </a:rPr>
              <a:t>）伪彩色增强后图像</a:t>
            </a:r>
          </a:p>
        </p:txBody>
      </p:sp>
      <p:sp>
        <p:nvSpPr>
          <p:cNvPr id="8" name="矩形 7"/>
          <p:cNvSpPr/>
          <p:nvPr/>
        </p:nvSpPr>
        <p:spPr>
          <a:xfrm>
            <a:off x="1924444" y="1318969"/>
            <a:ext cx="7878374" cy="445635"/>
          </a:xfrm>
          <a:prstGeom prst="rect">
            <a:avLst/>
          </a:prstGeom>
        </p:spPr>
        <p:txBody>
          <a:bodyPr wrap="square">
            <a:spAutoFit/>
          </a:bodyPr>
          <a:lstStyle/>
          <a:p>
            <a:pPr marL="437369" indent="-437369">
              <a:buClr>
                <a:srgbClr val="7000C8"/>
              </a:buClr>
              <a:buSzPct val="75000"/>
              <a:buFont typeface="Wingdings" panose="05000000000000000000" pitchFamily="2" charset="2"/>
              <a:buChar char="n"/>
            </a:pPr>
            <a:r>
              <a:rPr lang="zh-CN" altLang="en-US" sz="2296" kern="100" dirty="0">
                <a:latin typeface="楷体" panose="02010609060101010101" pitchFamily="49" charset="-122"/>
                <a:ea typeface="楷体" panose="02010609060101010101" pitchFamily="49" charset="-122"/>
                <a:cs typeface="Times New Roman" panose="02020603050405020304" pitchFamily="18" charset="0"/>
              </a:rPr>
              <a:t>效果</a:t>
            </a:r>
            <a:endParaRPr lang="zh-CN" altLang="en-US" sz="2296"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67395449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106</a:t>
            </a:fld>
            <a:endParaRPr lang="en-US" altLang="zh-CN"/>
          </a:p>
        </p:txBody>
      </p:sp>
      <p:sp>
        <p:nvSpPr>
          <p:cNvPr id="3" name="Rectangle 2"/>
          <p:cNvSpPr txBox="1">
            <a:spLocks noChangeArrowheads="1"/>
          </p:cNvSpPr>
          <p:nvPr/>
        </p:nvSpPr>
        <p:spPr bwMode="auto">
          <a:xfrm>
            <a:off x="1963381" y="305746"/>
            <a:ext cx="5464352"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5.5.3</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频域伪彩色增强</a:t>
            </a:r>
          </a:p>
        </p:txBody>
      </p:sp>
      <p:sp>
        <p:nvSpPr>
          <p:cNvPr id="4" name="Rectangle 2"/>
          <p:cNvSpPr txBox="1">
            <a:spLocks noChangeArrowheads="1"/>
          </p:cNvSpPr>
          <p:nvPr/>
        </p:nvSpPr>
        <p:spPr bwMode="auto">
          <a:xfrm>
            <a:off x="5453094" y="899012"/>
            <a:ext cx="475730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基于伪彩色处理的图像增强</a:t>
            </a:r>
          </a:p>
        </p:txBody>
      </p:sp>
      <p:sp>
        <p:nvSpPr>
          <p:cNvPr id="5" name="矩形 4"/>
          <p:cNvSpPr/>
          <p:nvPr/>
        </p:nvSpPr>
        <p:spPr>
          <a:xfrm>
            <a:off x="2192644" y="1707830"/>
            <a:ext cx="8251711" cy="1858842"/>
          </a:xfrm>
          <a:prstGeom prst="rect">
            <a:avLst/>
          </a:prstGeom>
        </p:spPr>
        <p:txBody>
          <a:bodyPr wrap="square">
            <a:spAutoFit/>
          </a:bodyPr>
          <a:lstStyle/>
          <a:p>
            <a:pPr marL="437369" indent="-437369">
              <a:buClr>
                <a:srgbClr val="7000C8"/>
              </a:buClr>
              <a:buSzPct val="75000"/>
              <a:buFont typeface="Wingdings" panose="05000000000000000000" pitchFamily="2" charset="2"/>
              <a:buChar char="p"/>
            </a:pPr>
            <a:r>
              <a:rPr lang="zh-CN" altLang="en-US" sz="2296" dirty="0">
                <a:ea typeface="楷体" panose="02010609060101010101" pitchFamily="49" charset="-122"/>
                <a:cs typeface="Times New Roman" panose="02020603050405020304" pitchFamily="18" charset="0"/>
              </a:rPr>
              <a:t>图像经傅里叶变换到频率域；</a:t>
            </a:r>
            <a:endParaRPr lang="en-US" altLang="zh-CN" sz="2296" dirty="0">
              <a:ea typeface="楷体" panose="02010609060101010101" pitchFamily="49" charset="-122"/>
              <a:cs typeface="Times New Roman" panose="02020603050405020304" pitchFamily="18" charset="0"/>
            </a:endParaRPr>
          </a:p>
          <a:p>
            <a:pPr marL="437369" indent="-437369">
              <a:buClr>
                <a:srgbClr val="7000C8"/>
              </a:buClr>
              <a:buSzPct val="75000"/>
              <a:buFont typeface="Wingdings" panose="05000000000000000000" pitchFamily="2" charset="2"/>
              <a:buChar char="p"/>
            </a:pPr>
            <a:r>
              <a:rPr lang="zh-CN" altLang="en-US" sz="2296" dirty="0">
                <a:ea typeface="楷体" panose="02010609060101010101" pitchFamily="49" charset="-122"/>
                <a:cs typeface="Times New Roman" panose="02020603050405020304" pitchFamily="18" charset="0"/>
              </a:rPr>
              <a:t>用三个不同传递特性的滤波器分离成三个独立分量；</a:t>
            </a:r>
            <a:endParaRPr lang="en-US" altLang="zh-CN" sz="2296" dirty="0">
              <a:ea typeface="楷体" panose="02010609060101010101" pitchFamily="49" charset="-122"/>
              <a:cs typeface="Times New Roman" panose="02020603050405020304" pitchFamily="18" charset="0"/>
            </a:endParaRPr>
          </a:p>
          <a:p>
            <a:pPr marL="437369" indent="-437369">
              <a:buClr>
                <a:srgbClr val="7000C8"/>
              </a:buClr>
              <a:buSzPct val="75000"/>
              <a:buFont typeface="Wingdings" panose="05000000000000000000" pitchFamily="2" charset="2"/>
              <a:buChar char="p"/>
            </a:pPr>
            <a:r>
              <a:rPr lang="zh-CN" altLang="en-US" sz="2296" dirty="0">
                <a:ea typeface="楷体" panose="02010609060101010101" pitchFamily="49" charset="-122"/>
                <a:cs typeface="Times New Roman" panose="02020603050405020304" pitchFamily="18" charset="0"/>
              </a:rPr>
              <a:t>逆傅里叶变换，得到三幅不同频率分量的单色图像；</a:t>
            </a:r>
            <a:endParaRPr lang="en-US" altLang="zh-CN" sz="2296" dirty="0">
              <a:ea typeface="楷体" panose="02010609060101010101" pitchFamily="49" charset="-122"/>
              <a:cs typeface="Times New Roman" panose="02020603050405020304" pitchFamily="18" charset="0"/>
            </a:endParaRPr>
          </a:p>
          <a:p>
            <a:pPr marL="437369" indent="-437369">
              <a:buClr>
                <a:srgbClr val="7000C8"/>
              </a:buClr>
              <a:buSzPct val="75000"/>
              <a:buFont typeface="Wingdings" panose="05000000000000000000" pitchFamily="2" charset="2"/>
              <a:buChar char="p"/>
            </a:pPr>
            <a:r>
              <a:rPr lang="zh-CN" altLang="en-US" sz="2296" dirty="0">
                <a:ea typeface="楷体" panose="02010609060101010101" pitchFamily="49" charset="-122"/>
                <a:cs typeface="Times New Roman" panose="02020603050405020304" pitchFamily="18" charset="0"/>
              </a:rPr>
              <a:t>进一步的附加处理（如直方图均衡化等</a:t>
            </a:r>
            <a:r>
              <a:rPr lang="en-US" altLang="zh-CN" sz="2296" dirty="0">
                <a:ea typeface="楷体" panose="02010609060101010101" pitchFamily="49" charset="-122"/>
                <a:cs typeface="Times New Roman" panose="02020603050405020304" pitchFamily="18" charset="0"/>
              </a:rPr>
              <a:t>)</a:t>
            </a:r>
            <a:r>
              <a:rPr lang="zh-CN" altLang="en-US" sz="2296" dirty="0">
                <a:ea typeface="楷体" panose="02010609060101010101" pitchFamily="49" charset="-122"/>
                <a:cs typeface="Times New Roman" panose="02020603050405020304" pitchFamily="18" charset="0"/>
              </a:rPr>
              <a:t>；</a:t>
            </a:r>
            <a:endParaRPr lang="en-US" altLang="zh-CN" sz="2296" dirty="0">
              <a:ea typeface="楷体" panose="02010609060101010101" pitchFamily="49" charset="-122"/>
              <a:cs typeface="Times New Roman" panose="02020603050405020304" pitchFamily="18" charset="0"/>
            </a:endParaRPr>
          </a:p>
          <a:p>
            <a:pPr marL="437369" indent="-437369">
              <a:buClr>
                <a:srgbClr val="7000C8"/>
              </a:buClr>
              <a:buSzPct val="75000"/>
              <a:buFont typeface="Wingdings" panose="05000000000000000000" pitchFamily="2" charset="2"/>
              <a:buChar char="p"/>
            </a:pPr>
            <a:r>
              <a:rPr lang="zh-CN" altLang="en-US" sz="2296" dirty="0">
                <a:ea typeface="楷体" panose="02010609060101010101" pitchFamily="49" charset="-122"/>
                <a:cs typeface="Times New Roman" panose="02020603050405020304" pitchFamily="18" charset="0"/>
              </a:rPr>
              <a:t>合成得到彩色图像，实现基于频域的伪彩色增强。</a:t>
            </a:r>
          </a:p>
        </p:txBody>
      </p:sp>
      <p:sp>
        <p:nvSpPr>
          <p:cNvPr id="6" name="矩形 5"/>
          <p:cNvSpPr/>
          <p:nvPr/>
        </p:nvSpPr>
        <p:spPr>
          <a:xfrm>
            <a:off x="2192643" y="5396508"/>
            <a:ext cx="8220010" cy="798937"/>
          </a:xfrm>
          <a:prstGeom prst="rect">
            <a:avLst/>
          </a:prstGeom>
        </p:spPr>
        <p:txBody>
          <a:bodyPr wrap="square">
            <a:spAutoFit/>
          </a:bodyPr>
          <a:lstStyle/>
          <a:p>
            <a:r>
              <a:rPr lang="zh-CN" altLang="en-US" sz="2296" dirty="0">
                <a:solidFill>
                  <a:srgbClr val="0000CC"/>
                </a:solidFill>
                <a:latin typeface="楷体" panose="02010609060101010101" pitchFamily="49" charset="-122"/>
                <a:ea typeface="楷体" panose="02010609060101010101" pitchFamily="49" charset="-122"/>
              </a:rPr>
              <a:t>典型的频域伪彩色增强方法是设计相应的低通、带通和高通三种滤波器，</a:t>
            </a:r>
          </a:p>
        </p:txBody>
      </p:sp>
      <p:sp>
        <p:nvSpPr>
          <p:cNvPr id="7" name="矩形 6"/>
          <p:cNvSpPr/>
          <p:nvPr/>
        </p:nvSpPr>
        <p:spPr>
          <a:xfrm>
            <a:off x="1963381" y="1158863"/>
            <a:ext cx="7878374" cy="445635"/>
          </a:xfrm>
          <a:prstGeom prst="rect">
            <a:avLst/>
          </a:prstGeom>
        </p:spPr>
        <p:txBody>
          <a:bodyPr wrap="square">
            <a:spAutoFit/>
          </a:bodyPr>
          <a:lstStyle/>
          <a:p>
            <a:pPr>
              <a:buClr>
                <a:srgbClr val="7000C8"/>
              </a:buClr>
              <a:buSzPct val="75000"/>
            </a:pPr>
            <a:r>
              <a:rPr lang="zh-CN" altLang="en-US" sz="2296" kern="100" dirty="0">
                <a:solidFill>
                  <a:srgbClr val="0000CC"/>
                </a:solidFill>
                <a:latin typeface="+mj-ea"/>
                <a:ea typeface="+mj-ea"/>
                <a:cs typeface="Times New Roman" panose="02020603050405020304" pitchFamily="18" charset="0"/>
              </a:rPr>
              <a:t>（</a:t>
            </a:r>
            <a:r>
              <a:rPr lang="en-US" altLang="zh-CN" sz="2296" kern="100" dirty="0">
                <a:solidFill>
                  <a:srgbClr val="0000CC"/>
                </a:solidFill>
                <a:latin typeface="+mj-ea"/>
                <a:ea typeface="+mj-ea"/>
                <a:cs typeface="Times New Roman" panose="02020603050405020304" pitchFamily="18" charset="0"/>
              </a:rPr>
              <a:t>1</a:t>
            </a:r>
            <a:r>
              <a:rPr lang="zh-CN" altLang="en-US" sz="2296" kern="100" dirty="0">
                <a:solidFill>
                  <a:srgbClr val="0000CC"/>
                </a:solidFill>
                <a:latin typeface="+mj-ea"/>
                <a:ea typeface="+mj-ea"/>
                <a:cs typeface="Times New Roman" panose="02020603050405020304" pitchFamily="18" charset="0"/>
              </a:rPr>
              <a:t>）原理</a:t>
            </a:r>
            <a:endParaRPr lang="zh-CN" altLang="en-US" sz="2296" dirty="0">
              <a:solidFill>
                <a:srgbClr val="0000CC"/>
              </a:solidFill>
              <a:latin typeface="+mj-ea"/>
              <a:ea typeface="+mj-ea"/>
            </a:endParaRPr>
          </a:p>
        </p:txBody>
      </p:sp>
    </p:spTree>
    <p:extLst>
      <p:ext uri="{BB962C8B-B14F-4D97-AF65-F5344CB8AC3E}">
        <p14:creationId xmlns:p14="http://schemas.microsoft.com/office/powerpoint/2010/main" val="79777825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107</a:t>
            </a:fld>
            <a:endParaRPr lang="en-US" altLang="zh-CN"/>
          </a:p>
        </p:txBody>
      </p:sp>
      <p:sp>
        <p:nvSpPr>
          <p:cNvPr id="3" name="Rectangle 2"/>
          <p:cNvSpPr txBox="1">
            <a:spLocks noChangeArrowheads="1"/>
          </p:cNvSpPr>
          <p:nvPr/>
        </p:nvSpPr>
        <p:spPr bwMode="auto">
          <a:xfrm>
            <a:off x="1963381" y="305746"/>
            <a:ext cx="5464352"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5.5.3</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频域伪彩色增强</a:t>
            </a:r>
          </a:p>
        </p:txBody>
      </p:sp>
      <p:sp>
        <p:nvSpPr>
          <p:cNvPr id="4" name="Rectangle 2"/>
          <p:cNvSpPr txBox="1">
            <a:spLocks noChangeArrowheads="1"/>
          </p:cNvSpPr>
          <p:nvPr/>
        </p:nvSpPr>
        <p:spPr bwMode="auto">
          <a:xfrm>
            <a:off x="5453094" y="899012"/>
            <a:ext cx="475730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基于伪彩色处理的图像增强</a:t>
            </a:r>
          </a:p>
        </p:txBody>
      </p:sp>
      <p:grpSp>
        <p:nvGrpSpPr>
          <p:cNvPr id="58" name="组合 57"/>
          <p:cNvGrpSpPr/>
          <p:nvPr/>
        </p:nvGrpSpPr>
        <p:grpSpPr>
          <a:xfrm>
            <a:off x="1937871" y="2015728"/>
            <a:ext cx="8272524" cy="3360227"/>
            <a:chOff x="385850" y="1596333"/>
            <a:chExt cx="6360025" cy="2670515"/>
          </a:xfrm>
        </p:grpSpPr>
        <p:sp>
          <p:nvSpPr>
            <p:cNvPr id="5" name="Text Box 6"/>
            <p:cNvSpPr txBox="1">
              <a:spLocks noChangeArrowheads="1"/>
            </p:cNvSpPr>
            <p:nvPr/>
          </p:nvSpPr>
          <p:spPr bwMode="auto">
            <a:xfrm>
              <a:off x="385850" y="2588772"/>
              <a:ext cx="714606" cy="495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just" eaLnBrk="1" hangingPunct="1">
                <a:spcBef>
                  <a:spcPct val="0"/>
                </a:spcBef>
                <a:buClrTx/>
                <a:buSzTx/>
                <a:buFontTx/>
                <a:buNone/>
              </a:pPr>
              <a:r>
                <a:rPr lang="en-US" altLang="zh-CN" sz="2041" i="1" dirty="0">
                  <a:latin typeface="Times New Roman" panose="02020603050405020304" pitchFamily="18" charset="0"/>
                </a:rPr>
                <a:t>f </a:t>
              </a:r>
              <a:r>
                <a:rPr lang="en-US" altLang="zh-CN" sz="2041" dirty="0">
                  <a:latin typeface="Times New Roman" panose="02020603050405020304" pitchFamily="18" charset="0"/>
                </a:rPr>
                <a:t>(</a:t>
              </a:r>
              <a:r>
                <a:rPr lang="en-US" altLang="zh-CN" sz="2041" i="1" dirty="0">
                  <a:latin typeface="Times New Roman" panose="02020603050405020304" pitchFamily="18" charset="0"/>
                </a:rPr>
                <a:t>x</a:t>
              </a:r>
              <a:r>
                <a:rPr lang="en-US" altLang="zh-CN" sz="2041" dirty="0">
                  <a:latin typeface="Times New Roman" panose="02020603050405020304" pitchFamily="18" charset="0"/>
                </a:rPr>
                <a:t>, </a:t>
              </a:r>
              <a:r>
                <a:rPr lang="en-US" altLang="zh-CN" sz="2041" i="1" dirty="0">
                  <a:latin typeface="Times New Roman" panose="02020603050405020304" pitchFamily="18" charset="0"/>
                </a:rPr>
                <a:t>y</a:t>
              </a:r>
              <a:r>
                <a:rPr lang="en-US" altLang="zh-CN" sz="2041" dirty="0">
                  <a:latin typeface="Times New Roman" panose="02020603050405020304" pitchFamily="18" charset="0"/>
                </a:rPr>
                <a:t>)</a:t>
              </a:r>
              <a:endParaRPr lang="en-US" altLang="zh-CN" sz="2041" dirty="0">
                <a:latin typeface="Arial" panose="020B0604020202020204" pitchFamily="34" charset="0"/>
              </a:endParaRPr>
            </a:p>
          </p:txBody>
        </p:sp>
        <p:sp>
          <p:nvSpPr>
            <p:cNvPr id="6" name="Line 7"/>
            <p:cNvSpPr>
              <a:spLocks noChangeShapeType="1"/>
            </p:cNvSpPr>
            <p:nvPr/>
          </p:nvSpPr>
          <p:spPr bwMode="auto">
            <a:xfrm flipV="1">
              <a:off x="449100" y="2978419"/>
              <a:ext cx="615613" cy="10455"/>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2551"/>
            </a:p>
          </p:txBody>
        </p:sp>
        <p:sp>
          <p:nvSpPr>
            <p:cNvPr id="7" name="Text Box 8"/>
            <p:cNvSpPr txBox="1">
              <a:spLocks noChangeArrowheads="1"/>
            </p:cNvSpPr>
            <p:nvPr/>
          </p:nvSpPr>
          <p:spPr bwMode="auto">
            <a:xfrm>
              <a:off x="1064714" y="2741652"/>
              <a:ext cx="662786" cy="527033"/>
            </a:xfrm>
            <a:prstGeom prst="rect">
              <a:avLst/>
            </a:prstGeom>
            <a:noFill/>
            <a:ln w="12700"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nchorCtr="1"/>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just" eaLnBrk="1" hangingPunct="1">
                <a:spcBef>
                  <a:spcPct val="0"/>
                </a:spcBef>
                <a:buClrTx/>
                <a:buSzTx/>
                <a:buFontTx/>
                <a:buNone/>
              </a:pPr>
              <a:r>
                <a:rPr lang="en-US" altLang="zh-CN" sz="2551" i="1" dirty="0">
                  <a:latin typeface="Times New Roman" panose="02020603050405020304" pitchFamily="18" charset="0"/>
                </a:rPr>
                <a:t>FFT</a:t>
              </a:r>
              <a:endParaRPr lang="en-US" altLang="zh-CN" sz="2551" i="1" dirty="0">
                <a:latin typeface="Arial" panose="020B0604020202020204" pitchFamily="34" charset="0"/>
              </a:endParaRPr>
            </a:p>
          </p:txBody>
        </p:sp>
        <p:sp>
          <p:nvSpPr>
            <p:cNvPr id="9" name="Line 11"/>
            <p:cNvSpPr>
              <a:spLocks noChangeShapeType="1"/>
            </p:cNvSpPr>
            <p:nvPr/>
          </p:nvSpPr>
          <p:spPr bwMode="auto">
            <a:xfrm>
              <a:off x="1396107" y="2060342"/>
              <a:ext cx="953872" cy="72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2551"/>
            </a:p>
          </p:txBody>
        </p:sp>
        <p:sp>
          <p:nvSpPr>
            <p:cNvPr id="10" name="Line 12"/>
            <p:cNvSpPr>
              <a:spLocks noChangeShapeType="1"/>
            </p:cNvSpPr>
            <p:nvPr/>
          </p:nvSpPr>
          <p:spPr bwMode="auto">
            <a:xfrm>
              <a:off x="1727499" y="2975673"/>
              <a:ext cx="615613" cy="13202"/>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2551"/>
            </a:p>
          </p:txBody>
        </p:sp>
        <p:sp>
          <p:nvSpPr>
            <p:cNvPr id="12" name="Text Box 14"/>
            <p:cNvSpPr txBox="1">
              <a:spLocks noChangeArrowheads="1"/>
            </p:cNvSpPr>
            <p:nvPr/>
          </p:nvSpPr>
          <p:spPr bwMode="auto">
            <a:xfrm>
              <a:off x="2347756" y="1735137"/>
              <a:ext cx="1178059" cy="633557"/>
            </a:xfrm>
            <a:prstGeom prst="rect">
              <a:avLst/>
            </a:prstGeom>
            <a:noFill/>
            <a:ln w="127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nchorCtr="1"/>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0"/>
                </a:spcBef>
                <a:buClrTx/>
                <a:buSzTx/>
                <a:buFontTx/>
                <a:buNone/>
              </a:pPr>
              <a:r>
                <a:rPr lang="zh-CN" altLang="en-US" sz="2423" dirty="0">
                  <a:solidFill>
                    <a:srgbClr val="FF0000"/>
                  </a:solidFill>
                  <a:latin typeface="楷体" panose="02010609060101010101" pitchFamily="49" charset="-122"/>
                  <a:ea typeface="楷体" panose="02010609060101010101" pitchFamily="49" charset="-122"/>
                </a:rPr>
                <a:t>红色通道</a:t>
              </a:r>
            </a:p>
            <a:p>
              <a:pPr algn="ctr" eaLnBrk="1" hangingPunct="1">
                <a:spcBef>
                  <a:spcPct val="0"/>
                </a:spcBef>
                <a:buClrTx/>
                <a:buSzTx/>
                <a:buFontTx/>
                <a:buNone/>
              </a:pPr>
              <a:r>
                <a:rPr lang="zh-CN" altLang="en-US" sz="2551" dirty="0">
                  <a:solidFill>
                    <a:srgbClr val="FF0000"/>
                  </a:solidFill>
                  <a:latin typeface="楷体" panose="02010609060101010101" pitchFamily="49" charset="-122"/>
                  <a:ea typeface="楷体" panose="02010609060101010101" pitchFamily="49" charset="-122"/>
                </a:rPr>
                <a:t>滤波器</a:t>
              </a:r>
            </a:p>
          </p:txBody>
        </p:sp>
        <p:sp>
          <p:nvSpPr>
            <p:cNvPr id="13" name="Line 15"/>
            <p:cNvSpPr>
              <a:spLocks noChangeShapeType="1"/>
            </p:cNvSpPr>
            <p:nvPr/>
          </p:nvSpPr>
          <p:spPr bwMode="auto">
            <a:xfrm flipV="1">
              <a:off x="3537247" y="2050923"/>
              <a:ext cx="468553" cy="1"/>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2551"/>
            </a:p>
          </p:txBody>
        </p:sp>
        <p:sp>
          <p:nvSpPr>
            <p:cNvPr id="14" name="Text Box 16"/>
            <p:cNvSpPr txBox="1">
              <a:spLocks noChangeArrowheads="1"/>
            </p:cNvSpPr>
            <p:nvPr/>
          </p:nvSpPr>
          <p:spPr bwMode="auto">
            <a:xfrm>
              <a:off x="4005800" y="1767323"/>
              <a:ext cx="828000" cy="612000"/>
            </a:xfrm>
            <a:prstGeom prst="rect">
              <a:avLst/>
            </a:prstGeom>
            <a:noFill/>
            <a:ln w="12700"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nchorCtr="0"/>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a:spcBef>
                  <a:spcPts val="989"/>
                </a:spcBef>
                <a:buClrTx/>
                <a:buSzTx/>
                <a:buNone/>
              </a:pPr>
              <a:r>
                <a:rPr lang="en-US" altLang="zh-CN" sz="2551" i="1" dirty="0">
                  <a:latin typeface="Times New Roman" panose="02020603050405020304" pitchFamily="18" charset="0"/>
                  <a:ea typeface="楷体" panose="02010609060101010101" pitchFamily="49" charset="-122"/>
                  <a:cs typeface="Times New Roman" panose="02020603050405020304" pitchFamily="18" charset="0"/>
                </a:rPr>
                <a:t>FFT</a:t>
              </a:r>
              <a:r>
                <a:rPr lang="en-US" altLang="zh-CN" sz="2551" baseline="30000" dirty="0">
                  <a:latin typeface="Times New Roman" panose="02020603050405020304" pitchFamily="18" charset="0"/>
                  <a:ea typeface="楷体" panose="02010609060101010101" pitchFamily="49" charset="-122"/>
                  <a:cs typeface="Times New Roman" panose="02020603050405020304" pitchFamily="18" charset="0"/>
                </a:rPr>
                <a:t>-1</a:t>
              </a:r>
              <a:endParaRPr lang="en-US" altLang="zh-CN" sz="255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5" name="Line 17"/>
            <p:cNvSpPr>
              <a:spLocks noChangeShapeType="1"/>
            </p:cNvSpPr>
            <p:nvPr/>
          </p:nvSpPr>
          <p:spPr bwMode="auto">
            <a:xfrm>
              <a:off x="4833800" y="2040892"/>
              <a:ext cx="384218" cy="2453"/>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2551"/>
            </a:p>
          </p:txBody>
        </p:sp>
        <p:sp>
          <p:nvSpPr>
            <p:cNvPr id="16" name="Text Box 18"/>
            <p:cNvSpPr txBox="1">
              <a:spLocks noChangeArrowheads="1"/>
            </p:cNvSpPr>
            <p:nvPr/>
          </p:nvSpPr>
          <p:spPr bwMode="auto">
            <a:xfrm>
              <a:off x="5218018" y="1721143"/>
              <a:ext cx="648394" cy="688159"/>
            </a:xfrm>
            <a:prstGeom prst="rect">
              <a:avLst/>
            </a:prstGeom>
            <a:noFill/>
            <a:ln w="12700"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just" eaLnBrk="1" hangingPunct="1">
                <a:spcBef>
                  <a:spcPct val="0"/>
                </a:spcBef>
                <a:buClrTx/>
                <a:buSzTx/>
                <a:buFontTx/>
                <a:buNone/>
              </a:pPr>
              <a:r>
                <a:rPr lang="zh-CN" altLang="en-US" sz="2551" dirty="0">
                  <a:latin typeface="楷体" panose="02010609060101010101" pitchFamily="49" charset="-122"/>
                  <a:ea typeface="楷体" panose="02010609060101010101" pitchFamily="49" charset="-122"/>
                </a:rPr>
                <a:t>附加</a:t>
              </a:r>
              <a:endParaRPr lang="en-US" altLang="zh-CN" sz="2551" dirty="0">
                <a:latin typeface="楷体" panose="02010609060101010101" pitchFamily="49" charset="-122"/>
                <a:ea typeface="楷体" panose="02010609060101010101" pitchFamily="49" charset="-122"/>
              </a:endParaRPr>
            </a:p>
            <a:p>
              <a:pPr algn="just" eaLnBrk="1" hangingPunct="1">
                <a:spcBef>
                  <a:spcPct val="0"/>
                </a:spcBef>
                <a:buClrTx/>
                <a:buSzTx/>
                <a:buFontTx/>
                <a:buNone/>
              </a:pPr>
              <a:r>
                <a:rPr lang="zh-CN" altLang="en-US" sz="2551" dirty="0">
                  <a:latin typeface="楷体" panose="02010609060101010101" pitchFamily="49" charset="-122"/>
                  <a:ea typeface="楷体" panose="02010609060101010101" pitchFamily="49" charset="-122"/>
                </a:rPr>
                <a:t>处理</a:t>
              </a:r>
            </a:p>
          </p:txBody>
        </p:sp>
        <p:sp>
          <p:nvSpPr>
            <p:cNvPr id="18" name="Text Box 20"/>
            <p:cNvSpPr txBox="1">
              <a:spLocks noChangeArrowheads="1"/>
            </p:cNvSpPr>
            <p:nvPr/>
          </p:nvSpPr>
          <p:spPr bwMode="auto">
            <a:xfrm>
              <a:off x="6293439" y="1721144"/>
              <a:ext cx="452436" cy="2545704"/>
            </a:xfrm>
            <a:prstGeom prst="rect">
              <a:avLst/>
            </a:prstGeom>
            <a:noFill/>
            <a:ln w="12700"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just" eaLnBrk="1" hangingPunct="1">
                <a:spcBef>
                  <a:spcPct val="0"/>
                </a:spcBef>
                <a:buClrTx/>
                <a:buSzTx/>
                <a:buFontTx/>
                <a:buNone/>
              </a:pPr>
              <a:endParaRPr lang="zh-CN" altLang="en-US" sz="2551" dirty="0">
                <a:latin typeface="Times New Roman" panose="02020603050405020304" pitchFamily="18" charset="0"/>
                <a:ea typeface="楷体" panose="02010609060101010101" pitchFamily="49" charset="-122"/>
                <a:cs typeface="Times New Roman" panose="02020603050405020304" pitchFamily="18" charset="0"/>
              </a:endParaRPr>
            </a:p>
            <a:p>
              <a:pPr algn="just" eaLnBrk="1" hangingPunct="1">
                <a:spcBef>
                  <a:spcPct val="0"/>
                </a:spcBef>
                <a:buClrTx/>
                <a:buSzTx/>
                <a:buFontTx/>
                <a:buNone/>
              </a:pPr>
              <a:endParaRPr lang="zh-CN" altLang="en-US" sz="2551" dirty="0">
                <a:latin typeface="Times New Roman" panose="02020603050405020304" pitchFamily="18" charset="0"/>
                <a:ea typeface="楷体" panose="02010609060101010101" pitchFamily="49" charset="-122"/>
                <a:cs typeface="Times New Roman" panose="02020603050405020304" pitchFamily="18" charset="0"/>
              </a:endParaRPr>
            </a:p>
            <a:p>
              <a:pPr algn="just" eaLnBrk="1" hangingPunct="1">
                <a:spcBef>
                  <a:spcPct val="0"/>
                </a:spcBef>
                <a:buClrTx/>
                <a:buSzTx/>
                <a:buFontTx/>
                <a:buNone/>
              </a:pPr>
              <a:r>
                <a:rPr lang="zh-CN" altLang="en-US" sz="2551" dirty="0">
                  <a:latin typeface="Times New Roman" panose="02020603050405020304" pitchFamily="18" charset="0"/>
                  <a:ea typeface="楷体" panose="02010609060101010101" pitchFamily="49" charset="-122"/>
                  <a:cs typeface="Times New Roman" panose="02020603050405020304" pitchFamily="18" charset="0"/>
                </a:rPr>
                <a:t>彩</a:t>
              </a:r>
            </a:p>
            <a:p>
              <a:pPr algn="just" eaLnBrk="1" hangingPunct="1">
                <a:spcBef>
                  <a:spcPct val="0"/>
                </a:spcBef>
                <a:buClrTx/>
                <a:buSzTx/>
                <a:buFontTx/>
                <a:buNone/>
              </a:pPr>
              <a:r>
                <a:rPr lang="zh-CN" altLang="en-US" sz="2551" dirty="0">
                  <a:latin typeface="Times New Roman" panose="02020603050405020304" pitchFamily="18" charset="0"/>
                  <a:ea typeface="楷体" panose="02010609060101010101" pitchFamily="49" charset="-122"/>
                  <a:cs typeface="Times New Roman" panose="02020603050405020304" pitchFamily="18" charset="0"/>
                </a:rPr>
                <a:t>色</a:t>
              </a:r>
            </a:p>
            <a:p>
              <a:pPr algn="just" eaLnBrk="1" hangingPunct="1">
                <a:spcBef>
                  <a:spcPct val="0"/>
                </a:spcBef>
                <a:buClrTx/>
                <a:buSzTx/>
                <a:buFontTx/>
                <a:buNone/>
              </a:pPr>
              <a:r>
                <a:rPr lang="zh-CN" altLang="en-US" sz="2551" dirty="0">
                  <a:latin typeface="Times New Roman" panose="02020603050405020304" pitchFamily="18" charset="0"/>
                  <a:ea typeface="楷体" panose="02010609060101010101" pitchFamily="49" charset="-122"/>
                  <a:cs typeface="Times New Roman" panose="02020603050405020304" pitchFamily="18" charset="0"/>
                </a:rPr>
                <a:t>显</a:t>
              </a:r>
            </a:p>
            <a:p>
              <a:pPr algn="just" eaLnBrk="1" hangingPunct="1">
                <a:spcBef>
                  <a:spcPct val="0"/>
                </a:spcBef>
                <a:buClrTx/>
                <a:buSzTx/>
                <a:buFontTx/>
                <a:buNone/>
              </a:pPr>
              <a:r>
                <a:rPr lang="zh-CN" altLang="en-US" sz="2551" dirty="0">
                  <a:latin typeface="Times New Roman" panose="02020603050405020304" pitchFamily="18" charset="0"/>
                  <a:ea typeface="楷体" panose="02010609060101010101" pitchFamily="49" charset="-122"/>
                  <a:cs typeface="Times New Roman" panose="02020603050405020304" pitchFamily="18" charset="0"/>
                </a:rPr>
                <a:t>示</a:t>
              </a:r>
            </a:p>
          </p:txBody>
        </p:sp>
        <p:sp>
          <p:nvSpPr>
            <p:cNvPr id="19" name="Text Box 21"/>
            <p:cNvSpPr txBox="1">
              <a:spLocks noChangeArrowheads="1"/>
            </p:cNvSpPr>
            <p:nvPr/>
          </p:nvSpPr>
          <p:spPr bwMode="auto">
            <a:xfrm>
              <a:off x="2343113" y="2646327"/>
              <a:ext cx="1205534" cy="643875"/>
            </a:xfrm>
            <a:prstGeom prst="rect">
              <a:avLst/>
            </a:prstGeom>
            <a:noFill/>
            <a:ln w="12700" algn="ctr">
              <a:solidFill>
                <a:srgbClr val="0033CC"/>
              </a:solidFill>
              <a:miter lim="800000"/>
              <a:headEnd/>
              <a:tailEnd/>
            </a:ln>
            <a:extLst>
              <a:ext uri="{909E8E84-426E-40DD-AFC4-6F175D3DCCD1}">
                <a14:hiddenFill xmlns:a14="http://schemas.microsoft.com/office/drawing/2010/main">
                  <a:solidFill>
                    <a:srgbClr val="FFFFFF"/>
                  </a:solidFill>
                </a14:hiddenFill>
              </a:ext>
            </a:extLst>
          </p:spPr>
          <p:txBody>
            <a:bodyPr anchor="ctr" anchorCtr="1"/>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0"/>
                </a:spcBef>
                <a:buClrTx/>
                <a:buSzTx/>
                <a:buFontTx/>
                <a:buNone/>
              </a:pPr>
              <a:r>
                <a:rPr lang="zh-CN" altLang="en-US" sz="2551" dirty="0">
                  <a:solidFill>
                    <a:srgbClr val="0000CC"/>
                  </a:solidFill>
                  <a:latin typeface="楷体" panose="02010609060101010101" pitchFamily="49" charset="-122"/>
                  <a:ea typeface="楷体" panose="02010609060101010101" pitchFamily="49" charset="-122"/>
                </a:rPr>
                <a:t>蓝色通道</a:t>
              </a:r>
            </a:p>
            <a:p>
              <a:pPr algn="ctr" eaLnBrk="1" hangingPunct="1">
                <a:spcBef>
                  <a:spcPct val="0"/>
                </a:spcBef>
                <a:buClrTx/>
                <a:buSzTx/>
                <a:buFontTx/>
                <a:buNone/>
              </a:pPr>
              <a:r>
                <a:rPr lang="zh-CN" altLang="en-US" sz="2551" dirty="0">
                  <a:solidFill>
                    <a:srgbClr val="0000CC"/>
                  </a:solidFill>
                  <a:latin typeface="楷体" panose="02010609060101010101" pitchFamily="49" charset="-122"/>
                  <a:ea typeface="楷体" panose="02010609060101010101" pitchFamily="49" charset="-122"/>
                </a:rPr>
                <a:t>滤波器</a:t>
              </a:r>
            </a:p>
          </p:txBody>
        </p:sp>
        <p:sp>
          <p:nvSpPr>
            <p:cNvPr id="22" name="Text Box 24"/>
            <p:cNvSpPr txBox="1">
              <a:spLocks noChangeArrowheads="1"/>
            </p:cNvSpPr>
            <p:nvPr/>
          </p:nvSpPr>
          <p:spPr bwMode="auto">
            <a:xfrm>
              <a:off x="2339372" y="3567835"/>
              <a:ext cx="1210194" cy="670981"/>
            </a:xfrm>
            <a:prstGeom prst="rect">
              <a:avLst/>
            </a:prstGeom>
            <a:noFill/>
            <a:ln w="12700" algn="ctr">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anchor="ctr" anchorCtr="1"/>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0"/>
                </a:spcBef>
                <a:buClrTx/>
                <a:buSzTx/>
                <a:buFontTx/>
                <a:buNone/>
              </a:pPr>
              <a:r>
                <a:rPr lang="zh-CN" altLang="en-US" sz="2551" dirty="0">
                  <a:solidFill>
                    <a:srgbClr val="009900"/>
                  </a:solidFill>
                  <a:latin typeface="楷体" panose="02010609060101010101" pitchFamily="49" charset="-122"/>
                  <a:ea typeface="楷体" panose="02010609060101010101" pitchFamily="49" charset="-122"/>
                </a:rPr>
                <a:t>绿色通道</a:t>
              </a:r>
            </a:p>
            <a:p>
              <a:pPr algn="ctr" eaLnBrk="1" hangingPunct="1">
                <a:spcBef>
                  <a:spcPct val="0"/>
                </a:spcBef>
                <a:buClrTx/>
                <a:buSzTx/>
                <a:buFontTx/>
                <a:buNone/>
              </a:pPr>
              <a:r>
                <a:rPr lang="zh-CN" altLang="en-US" sz="2551" dirty="0">
                  <a:solidFill>
                    <a:srgbClr val="009900"/>
                  </a:solidFill>
                  <a:latin typeface="楷体" panose="02010609060101010101" pitchFamily="49" charset="-122"/>
                  <a:ea typeface="楷体" panose="02010609060101010101" pitchFamily="49" charset="-122"/>
                </a:rPr>
                <a:t>滤波器</a:t>
              </a:r>
            </a:p>
          </p:txBody>
        </p:sp>
        <p:sp>
          <p:nvSpPr>
            <p:cNvPr id="23" name="Line 25"/>
            <p:cNvSpPr>
              <a:spLocks noChangeShapeType="1"/>
            </p:cNvSpPr>
            <p:nvPr/>
          </p:nvSpPr>
          <p:spPr bwMode="auto">
            <a:xfrm>
              <a:off x="3531523" y="3882135"/>
              <a:ext cx="480003" cy="3469"/>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2551"/>
            </a:p>
          </p:txBody>
        </p:sp>
        <p:sp>
          <p:nvSpPr>
            <p:cNvPr id="26" name="Line 29"/>
            <p:cNvSpPr>
              <a:spLocks noChangeShapeType="1"/>
            </p:cNvSpPr>
            <p:nvPr/>
          </p:nvSpPr>
          <p:spPr bwMode="auto">
            <a:xfrm>
              <a:off x="4847854" y="2952235"/>
              <a:ext cx="386330" cy="941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2551"/>
            </a:p>
          </p:txBody>
        </p:sp>
        <p:sp>
          <p:nvSpPr>
            <p:cNvPr id="28" name="Text Box 6"/>
            <p:cNvSpPr txBox="1">
              <a:spLocks noChangeArrowheads="1"/>
            </p:cNvSpPr>
            <p:nvPr/>
          </p:nvSpPr>
          <p:spPr bwMode="auto">
            <a:xfrm>
              <a:off x="1552124" y="1612403"/>
              <a:ext cx="594996" cy="382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just" eaLnBrk="1" hangingPunct="1">
                <a:spcBef>
                  <a:spcPct val="0"/>
                </a:spcBef>
                <a:buClrTx/>
                <a:buSzTx/>
                <a:buFontTx/>
                <a:buNone/>
              </a:pPr>
              <a:r>
                <a:rPr lang="en-US" altLang="zh-CN" sz="2296" i="1" dirty="0">
                  <a:latin typeface="Times New Roman" panose="02020603050405020304" pitchFamily="18" charset="0"/>
                </a:rPr>
                <a:t>F </a:t>
              </a:r>
              <a:r>
                <a:rPr lang="en-US" altLang="zh-CN" sz="2296" dirty="0">
                  <a:latin typeface="Times New Roman" panose="02020603050405020304" pitchFamily="18" charset="0"/>
                </a:rPr>
                <a:t>(</a:t>
              </a:r>
              <a:r>
                <a:rPr lang="en-US" altLang="zh-CN" sz="2296" i="1" dirty="0">
                  <a:latin typeface="Times New Roman" panose="02020603050405020304" pitchFamily="18" charset="0"/>
                </a:rPr>
                <a:t>u</a:t>
              </a:r>
              <a:r>
                <a:rPr lang="en-US" altLang="zh-CN" sz="2296" dirty="0">
                  <a:latin typeface="Times New Roman" panose="02020603050405020304" pitchFamily="18" charset="0"/>
                </a:rPr>
                <a:t>, </a:t>
              </a:r>
              <a:r>
                <a:rPr lang="en-US" altLang="zh-CN" sz="2296" i="1" dirty="0">
                  <a:latin typeface="Times New Roman" panose="02020603050405020304" pitchFamily="18" charset="0"/>
                </a:rPr>
                <a:t>v</a:t>
              </a:r>
              <a:r>
                <a:rPr lang="en-US" altLang="zh-CN" sz="2296" dirty="0">
                  <a:latin typeface="Times New Roman" panose="02020603050405020304" pitchFamily="18" charset="0"/>
                </a:rPr>
                <a:t>)</a:t>
              </a:r>
              <a:endParaRPr lang="en-US" altLang="zh-CN" sz="2296" dirty="0">
                <a:latin typeface="Arial" panose="020B0604020202020204" pitchFamily="34" charset="0"/>
              </a:endParaRPr>
            </a:p>
          </p:txBody>
        </p:sp>
        <p:sp>
          <p:nvSpPr>
            <p:cNvPr id="29" name="Text Box 18"/>
            <p:cNvSpPr txBox="1">
              <a:spLocks noChangeArrowheads="1"/>
            </p:cNvSpPr>
            <p:nvPr/>
          </p:nvSpPr>
          <p:spPr bwMode="auto">
            <a:xfrm>
              <a:off x="5215749" y="2594182"/>
              <a:ext cx="685840" cy="727289"/>
            </a:xfrm>
            <a:prstGeom prst="rect">
              <a:avLst/>
            </a:prstGeom>
            <a:noFill/>
            <a:ln w="12700"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just" eaLnBrk="1" hangingPunct="1">
                <a:spcBef>
                  <a:spcPct val="0"/>
                </a:spcBef>
                <a:buClrTx/>
                <a:buSzTx/>
                <a:buFontTx/>
                <a:buNone/>
              </a:pPr>
              <a:r>
                <a:rPr lang="zh-CN" altLang="en-US" sz="2551" dirty="0">
                  <a:latin typeface="楷体" panose="02010609060101010101" pitchFamily="49" charset="-122"/>
                  <a:ea typeface="楷体" panose="02010609060101010101" pitchFamily="49" charset="-122"/>
                </a:rPr>
                <a:t>附加</a:t>
              </a:r>
              <a:endParaRPr lang="en-US" altLang="zh-CN" sz="2551" dirty="0">
                <a:latin typeface="楷体" panose="02010609060101010101" pitchFamily="49" charset="-122"/>
                <a:ea typeface="楷体" panose="02010609060101010101" pitchFamily="49" charset="-122"/>
              </a:endParaRPr>
            </a:p>
            <a:p>
              <a:pPr algn="just" eaLnBrk="1" hangingPunct="1">
                <a:spcBef>
                  <a:spcPct val="0"/>
                </a:spcBef>
                <a:buClrTx/>
                <a:buSzTx/>
                <a:buFontTx/>
                <a:buNone/>
              </a:pPr>
              <a:r>
                <a:rPr lang="zh-CN" altLang="en-US" sz="2551" dirty="0">
                  <a:latin typeface="楷体" panose="02010609060101010101" pitchFamily="49" charset="-122"/>
                  <a:ea typeface="楷体" panose="02010609060101010101" pitchFamily="49" charset="-122"/>
                </a:rPr>
                <a:t>处理</a:t>
              </a:r>
            </a:p>
          </p:txBody>
        </p:sp>
        <p:sp>
          <p:nvSpPr>
            <p:cNvPr id="30" name="Text Box 18"/>
            <p:cNvSpPr txBox="1">
              <a:spLocks noChangeArrowheads="1"/>
            </p:cNvSpPr>
            <p:nvPr/>
          </p:nvSpPr>
          <p:spPr bwMode="auto">
            <a:xfrm>
              <a:off x="5227307" y="3539802"/>
              <a:ext cx="650471" cy="727045"/>
            </a:xfrm>
            <a:prstGeom prst="rect">
              <a:avLst/>
            </a:prstGeom>
            <a:noFill/>
            <a:ln w="12700"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just" eaLnBrk="1" hangingPunct="1">
                <a:spcBef>
                  <a:spcPct val="0"/>
                </a:spcBef>
                <a:buClrTx/>
                <a:buSzTx/>
                <a:buFontTx/>
                <a:buNone/>
              </a:pPr>
              <a:r>
                <a:rPr lang="zh-CN" altLang="en-US" sz="2551" dirty="0">
                  <a:latin typeface="楷体" panose="02010609060101010101" pitchFamily="49" charset="-122"/>
                  <a:ea typeface="楷体" panose="02010609060101010101" pitchFamily="49" charset="-122"/>
                </a:rPr>
                <a:t>附加</a:t>
              </a:r>
              <a:endParaRPr lang="en-US" altLang="zh-CN" sz="2551" dirty="0">
                <a:latin typeface="楷体" panose="02010609060101010101" pitchFamily="49" charset="-122"/>
                <a:ea typeface="楷体" panose="02010609060101010101" pitchFamily="49" charset="-122"/>
              </a:endParaRPr>
            </a:p>
            <a:p>
              <a:pPr algn="just" eaLnBrk="1" hangingPunct="1">
                <a:spcBef>
                  <a:spcPct val="0"/>
                </a:spcBef>
                <a:buClrTx/>
                <a:buSzTx/>
                <a:buFontTx/>
                <a:buNone/>
              </a:pPr>
              <a:r>
                <a:rPr lang="zh-CN" altLang="en-US" sz="2551" dirty="0">
                  <a:latin typeface="楷体" panose="02010609060101010101" pitchFamily="49" charset="-122"/>
                  <a:ea typeface="楷体" panose="02010609060101010101" pitchFamily="49" charset="-122"/>
                </a:rPr>
                <a:t>处理</a:t>
              </a:r>
            </a:p>
          </p:txBody>
        </p:sp>
        <p:sp>
          <p:nvSpPr>
            <p:cNvPr id="31" name="Text Box 16"/>
            <p:cNvSpPr txBox="1">
              <a:spLocks noChangeArrowheads="1"/>
            </p:cNvSpPr>
            <p:nvPr/>
          </p:nvSpPr>
          <p:spPr bwMode="auto">
            <a:xfrm>
              <a:off x="4039779" y="2624158"/>
              <a:ext cx="826042" cy="612298"/>
            </a:xfrm>
            <a:prstGeom prst="rect">
              <a:avLst/>
            </a:prstGeom>
            <a:noFill/>
            <a:ln w="12700"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nchorCtr="0"/>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a:spcBef>
                  <a:spcPts val="989"/>
                </a:spcBef>
                <a:buClrTx/>
                <a:buSzTx/>
                <a:buNone/>
              </a:pPr>
              <a:r>
                <a:rPr lang="en-US" altLang="zh-CN" sz="2551" i="1" dirty="0">
                  <a:latin typeface="Times New Roman" panose="02020603050405020304" pitchFamily="18" charset="0"/>
                  <a:ea typeface="楷体" panose="02010609060101010101" pitchFamily="49" charset="-122"/>
                  <a:cs typeface="Times New Roman" panose="02020603050405020304" pitchFamily="18" charset="0"/>
                </a:rPr>
                <a:t>FFT</a:t>
              </a:r>
              <a:r>
                <a:rPr lang="en-US" altLang="zh-CN" sz="2551" baseline="30000" dirty="0">
                  <a:latin typeface="Times New Roman" panose="02020603050405020304" pitchFamily="18" charset="0"/>
                  <a:ea typeface="楷体" panose="02010609060101010101" pitchFamily="49" charset="-122"/>
                  <a:cs typeface="Times New Roman" panose="02020603050405020304" pitchFamily="18" charset="0"/>
                </a:rPr>
                <a:t>-1</a:t>
              </a:r>
              <a:endParaRPr lang="en-US" altLang="zh-CN" sz="255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2" name="Text Box 16"/>
            <p:cNvSpPr txBox="1">
              <a:spLocks noChangeArrowheads="1"/>
            </p:cNvSpPr>
            <p:nvPr/>
          </p:nvSpPr>
          <p:spPr bwMode="auto">
            <a:xfrm>
              <a:off x="4019854" y="3567835"/>
              <a:ext cx="828000" cy="612000"/>
            </a:xfrm>
            <a:prstGeom prst="rect">
              <a:avLst/>
            </a:prstGeom>
            <a:noFill/>
            <a:ln w="12700"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nchorCtr="0"/>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a:spcBef>
                  <a:spcPts val="989"/>
                </a:spcBef>
                <a:buClrTx/>
                <a:buSzTx/>
                <a:buNone/>
              </a:pPr>
              <a:r>
                <a:rPr lang="en-US" altLang="zh-CN" sz="2551" i="1" dirty="0">
                  <a:latin typeface="Times New Roman" panose="02020603050405020304" pitchFamily="18" charset="0"/>
                  <a:ea typeface="楷体" panose="02010609060101010101" pitchFamily="49" charset="-122"/>
                  <a:cs typeface="Times New Roman" panose="02020603050405020304" pitchFamily="18" charset="0"/>
                </a:rPr>
                <a:t>FFT</a:t>
              </a:r>
              <a:r>
                <a:rPr lang="en-US" altLang="zh-CN" sz="2551" baseline="30000" dirty="0">
                  <a:latin typeface="Times New Roman" panose="02020603050405020304" pitchFamily="18" charset="0"/>
                  <a:ea typeface="楷体" panose="02010609060101010101" pitchFamily="49" charset="-122"/>
                  <a:cs typeface="Times New Roman" panose="02020603050405020304" pitchFamily="18" charset="0"/>
                </a:rPr>
                <a:t>-1</a:t>
              </a:r>
              <a:endParaRPr lang="en-US" altLang="zh-CN" sz="255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3" name="Text Box 6"/>
            <p:cNvSpPr txBox="1">
              <a:spLocks noChangeArrowheads="1"/>
            </p:cNvSpPr>
            <p:nvPr/>
          </p:nvSpPr>
          <p:spPr bwMode="auto">
            <a:xfrm>
              <a:off x="1495196" y="2392364"/>
              <a:ext cx="715482" cy="378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just" eaLnBrk="1" hangingPunct="1">
                <a:spcBef>
                  <a:spcPct val="0"/>
                </a:spcBef>
                <a:buClrTx/>
                <a:buSzTx/>
                <a:buFontTx/>
                <a:buNone/>
              </a:pPr>
              <a:r>
                <a:rPr lang="en-US" altLang="zh-CN" sz="2296" i="1" dirty="0">
                  <a:latin typeface="Times New Roman" panose="02020603050405020304" pitchFamily="18" charset="0"/>
                </a:rPr>
                <a:t>F </a:t>
              </a:r>
              <a:r>
                <a:rPr lang="en-US" altLang="zh-CN" sz="2296" dirty="0">
                  <a:latin typeface="Times New Roman" panose="02020603050405020304" pitchFamily="18" charset="0"/>
                </a:rPr>
                <a:t>(</a:t>
              </a:r>
              <a:r>
                <a:rPr lang="en-US" altLang="zh-CN" sz="2296" i="1" dirty="0">
                  <a:latin typeface="Times New Roman" panose="02020603050405020304" pitchFamily="18" charset="0"/>
                </a:rPr>
                <a:t>u</a:t>
              </a:r>
              <a:r>
                <a:rPr lang="en-US" altLang="zh-CN" sz="2296" dirty="0">
                  <a:latin typeface="Times New Roman" panose="02020603050405020304" pitchFamily="18" charset="0"/>
                </a:rPr>
                <a:t>, </a:t>
              </a:r>
              <a:r>
                <a:rPr lang="en-US" altLang="zh-CN" sz="2296" i="1" dirty="0">
                  <a:latin typeface="Times New Roman" panose="02020603050405020304" pitchFamily="18" charset="0"/>
                </a:rPr>
                <a:t>v</a:t>
              </a:r>
              <a:r>
                <a:rPr lang="en-US" altLang="zh-CN" sz="2296" dirty="0">
                  <a:latin typeface="Times New Roman" panose="02020603050405020304" pitchFamily="18" charset="0"/>
                </a:rPr>
                <a:t>)</a:t>
              </a:r>
              <a:endParaRPr lang="en-US" altLang="zh-CN" sz="2296" dirty="0">
                <a:latin typeface="Arial" panose="020B0604020202020204" pitchFamily="34" charset="0"/>
              </a:endParaRPr>
            </a:p>
          </p:txBody>
        </p:sp>
        <p:sp>
          <p:nvSpPr>
            <p:cNvPr id="34" name="Text Box 6"/>
            <p:cNvSpPr txBox="1">
              <a:spLocks noChangeArrowheads="1"/>
            </p:cNvSpPr>
            <p:nvPr/>
          </p:nvSpPr>
          <p:spPr bwMode="auto">
            <a:xfrm>
              <a:off x="1552124" y="3473376"/>
              <a:ext cx="834119" cy="361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just" eaLnBrk="1" hangingPunct="1">
                <a:spcBef>
                  <a:spcPct val="0"/>
                </a:spcBef>
                <a:buClrTx/>
                <a:buSzTx/>
                <a:buFontTx/>
                <a:buNone/>
              </a:pPr>
              <a:r>
                <a:rPr lang="en-US" altLang="zh-CN" sz="2296" i="1" dirty="0">
                  <a:latin typeface="Times New Roman" panose="02020603050405020304" pitchFamily="18" charset="0"/>
                </a:rPr>
                <a:t>F </a:t>
              </a:r>
              <a:r>
                <a:rPr lang="en-US" altLang="zh-CN" sz="2296" dirty="0">
                  <a:latin typeface="Times New Roman" panose="02020603050405020304" pitchFamily="18" charset="0"/>
                </a:rPr>
                <a:t>(</a:t>
              </a:r>
              <a:r>
                <a:rPr lang="en-US" altLang="zh-CN" sz="2296" i="1" dirty="0">
                  <a:latin typeface="Times New Roman" panose="02020603050405020304" pitchFamily="18" charset="0"/>
                </a:rPr>
                <a:t>u</a:t>
              </a:r>
              <a:r>
                <a:rPr lang="en-US" altLang="zh-CN" sz="2296" dirty="0">
                  <a:latin typeface="Times New Roman" panose="02020603050405020304" pitchFamily="18" charset="0"/>
                </a:rPr>
                <a:t>, </a:t>
              </a:r>
              <a:r>
                <a:rPr lang="en-US" altLang="zh-CN" sz="2296" i="1" dirty="0">
                  <a:latin typeface="Times New Roman" panose="02020603050405020304" pitchFamily="18" charset="0"/>
                </a:rPr>
                <a:t>v</a:t>
              </a:r>
              <a:r>
                <a:rPr lang="en-US" altLang="zh-CN" sz="2296" dirty="0">
                  <a:latin typeface="Times New Roman" panose="02020603050405020304" pitchFamily="18" charset="0"/>
                </a:rPr>
                <a:t>)</a:t>
              </a:r>
              <a:endParaRPr lang="en-US" altLang="zh-CN" sz="2296" dirty="0">
                <a:latin typeface="Arial" panose="020B0604020202020204" pitchFamily="34" charset="0"/>
              </a:endParaRPr>
            </a:p>
          </p:txBody>
        </p:sp>
        <p:sp>
          <p:nvSpPr>
            <p:cNvPr id="35" name="矩形 34"/>
            <p:cNvSpPr/>
            <p:nvPr/>
          </p:nvSpPr>
          <p:spPr>
            <a:xfrm>
              <a:off x="3502059" y="1635601"/>
              <a:ext cx="599667" cy="385352"/>
            </a:xfrm>
            <a:prstGeom prst="rect">
              <a:avLst/>
            </a:prstGeom>
          </p:spPr>
          <p:txBody>
            <a:bodyPr wrap="square">
              <a:spAutoFit/>
            </a:bodyPr>
            <a:lstStyle/>
            <a:p>
              <a:r>
                <a:rPr lang="en-US" altLang="zh-CN" sz="2551" i="1" dirty="0"/>
                <a:t>F</a:t>
              </a:r>
              <a:r>
                <a:rPr lang="en-US" altLang="zh-CN" sz="2551" i="1" baseline="-25000" dirty="0"/>
                <a:t>R</a:t>
              </a:r>
              <a:endParaRPr lang="zh-CN" altLang="en-US" sz="2551" baseline="-25000" dirty="0"/>
            </a:p>
          </p:txBody>
        </p:sp>
        <p:sp>
          <p:nvSpPr>
            <p:cNvPr id="36" name="矩形 35"/>
            <p:cNvSpPr/>
            <p:nvPr/>
          </p:nvSpPr>
          <p:spPr>
            <a:xfrm>
              <a:off x="3529452" y="2541597"/>
              <a:ext cx="599667" cy="385352"/>
            </a:xfrm>
            <a:prstGeom prst="rect">
              <a:avLst/>
            </a:prstGeom>
          </p:spPr>
          <p:txBody>
            <a:bodyPr wrap="square">
              <a:spAutoFit/>
            </a:bodyPr>
            <a:lstStyle/>
            <a:p>
              <a:r>
                <a:rPr lang="en-US" altLang="zh-CN" sz="2551" i="1" dirty="0"/>
                <a:t>F</a:t>
              </a:r>
              <a:r>
                <a:rPr lang="en-US" altLang="zh-CN" sz="2551" i="1" baseline="-25000" dirty="0"/>
                <a:t>B</a:t>
              </a:r>
              <a:endParaRPr lang="zh-CN" altLang="en-US" sz="2551" baseline="-25000" dirty="0"/>
            </a:p>
          </p:txBody>
        </p:sp>
        <p:sp>
          <p:nvSpPr>
            <p:cNvPr id="37" name="矩形 36"/>
            <p:cNvSpPr/>
            <p:nvPr/>
          </p:nvSpPr>
          <p:spPr>
            <a:xfrm>
              <a:off x="3536515" y="3470427"/>
              <a:ext cx="599667" cy="385352"/>
            </a:xfrm>
            <a:prstGeom prst="rect">
              <a:avLst/>
            </a:prstGeom>
          </p:spPr>
          <p:txBody>
            <a:bodyPr wrap="square">
              <a:spAutoFit/>
            </a:bodyPr>
            <a:lstStyle/>
            <a:p>
              <a:r>
                <a:rPr lang="en-US" altLang="zh-CN" sz="2551" i="1" dirty="0"/>
                <a:t>F</a:t>
              </a:r>
              <a:r>
                <a:rPr lang="en-US" altLang="zh-CN" sz="2551" i="1" baseline="-25000" dirty="0"/>
                <a:t>G</a:t>
              </a:r>
              <a:endParaRPr lang="zh-CN" altLang="en-US" sz="2551" baseline="-25000" dirty="0"/>
            </a:p>
          </p:txBody>
        </p:sp>
        <p:sp>
          <p:nvSpPr>
            <p:cNvPr id="38" name="矩形 37"/>
            <p:cNvSpPr/>
            <p:nvPr/>
          </p:nvSpPr>
          <p:spPr>
            <a:xfrm>
              <a:off x="4833800" y="1596333"/>
              <a:ext cx="599667" cy="385352"/>
            </a:xfrm>
            <a:prstGeom prst="rect">
              <a:avLst/>
            </a:prstGeom>
          </p:spPr>
          <p:txBody>
            <a:bodyPr wrap="square">
              <a:spAutoFit/>
            </a:bodyPr>
            <a:lstStyle/>
            <a:p>
              <a:r>
                <a:rPr lang="en-US" altLang="zh-CN" sz="2551" i="1" dirty="0" err="1"/>
                <a:t>f</a:t>
              </a:r>
              <a:r>
                <a:rPr lang="en-US" altLang="zh-CN" sz="2551" i="1" baseline="-25000" dirty="0" err="1"/>
                <a:t>R</a:t>
              </a:r>
              <a:endParaRPr lang="zh-CN" altLang="en-US" sz="2551" baseline="-25000" dirty="0"/>
            </a:p>
          </p:txBody>
        </p:sp>
        <p:sp>
          <p:nvSpPr>
            <p:cNvPr id="39" name="矩形 38"/>
            <p:cNvSpPr/>
            <p:nvPr/>
          </p:nvSpPr>
          <p:spPr>
            <a:xfrm>
              <a:off x="4881162" y="2492158"/>
              <a:ext cx="599667" cy="385352"/>
            </a:xfrm>
            <a:prstGeom prst="rect">
              <a:avLst/>
            </a:prstGeom>
          </p:spPr>
          <p:txBody>
            <a:bodyPr wrap="square">
              <a:spAutoFit/>
            </a:bodyPr>
            <a:lstStyle/>
            <a:p>
              <a:r>
                <a:rPr lang="en-US" altLang="zh-CN" sz="2551" i="1" dirty="0" err="1"/>
                <a:t>f</a:t>
              </a:r>
              <a:r>
                <a:rPr lang="en-US" altLang="zh-CN" sz="2551" i="1" baseline="-25000" dirty="0" err="1"/>
                <a:t>B</a:t>
              </a:r>
              <a:endParaRPr lang="zh-CN" altLang="en-US" sz="2551" baseline="-25000" dirty="0"/>
            </a:p>
          </p:txBody>
        </p:sp>
        <p:sp>
          <p:nvSpPr>
            <p:cNvPr id="40" name="矩形 39"/>
            <p:cNvSpPr/>
            <p:nvPr/>
          </p:nvSpPr>
          <p:spPr>
            <a:xfrm>
              <a:off x="4876973" y="3401050"/>
              <a:ext cx="599667" cy="385352"/>
            </a:xfrm>
            <a:prstGeom prst="rect">
              <a:avLst/>
            </a:prstGeom>
          </p:spPr>
          <p:txBody>
            <a:bodyPr wrap="square">
              <a:spAutoFit/>
            </a:bodyPr>
            <a:lstStyle/>
            <a:p>
              <a:r>
                <a:rPr lang="en-US" altLang="zh-CN" sz="2551" i="1" dirty="0" err="1"/>
                <a:t>f</a:t>
              </a:r>
              <a:r>
                <a:rPr lang="en-US" altLang="zh-CN" sz="2551" i="1" baseline="-25000" dirty="0" err="1"/>
                <a:t>G</a:t>
              </a:r>
              <a:endParaRPr lang="zh-CN" altLang="en-US" sz="2551" baseline="-25000" dirty="0"/>
            </a:p>
          </p:txBody>
        </p:sp>
        <p:cxnSp>
          <p:nvCxnSpPr>
            <p:cNvPr id="42" name="直接连接符 41"/>
            <p:cNvCxnSpPr>
              <a:stCxn id="7" idx="0"/>
              <a:endCxn id="9" idx="0"/>
            </p:cNvCxnSpPr>
            <p:nvPr/>
          </p:nvCxnSpPr>
          <p:spPr bwMode="auto">
            <a:xfrm flipV="1">
              <a:off x="1396107" y="2060342"/>
              <a:ext cx="0" cy="6813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5" name="直接连接符 44"/>
            <p:cNvCxnSpPr>
              <a:stCxn id="7" idx="2"/>
              <a:endCxn id="52" idx="0"/>
            </p:cNvCxnSpPr>
            <p:nvPr/>
          </p:nvCxnSpPr>
          <p:spPr bwMode="auto">
            <a:xfrm>
              <a:off x="1396107" y="3268685"/>
              <a:ext cx="0" cy="62849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52" name="Line 11"/>
            <p:cNvSpPr>
              <a:spLocks noChangeShapeType="1"/>
            </p:cNvSpPr>
            <p:nvPr/>
          </p:nvSpPr>
          <p:spPr bwMode="auto">
            <a:xfrm>
              <a:off x="1396107" y="3897181"/>
              <a:ext cx="958680" cy="9613"/>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2551"/>
            </a:p>
          </p:txBody>
        </p:sp>
        <p:sp>
          <p:nvSpPr>
            <p:cNvPr id="53" name="Line 29"/>
            <p:cNvSpPr>
              <a:spLocks noChangeShapeType="1"/>
            </p:cNvSpPr>
            <p:nvPr/>
          </p:nvSpPr>
          <p:spPr bwMode="auto">
            <a:xfrm flipV="1">
              <a:off x="4840871" y="3870535"/>
              <a:ext cx="386436" cy="2"/>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2551"/>
            </a:p>
          </p:txBody>
        </p:sp>
        <p:sp>
          <p:nvSpPr>
            <p:cNvPr id="49" name="Line 25"/>
            <p:cNvSpPr>
              <a:spLocks noChangeShapeType="1"/>
            </p:cNvSpPr>
            <p:nvPr/>
          </p:nvSpPr>
          <p:spPr bwMode="auto">
            <a:xfrm>
              <a:off x="3548647" y="2964795"/>
              <a:ext cx="480003" cy="3469"/>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2551"/>
            </a:p>
          </p:txBody>
        </p:sp>
        <p:sp>
          <p:nvSpPr>
            <p:cNvPr id="55" name="Line 17"/>
            <p:cNvSpPr>
              <a:spLocks noChangeShapeType="1"/>
            </p:cNvSpPr>
            <p:nvPr/>
          </p:nvSpPr>
          <p:spPr bwMode="auto">
            <a:xfrm>
              <a:off x="5878268" y="2048470"/>
              <a:ext cx="384218" cy="2453"/>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2551"/>
            </a:p>
          </p:txBody>
        </p:sp>
        <p:sp>
          <p:nvSpPr>
            <p:cNvPr id="56" name="Line 29"/>
            <p:cNvSpPr>
              <a:spLocks noChangeShapeType="1"/>
            </p:cNvSpPr>
            <p:nvPr/>
          </p:nvSpPr>
          <p:spPr bwMode="auto">
            <a:xfrm>
              <a:off x="5892322" y="2959813"/>
              <a:ext cx="386330" cy="941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2551"/>
            </a:p>
          </p:txBody>
        </p:sp>
        <p:sp>
          <p:nvSpPr>
            <p:cNvPr id="57" name="Line 29"/>
            <p:cNvSpPr>
              <a:spLocks noChangeShapeType="1"/>
            </p:cNvSpPr>
            <p:nvPr/>
          </p:nvSpPr>
          <p:spPr bwMode="auto">
            <a:xfrm flipV="1">
              <a:off x="5885339" y="3878113"/>
              <a:ext cx="386436" cy="2"/>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2551"/>
            </a:p>
          </p:txBody>
        </p:sp>
      </p:grpSp>
    </p:spTree>
    <p:extLst>
      <p:ext uri="{BB962C8B-B14F-4D97-AF65-F5344CB8AC3E}">
        <p14:creationId xmlns:p14="http://schemas.microsoft.com/office/powerpoint/2010/main" val="425419487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108</a:t>
            </a:fld>
            <a:endParaRPr lang="en-US" altLang="zh-CN"/>
          </a:p>
        </p:txBody>
      </p:sp>
      <p:sp>
        <p:nvSpPr>
          <p:cNvPr id="3" name="Rectangle 2"/>
          <p:cNvSpPr txBox="1">
            <a:spLocks noChangeArrowheads="1"/>
          </p:cNvSpPr>
          <p:nvPr/>
        </p:nvSpPr>
        <p:spPr bwMode="auto">
          <a:xfrm>
            <a:off x="1963381" y="305746"/>
            <a:ext cx="5464352"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5.5.3</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频域伪彩色增强</a:t>
            </a:r>
          </a:p>
        </p:txBody>
      </p:sp>
      <p:sp>
        <p:nvSpPr>
          <p:cNvPr id="4" name="Rectangle 2"/>
          <p:cNvSpPr txBox="1">
            <a:spLocks noChangeArrowheads="1"/>
          </p:cNvSpPr>
          <p:nvPr/>
        </p:nvSpPr>
        <p:spPr bwMode="auto">
          <a:xfrm>
            <a:off x="5453094" y="899012"/>
            <a:ext cx="475730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基于伪彩色处理的图像增强</a:t>
            </a:r>
          </a:p>
        </p:txBody>
      </p:sp>
      <p:sp>
        <p:nvSpPr>
          <p:cNvPr id="6" name="文本框 5"/>
          <p:cNvSpPr txBox="1"/>
          <p:nvPr/>
        </p:nvSpPr>
        <p:spPr>
          <a:xfrm>
            <a:off x="2330409" y="2000795"/>
            <a:ext cx="8127819" cy="4410310"/>
          </a:xfrm>
          <a:prstGeom prst="rect">
            <a:avLst/>
          </a:prstGeom>
          <a:noFill/>
        </p:spPr>
        <p:txBody>
          <a:bodyPr wrap="square" rtlCol="0">
            <a:spAutoFit/>
          </a:bodyPr>
          <a:lstStyle/>
          <a:p>
            <a:r>
              <a:rPr lang="en-US" altLang="zh-CN" sz="2551" dirty="0">
                <a:ea typeface="楷体" panose="02010609060101010101" pitchFamily="49" charset="-122"/>
                <a:cs typeface="Times New Roman" panose="02020603050405020304" pitchFamily="18" charset="0"/>
              </a:rPr>
              <a:t>Image=</a:t>
            </a:r>
            <a:r>
              <a:rPr lang="en-US" altLang="zh-CN" sz="2551" dirty="0" err="1">
                <a:ea typeface="楷体" panose="02010609060101010101" pitchFamily="49" charset="-122"/>
                <a:cs typeface="Times New Roman" panose="02020603050405020304" pitchFamily="18" charset="0"/>
              </a:rPr>
              <a:t>imread</a:t>
            </a:r>
            <a:r>
              <a:rPr lang="en-US" altLang="zh-CN" sz="2551" dirty="0">
                <a:ea typeface="楷体" panose="02010609060101010101" pitchFamily="49" charset="-122"/>
                <a:cs typeface="Times New Roman" panose="02020603050405020304" pitchFamily="18" charset="0"/>
              </a:rPr>
              <a:t>('qiguan.bmp');  </a:t>
            </a:r>
            <a:endParaRPr lang="zh-CN" altLang="zh-CN" sz="2551" dirty="0">
              <a:ea typeface="楷体" panose="02010609060101010101" pitchFamily="49" charset="-122"/>
              <a:cs typeface="Times New Roman" panose="02020603050405020304" pitchFamily="18" charset="0"/>
            </a:endParaRPr>
          </a:p>
          <a:p>
            <a:r>
              <a:rPr lang="en-US" altLang="zh-CN" sz="2551" dirty="0">
                <a:ea typeface="楷体" panose="02010609060101010101" pitchFamily="49" charset="-122"/>
                <a:cs typeface="Times New Roman" panose="02020603050405020304" pitchFamily="18" charset="0"/>
              </a:rPr>
              <a:t>[</a:t>
            </a:r>
            <a:r>
              <a:rPr lang="en-US" altLang="zh-CN" sz="2551" dirty="0" err="1">
                <a:ea typeface="楷体" panose="02010609060101010101" pitchFamily="49" charset="-122"/>
                <a:cs typeface="Times New Roman" panose="02020603050405020304" pitchFamily="18" charset="0"/>
              </a:rPr>
              <a:t>height,width</a:t>
            </a:r>
            <a:r>
              <a:rPr lang="en-US" altLang="zh-CN" sz="2551" dirty="0">
                <a:ea typeface="楷体" panose="02010609060101010101" pitchFamily="49" charset="-122"/>
                <a:cs typeface="Times New Roman" panose="02020603050405020304" pitchFamily="18" charset="0"/>
              </a:rPr>
              <a:t>]=size(Image);</a:t>
            </a:r>
            <a:endParaRPr lang="zh-CN" altLang="zh-CN" sz="2551" dirty="0">
              <a:ea typeface="楷体" panose="02010609060101010101" pitchFamily="49" charset="-122"/>
              <a:cs typeface="Times New Roman" panose="02020603050405020304" pitchFamily="18" charset="0"/>
            </a:endParaRPr>
          </a:p>
          <a:p>
            <a:r>
              <a:rPr lang="en-US" altLang="zh-CN" sz="2551" dirty="0" err="1">
                <a:ea typeface="楷体" panose="02010609060101010101" pitchFamily="49" charset="-122"/>
                <a:cs typeface="Times New Roman" panose="02020603050405020304" pitchFamily="18" charset="0"/>
              </a:rPr>
              <a:t>NewImage</a:t>
            </a:r>
            <a:r>
              <a:rPr lang="en-US" altLang="zh-CN" sz="2551" dirty="0">
                <a:ea typeface="楷体" panose="02010609060101010101" pitchFamily="49" charset="-122"/>
                <a:cs typeface="Times New Roman" panose="02020603050405020304" pitchFamily="18" charset="0"/>
              </a:rPr>
              <a:t>=zeros(height,width,3);</a:t>
            </a:r>
            <a:endParaRPr lang="zh-CN" altLang="zh-CN" sz="2551" dirty="0">
              <a:ea typeface="楷体" panose="02010609060101010101" pitchFamily="49" charset="-122"/>
              <a:cs typeface="Times New Roman" panose="02020603050405020304" pitchFamily="18" charset="0"/>
            </a:endParaRPr>
          </a:p>
          <a:p>
            <a:r>
              <a:rPr lang="en-US" altLang="zh-CN" sz="2551" dirty="0">
                <a:ea typeface="楷体" panose="02010609060101010101" pitchFamily="49" charset="-122"/>
                <a:cs typeface="Times New Roman" panose="02020603050405020304" pitchFamily="18" charset="0"/>
              </a:rPr>
              <a:t>G=fft2(Image); </a:t>
            </a:r>
            <a:endParaRPr lang="zh-CN" altLang="zh-CN" sz="2551" dirty="0">
              <a:ea typeface="楷体" panose="02010609060101010101" pitchFamily="49" charset="-122"/>
              <a:cs typeface="Times New Roman" panose="02020603050405020304" pitchFamily="18" charset="0"/>
            </a:endParaRPr>
          </a:p>
          <a:p>
            <a:r>
              <a:rPr lang="en-US" altLang="zh-CN" sz="2551" dirty="0">
                <a:ea typeface="楷体" panose="02010609060101010101" pitchFamily="49" charset="-122"/>
                <a:cs typeface="Times New Roman" panose="02020603050405020304" pitchFamily="18" charset="0"/>
              </a:rPr>
              <a:t>n=2;     RedD0=150;     GreenD0=200;</a:t>
            </a:r>
          </a:p>
          <a:p>
            <a:r>
              <a:rPr lang="en-US" altLang="zh-CN" sz="2551" dirty="0" err="1">
                <a:ea typeface="楷体" panose="02010609060101010101" pitchFamily="49" charset="-122"/>
                <a:cs typeface="Times New Roman" panose="02020603050405020304" pitchFamily="18" charset="0"/>
              </a:rPr>
              <a:t>Bluecenter</a:t>
            </a:r>
            <a:r>
              <a:rPr lang="en-US" altLang="zh-CN" sz="2551" dirty="0">
                <a:ea typeface="楷体" panose="02010609060101010101" pitchFamily="49" charset="-122"/>
                <a:cs typeface="Times New Roman" panose="02020603050405020304" pitchFamily="18" charset="0"/>
              </a:rPr>
              <a:t>=150;      </a:t>
            </a:r>
            <a:r>
              <a:rPr lang="en-US" altLang="zh-CN" sz="2551" dirty="0" err="1">
                <a:ea typeface="楷体" panose="02010609060101010101" pitchFamily="49" charset="-122"/>
                <a:cs typeface="Times New Roman" panose="02020603050405020304" pitchFamily="18" charset="0"/>
              </a:rPr>
              <a:t>Bluewidth</a:t>
            </a:r>
            <a:r>
              <a:rPr lang="en-US" altLang="zh-CN" sz="2551" dirty="0">
                <a:ea typeface="楷体" panose="02010609060101010101" pitchFamily="49" charset="-122"/>
                <a:cs typeface="Times New Roman" panose="02020603050405020304" pitchFamily="18" charset="0"/>
              </a:rPr>
              <a:t>=100;  </a:t>
            </a:r>
            <a:endParaRPr lang="zh-CN" altLang="zh-CN" sz="2551" dirty="0">
              <a:ea typeface="楷体" panose="02010609060101010101" pitchFamily="49" charset="-122"/>
              <a:cs typeface="Times New Roman" panose="02020603050405020304" pitchFamily="18" charset="0"/>
            </a:endParaRPr>
          </a:p>
          <a:p>
            <a:r>
              <a:rPr lang="en-US" altLang="zh-CN" sz="2551" dirty="0">
                <a:ea typeface="楷体" panose="02010609060101010101" pitchFamily="49" charset="-122"/>
                <a:cs typeface="Times New Roman" panose="02020603050405020304" pitchFamily="18" charset="0"/>
              </a:rPr>
              <a:t>Blueu0=10;              Bluev0=10; </a:t>
            </a:r>
          </a:p>
          <a:p>
            <a:r>
              <a:rPr lang="en-US" altLang="zh-CN" sz="2551" dirty="0">
                <a:ea typeface="楷体" panose="02010609060101010101" pitchFamily="49" charset="-122"/>
                <a:cs typeface="Times New Roman" panose="02020603050405020304" pitchFamily="18" charset="0"/>
              </a:rPr>
              <a:t>for u=1:height</a:t>
            </a:r>
            <a:endParaRPr lang="zh-CN" altLang="zh-CN" sz="2551" dirty="0">
              <a:ea typeface="楷体" panose="02010609060101010101" pitchFamily="49" charset="-122"/>
              <a:cs typeface="Times New Roman" panose="02020603050405020304" pitchFamily="18" charset="0"/>
            </a:endParaRPr>
          </a:p>
          <a:p>
            <a:r>
              <a:rPr lang="en-US" altLang="zh-CN" sz="2551" dirty="0">
                <a:ea typeface="楷体" panose="02010609060101010101" pitchFamily="49" charset="-122"/>
                <a:cs typeface="Times New Roman" panose="02020603050405020304" pitchFamily="18" charset="0"/>
              </a:rPr>
              <a:t>    for v=1:width</a:t>
            </a:r>
          </a:p>
          <a:p>
            <a:r>
              <a:rPr lang="en-US" altLang="zh-CN" sz="2551" dirty="0"/>
              <a:t>        D(</a:t>
            </a:r>
            <a:r>
              <a:rPr lang="en-US" altLang="zh-CN" sz="2551" dirty="0" err="1"/>
              <a:t>u,v</a:t>
            </a:r>
            <a:r>
              <a:rPr lang="en-US" altLang="zh-CN" sz="2551" dirty="0"/>
              <a:t>)=</a:t>
            </a:r>
            <a:r>
              <a:rPr lang="en-US" altLang="zh-CN" sz="2551" dirty="0" err="1"/>
              <a:t>sqrt</a:t>
            </a:r>
            <a:r>
              <a:rPr lang="en-US" altLang="zh-CN" sz="2551" dirty="0"/>
              <a:t>(u^2+v^2);</a:t>
            </a:r>
            <a:endParaRPr lang="zh-CN" altLang="zh-CN" sz="2551" dirty="0"/>
          </a:p>
          <a:p>
            <a:r>
              <a:rPr lang="en-US" altLang="zh-CN" sz="2551" dirty="0"/>
              <a:t>        </a:t>
            </a:r>
            <a:r>
              <a:rPr lang="en-US" altLang="zh-CN" sz="2551" dirty="0" err="1"/>
              <a:t>RedH</a:t>
            </a:r>
            <a:r>
              <a:rPr lang="en-US" altLang="zh-CN" sz="2551" dirty="0"/>
              <a:t>(</a:t>
            </a:r>
            <a:r>
              <a:rPr lang="en-US" altLang="zh-CN" sz="2551" dirty="0" err="1"/>
              <a:t>u,v</a:t>
            </a:r>
            <a:r>
              <a:rPr lang="en-US" altLang="zh-CN" sz="2551" dirty="0"/>
              <a:t>)=1/(1+(</a:t>
            </a:r>
            <a:r>
              <a:rPr lang="en-US" altLang="zh-CN" sz="2551" dirty="0" err="1"/>
              <a:t>sqrt</a:t>
            </a:r>
            <a:r>
              <a:rPr lang="en-US" altLang="zh-CN" sz="2551" dirty="0"/>
              <a:t>(2)-1)*(D(</a:t>
            </a:r>
            <a:r>
              <a:rPr lang="en-US" altLang="zh-CN" sz="2551" dirty="0" err="1"/>
              <a:t>u,v</a:t>
            </a:r>
            <a:r>
              <a:rPr lang="en-US" altLang="zh-CN" sz="2551" dirty="0"/>
              <a:t>)/RedD0)^(2*n)); </a:t>
            </a:r>
            <a:endParaRPr lang="zh-CN" altLang="en-US" sz="2551" dirty="0">
              <a:ea typeface="楷体" panose="02010609060101010101" pitchFamily="49" charset="-122"/>
              <a:cs typeface="Times New Roman" panose="02020603050405020304" pitchFamily="18" charset="0"/>
            </a:endParaRPr>
          </a:p>
        </p:txBody>
      </p:sp>
      <p:sp>
        <p:nvSpPr>
          <p:cNvPr id="7" name="矩形 6"/>
          <p:cNvSpPr/>
          <p:nvPr/>
        </p:nvSpPr>
        <p:spPr>
          <a:xfrm>
            <a:off x="1641581" y="1085743"/>
            <a:ext cx="7878374" cy="445635"/>
          </a:xfrm>
          <a:prstGeom prst="rect">
            <a:avLst/>
          </a:prstGeom>
        </p:spPr>
        <p:txBody>
          <a:bodyPr wrap="square">
            <a:spAutoFit/>
          </a:bodyPr>
          <a:lstStyle/>
          <a:p>
            <a:pPr>
              <a:buClr>
                <a:srgbClr val="7000C8"/>
              </a:buClr>
              <a:buSzPct val="75000"/>
            </a:pPr>
            <a:r>
              <a:rPr lang="zh-CN" altLang="en-US" sz="2296" kern="100" dirty="0">
                <a:solidFill>
                  <a:srgbClr val="0000CC"/>
                </a:solidFill>
                <a:latin typeface="+mj-ea"/>
                <a:ea typeface="+mj-ea"/>
                <a:cs typeface="Times New Roman" panose="02020603050405020304" pitchFamily="18" charset="0"/>
              </a:rPr>
              <a:t>（</a:t>
            </a:r>
            <a:r>
              <a:rPr lang="en-US" altLang="zh-CN" sz="2296" kern="100" dirty="0">
                <a:solidFill>
                  <a:srgbClr val="0000CC"/>
                </a:solidFill>
                <a:latin typeface="+mj-ea"/>
                <a:ea typeface="+mj-ea"/>
                <a:cs typeface="Times New Roman" panose="02020603050405020304" pitchFamily="18" charset="0"/>
              </a:rPr>
              <a:t>2</a:t>
            </a:r>
            <a:r>
              <a:rPr lang="zh-CN" altLang="en-US" sz="2296" kern="100" dirty="0">
                <a:solidFill>
                  <a:srgbClr val="0000CC"/>
                </a:solidFill>
                <a:latin typeface="+mj-ea"/>
                <a:ea typeface="+mj-ea"/>
                <a:cs typeface="Times New Roman" panose="02020603050405020304" pitchFamily="18" charset="0"/>
              </a:rPr>
              <a:t>）例程</a:t>
            </a:r>
            <a:endParaRPr lang="zh-CN" altLang="en-US" sz="2296" dirty="0">
              <a:solidFill>
                <a:srgbClr val="0000CC"/>
              </a:solidFill>
              <a:latin typeface="+mj-ea"/>
              <a:ea typeface="+mj-ea"/>
            </a:endParaRPr>
          </a:p>
        </p:txBody>
      </p:sp>
      <p:sp>
        <p:nvSpPr>
          <p:cNvPr id="9" name="矩形 8"/>
          <p:cNvSpPr/>
          <p:nvPr/>
        </p:nvSpPr>
        <p:spPr>
          <a:xfrm>
            <a:off x="1986801" y="1566892"/>
            <a:ext cx="7878374" cy="445635"/>
          </a:xfrm>
          <a:prstGeom prst="rect">
            <a:avLst/>
          </a:prstGeom>
        </p:spPr>
        <p:txBody>
          <a:bodyPr wrap="square">
            <a:spAutoFit/>
          </a:bodyPr>
          <a:lstStyle/>
          <a:p>
            <a:pPr marL="437369" indent="-437369">
              <a:buClr>
                <a:srgbClr val="7000C8"/>
              </a:buClr>
              <a:buSzPct val="75000"/>
              <a:buFont typeface="Wingdings" panose="05000000000000000000" pitchFamily="2" charset="2"/>
              <a:buChar char="n"/>
            </a:pPr>
            <a:r>
              <a:rPr lang="zh-CN" altLang="en-US" sz="2296" kern="100" dirty="0">
                <a:latin typeface="楷体" panose="02010609060101010101" pitchFamily="49" charset="-122"/>
                <a:ea typeface="楷体" panose="02010609060101010101" pitchFamily="49" charset="-122"/>
                <a:cs typeface="Times New Roman" panose="02020603050405020304" pitchFamily="18" charset="0"/>
              </a:rPr>
              <a:t>程序</a:t>
            </a:r>
            <a:endParaRPr lang="zh-CN" altLang="en-US" sz="2296"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06628681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109</a:t>
            </a:fld>
            <a:endParaRPr lang="en-US" altLang="zh-CN"/>
          </a:p>
        </p:txBody>
      </p:sp>
      <p:sp>
        <p:nvSpPr>
          <p:cNvPr id="3" name="Rectangle 2"/>
          <p:cNvSpPr txBox="1">
            <a:spLocks noChangeArrowheads="1"/>
          </p:cNvSpPr>
          <p:nvPr/>
        </p:nvSpPr>
        <p:spPr bwMode="auto">
          <a:xfrm>
            <a:off x="1963381" y="305746"/>
            <a:ext cx="5464352"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5.5.3</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频域伪彩色增强</a:t>
            </a:r>
          </a:p>
        </p:txBody>
      </p:sp>
      <p:sp>
        <p:nvSpPr>
          <p:cNvPr id="4" name="Rectangle 2"/>
          <p:cNvSpPr txBox="1">
            <a:spLocks noChangeArrowheads="1"/>
          </p:cNvSpPr>
          <p:nvPr/>
        </p:nvSpPr>
        <p:spPr bwMode="auto">
          <a:xfrm>
            <a:off x="5453094" y="899012"/>
            <a:ext cx="475730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基于伪彩色处理的图像增强</a:t>
            </a:r>
          </a:p>
        </p:txBody>
      </p:sp>
      <p:sp>
        <p:nvSpPr>
          <p:cNvPr id="5" name="文本框 4"/>
          <p:cNvSpPr txBox="1"/>
          <p:nvPr/>
        </p:nvSpPr>
        <p:spPr>
          <a:xfrm>
            <a:off x="1963381" y="1302657"/>
            <a:ext cx="8449272" cy="5084982"/>
          </a:xfrm>
          <a:prstGeom prst="rect">
            <a:avLst/>
          </a:prstGeom>
          <a:noFill/>
        </p:spPr>
        <p:txBody>
          <a:bodyPr wrap="square" rtlCol="0">
            <a:spAutoFit/>
          </a:bodyPr>
          <a:lstStyle/>
          <a:p>
            <a:pPr>
              <a:spcBef>
                <a:spcPts val="128"/>
              </a:spcBef>
              <a:spcAft>
                <a:spcPts val="128"/>
              </a:spcAft>
            </a:pPr>
            <a:r>
              <a:rPr lang="en-US" altLang="zh-CN" sz="2551" dirty="0"/>
              <a:t>     </a:t>
            </a:r>
            <a:r>
              <a:rPr lang="en-US" altLang="zh-CN" sz="2551" dirty="0" err="1"/>
              <a:t>GreenH</a:t>
            </a:r>
            <a:r>
              <a:rPr lang="en-US" altLang="zh-CN" sz="2551" dirty="0"/>
              <a:t>(</a:t>
            </a:r>
            <a:r>
              <a:rPr lang="en-US" altLang="zh-CN" sz="2551" dirty="0" err="1"/>
              <a:t>u,v</a:t>
            </a:r>
            <a:r>
              <a:rPr lang="en-US" altLang="zh-CN" sz="2551" dirty="0"/>
              <a:t>)=1/(1+(</a:t>
            </a:r>
            <a:r>
              <a:rPr lang="en-US" altLang="zh-CN" sz="2551" dirty="0" err="1"/>
              <a:t>sqrt</a:t>
            </a:r>
            <a:r>
              <a:rPr lang="en-US" altLang="zh-CN" sz="2551" dirty="0"/>
              <a:t>(2)-1)*(GreenD0/D(</a:t>
            </a:r>
            <a:r>
              <a:rPr lang="en-US" altLang="zh-CN" sz="2551" dirty="0" err="1"/>
              <a:t>u,v</a:t>
            </a:r>
            <a:r>
              <a:rPr lang="en-US" altLang="zh-CN" sz="2551" dirty="0"/>
              <a:t>))^(2*n));   </a:t>
            </a:r>
            <a:endParaRPr lang="zh-CN" altLang="zh-CN" sz="2551" dirty="0"/>
          </a:p>
          <a:p>
            <a:pPr>
              <a:spcBef>
                <a:spcPts val="128"/>
              </a:spcBef>
              <a:spcAft>
                <a:spcPts val="128"/>
              </a:spcAft>
            </a:pPr>
            <a:r>
              <a:rPr lang="en-US" altLang="zh-CN" sz="2551" dirty="0"/>
              <a:t>     </a:t>
            </a:r>
            <a:r>
              <a:rPr lang="en-US" altLang="zh-CN" sz="2551" dirty="0" err="1"/>
              <a:t>BlueD</a:t>
            </a:r>
            <a:r>
              <a:rPr lang="en-US" altLang="zh-CN" sz="2551" dirty="0"/>
              <a:t>(</a:t>
            </a:r>
            <a:r>
              <a:rPr lang="en-US" altLang="zh-CN" sz="2551" dirty="0" err="1"/>
              <a:t>u,v</a:t>
            </a:r>
            <a:r>
              <a:rPr lang="en-US" altLang="zh-CN" sz="2551" dirty="0"/>
              <a:t>)=</a:t>
            </a:r>
            <a:r>
              <a:rPr lang="en-US" altLang="zh-CN" sz="2551" dirty="0" err="1"/>
              <a:t>sqrt</a:t>
            </a:r>
            <a:r>
              <a:rPr lang="en-US" altLang="zh-CN" sz="2551" dirty="0"/>
              <a:t>((u-Blueu0)^2+(v-Bluev0)^2); </a:t>
            </a:r>
            <a:endParaRPr lang="zh-CN" altLang="zh-CN" sz="2551" dirty="0"/>
          </a:p>
          <a:p>
            <a:pPr>
              <a:spcBef>
                <a:spcPts val="128"/>
              </a:spcBef>
              <a:spcAft>
                <a:spcPts val="128"/>
              </a:spcAft>
            </a:pPr>
            <a:r>
              <a:rPr lang="en-US" altLang="zh-CN" sz="2551" dirty="0" err="1"/>
              <a:t>BlueH</a:t>
            </a:r>
            <a:r>
              <a:rPr lang="en-US" altLang="zh-CN" sz="2551" dirty="0"/>
              <a:t>(</a:t>
            </a:r>
            <a:r>
              <a:rPr lang="en-US" altLang="zh-CN" sz="2551" dirty="0" err="1"/>
              <a:t>u,v</a:t>
            </a:r>
            <a:r>
              <a:rPr lang="en-US" altLang="zh-CN" sz="2551" dirty="0"/>
              <a:t>)=1-1/(1+BlueD(</a:t>
            </a:r>
            <a:r>
              <a:rPr lang="en-US" altLang="zh-CN" sz="2551" dirty="0" err="1"/>
              <a:t>u,v</a:t>
            </a:r>
            <a:r>
              <a:rPr lang="en-US" altLang="zh-CN" sz="2551" dirty="0"/>
              <a:t>)*</a:t>
            </a:r>
            <a:r>
              <a:rPr lang="en-US" altLang="zh-CN" sz="2551" dirty="0" err="1"/>
              <a:t>Bluewidth</a:t>
            </a:r>
            <a:r>
              <a:rPr lang="en-US" altLang="zh-CN" sz="2551" dirty="0"/>
              <a:t>/((</a:t>
            </a:r>
            <a:r>
              <a:rPr lang="en-US" altLang="zh-CN" sz="2551" dirty="0" err="1"/>
              <a:t>BlueD</a:t>
            </a:r>
            <a:r>
              <a:rPr lang="en-US" altLang="zh-CN" sz="2551" dirty="0"/>
              <a:t>(</a:t>
            </a:r>
            <a:r>
              <a:rPr lang="en-US" altLang="zh-CN" sz="2551" dirty="0" err="1"/>
              <a:t>u,v</a:t>
            </a:r>
            <a:r>
              <a:rPr lang="en-US" altLang="zh-CN" sz="2551" dirty="0"/>
              <a:t>))^2-</a:t>
            </a:r>
            <a:endParaRPr lang="zh-CN" altLang="zh-CN" sz="2551" dirty="0"/>
          </a:p>
          <a:p>
            <a:pPr>
              <a:spcBef>
                <a:spcPts val="128"/>
              </a:spcBef>
              <a:spcAft>
                <a:spcPts val="128"/>
              </a:spcAft>
            </a:pPr>
            <a:r>
              <a:rPr lang="en-US" altLang="zh-CN" sz="2551" dirty="0"/>
              <a:t>                              (</a:t>
            </a:r>
            <a:r>
              <a:rPr lang="en-US" altLang="zh-CN" sz="2551" dirty="0" err="1"/>
              <a:t>Bluecenter</a:t>
            </a:r>
            <a:r>
              <a:rPr lang="en-US" altLang="zh-CN" sz="2551" dirty="0"/>
              <a:t>)^2)^(2*n));    </a:t>
            </a:r>
            <a:endParaRPr lang="zh-CN" altLang="zh-CN" sz="2551" dirty="0"/>
          </a:p>
          <a:p>
            <a:pPr>
              <a:spcBef>
                <a:spcPts val="128"/>
              </a:spcBef>
              <a:spcAft>
                <a:spcPts val="128"/>
              </a:spcAft>
            </a:pPr>
            <a:r>
              <a:rPr lang="en-US" altLang="zh-CN" sz="2551" dirty="0"/>
              <a:t>    end</a:t>
            </a:r>
            <a:endParaRPr lang="zh-CN" altLang="zh-CN" sz="2551" dirty="0"/>
          </a:p>
          <a:p>
            <a:pPr>
              <a:spcBef>
                <a:spcPts val="128"/>
              </a:spcBef>
              <a:spcAft>
                <a:spcPts val="128"/>
              </a:spcAft>
            </a:pPr>
            <a:r>
              <a:rPr lang="en-US" altLang="zh-CN" sz="2551" dirty="0"/>
              <a:t>end</a:t>
            </a:r>
            <a:endParaRPr lang="zh-CN" altLang="zh-CN" sz="2551" dirty="0"/>
          </a:p>
          <a:p>
            <a:pPr>
              <a:spcBef>
                <a:spcPts val="128"/>
              </a:spcBef>
              <a:spcAft>
                <a:spcPts val="128"/>
              </a:spcAft>
            </a:pPr>
            <a:r>
              <a:rPr lang="en-US" altLang="zh-CN" sz="2551" dirty="0"/>
              <a:t>Red=</a:t>
            </a:r>
            <a:r>
              <a:rPr lang="en-US" altLang="zh-CN" sz="2551" dirty="0" err="1"/>
              <a:t>RedH</a:t>
            </a:r>
            <a:r>
              <a:rPr lang="en-US" altLang="zh-CN" sz="2551" dirty="0"/>
              <a:t>.*G;    Green=</a:t>
            </a:r>
            <a:r>
              <a:rPr lang="en-US" altLang="zh-CN" sz="2551" dirty="0" err="1"/>
              <a:t>GreenH</a:t>
            </a:r>
            <a:r>
              <a:rPr lang="en-US" altLang="zh-CN" sz="2551" dirty="0"/>
              <a:t>.*G;    Blue=</a:t>
            </a:r>
            <a:r>
              <a:rPr lang="en-US" altLang="zh-CN" sz="2551" dirty="0" err="1"/>
              <a:t>BlueH</a:t>
            </a:r>
            <a:r>
              <a:rPr lang="en-US" altLang="zh-CN" sz="2551" dirty="0"/>
              <a:t>.*G; </a:t>
            </a:r>
          </a:p>
          <a:p>
            <a:pPr>
              <a:spcBef>
                <a:spcPts val="128"/>
              </a:spcBef>
              <a:spcAft>
                <a:spcPts val="128"/>
              </a:spcAft>
            </a:pPr>
            <a:r>
              <a:rPr lang="en-US" altLang="zh-CN" sz="2551" dirty="0" err="1"/>
              <a:t>RedC</a:t>
            </a:r>
            <a:r>
              <a:rPr lang="en-US" altLang="zh-CN" sz="2551" dirty="0"/>
              <a:t>=ifft2(Red); </a:t>
            </a:r>
            <a:r>
              <a:rPr lang="en-US" altLang="zh-CN" sz="2551" dirty="0" err="1"/>
              <a:t>GreenC</a:t>
            </a:r>
            <a:r>
              <a:rPr lang="en-US" altLang="zh-CN" sz="2551" dirty="0"/>
              <a:t>=ifft2(Green); </a:t>
            </a:r>
            <a:r>
              <a:rPr lang="en-US" altLang="zh-CN" sz="2551" dirty="0" err="1"/>
              <a:t>BlueC</a:t>
            </a:r>
            <a:r>
              <a:rPr lang="en-US" altLang="zh-CN" sz="2551" dirty="0"/>
              <a:t>=ifft2(Blue);</a:t>
            </a:r>
            <a:endParaRPr lang="zh-CN" altLang="zh-CN" sz="2551" dirty="0"/>
          </a:p>
          <a:p>
            <a:pPr>
              <a:spcBef>
                <a:spcPts val="128"/>
              </a:spcBef>
              <a:spcAft>
                <a:spcPts val="128"/>
              </a:spcAft>
            </a:pPr>
            <a:r>
              <a:rPr lang="en-US" altLang="zh-CN" sz="2551" dirty="0" err="1"/>
              <a:t>NewImage</a:t>
            </a:r>
            <a:r>
              <a:rPr lang="en-US" altLang="zh-CN" sz="2551" dirty="0"/>
              <a:t>(:,:,1)=uint8(real(</a:t>
            </a:r>
            <a:r>
              <a:rPr lang="en-US" altLang="zh-CN" sz="2551" dirty="0" err="1"/>
              <a:t>RedC</a:t>
            </a:r>
            <a:r>
              <a:rPr lang="en-US" altLang="zh-CN" sz="2551" dirty="0"/>
              <a:t>));</a:t>
            </a:r>
            <a:endParaRPr lang="zh-CN" altLang="zh-CN" sz="2551" dirty="0"/>
          </a:p>
          <a:p>
            <a:pPr>
              <a:spcBef>
                <a:spcPts val="128"/>
              </a:spcBef>
              <a:spcAft>
                <a:spcPts val="128"/>
              </a:spcAft>
            </a:pPr>
            <a:r>
              <a:rPr lang="en-US" altLang="zh-CN" sz="2551" dirty="0" err="1"/>
              <a:t>NewImage</a:t>
            </a:r>
            <a:r>
              <a:rPr lang="en-US" altLang="zh-CN" sz="2551" dirty="0"/>
              <a:t>(:,:,2)=uint8(real(</a:t>
            </a:r>
            <a:r>
              <a:rPr lang="en-US" altLang="zh-CN" sz="2551" dirty="0" err="1"/>
              <a:t>GreenC</a:t>
            </a:r>
            <a:r>
              <a:rPr lang="en-US" altLang="zh-CN" sz="2551" dirty="0"/>
              <a:t>));</a:t>
            </a:r>
            <a:endParaRPr lang="zh-CN" altLang="zh-CN" sz="2551" dirty="0"/>
          </a:p>
          <a:p>
            <a:pPr>
              <a:spcBef>
                <a:spcPts val="128"/>
              </a:spcBef>
              <a:spcAft>
                <a:spcPts val="128"/>
              </a:spcAft>
            </a:pPr>
            <a:r>
              <a:rPr lang="en-US" altLang="zh-CN" sz="2551" dirty="0" err="1"/>
              <a:t>NewImage</a:t>
            </a:r>
            <a:r>
              <a:rPr lang="en-US" altLang="zh-CN" sz="2551" dirty="0"/>
              <a:t>(:,:,3)=uint8(real(</a:t>
            </a:r>
            <a:r>
              <a:rPr lang="en-US" altLang="zh-CN" sz="2551" dirty="0" err="1"/>
              <a:t>BlueC</a:t>
            </a:r>
            <a:r>
              <a:rPr lang="en-US" altLang="zh-CN" sz="2551" dirty="0"/>
              <a:t>));</a:t>
            </a:r>
            <a:endParaRPr lang="zh-CN" altLang="zh-CN" sz="2551" dirty="0"/>
          </a:p>
          <a:p>
            <a:pPr>
              <a:spcBef>
                <a:spcPts val="128"/>
              </a:spcBef>
              <a:spcAft>
                <a:spcPts val="128"/>
              </a:spcAft>
            </a:pPr>
            <a:r>
              <a:rPr lang="en-US" altLang="zh-CN" sz="2551" dirty="0" err="1"/>
              <a:t>figure;imshow</a:t>
            </a:r>
            <a:r>
              <a:rPr lang="en-US" altLang="zh-CN" sz="2551" dirty="0"/>
              <a:t>(</a:t>
            </a:r>
            <a:r>
              <a:rPr lang="en-US" altLang="zh-CN" sz="2551" dirty="0" err="1"/>
              <a:t>NewImage</a:t>
            </a:r>
            <a:r>
              <a:rPr lang="en-US" altLang="zh-CN" sz="2551" dirty="0"/>
              <a:t>);title('</a:t>
            </a:r>
            <a:r>
              <a:rPr lang="zh-CN" altLang="zh-CN" sz="2551" dirty="0"/>
              <a:t>频域伪彩色增强</a:t>
            </a:r>
            <a:r>
              <a:rPr lang="en-US" altLang="zh-CN" sz="2551" dirty="0"/>
              <a:t>');</a:t>
            </a:r>
            <a:endParaRPr lang="zh-CN" altLang="en-US" sz="2551" dirty="0"/>
          </a:p>
        </p:txBody>
      </p:sp>
    </p:spTree>
    <p:extLst>
      <p:ext uri="{BB962C8B-B14F-4D97-AF65-F5344CB8AC3E}">
        <p14:creationId xmlns:p14="http://schemas.microsoft.com/office/powerpoint/2010/main" val="19220538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11</a:t>
            </a:fld>
            <a:endParaRPr lang="en-US" altLang="zh-CN"/>
          </a:p>
        </p:txBody>
      </p:sp>
      <p:sp>
        <p:nvSpPr>
          <p:cNvPr id="3" name="Rectangle 2"/>
          <p:cNvSpPr txBox="1">
            <a:spLocks noChangeArrowheads="1"/>
          </p:cNvSpPr>
          <p:nvPr/>
        </p:nvSpPr>
        <p:spPr bwMode="auto">
          <a:xfrm>
            <a:off x="1963383" y="305746"/>
            <a:ext cx="4049601"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5.1.1 </a:t>
            </a:r>
            <a:r>
              <a:rPr lang="zh-CN" altLang="en-US" sz="3061" ker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线性灰度级变换</a:t>
            </a:r>
            <a:endPar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Rectangle 2"/>
          <p:cNvSpPr txBox="1">
            <a:spLocks noChangeArrowheads="1"/>
          </p:cNvSpPr>
          <p:nvPr/>
        </p:nvSpPr>
        <p:spPr bwMode="auto">
          <a:xfrm>
            <a:off x="5494635" y="933434"/>
            <a:ext cx="48676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a:solidFill>
                  <a:srgbClr val="002060"/>
                </a:solidFill>
                <a:latin typeface="隶书" panose="02010509060101010101" pitchFamily="49" charset="-122"/>
                <a:ea typeface="隶书" panose="02010509060101010101" pitchFamily="49" charset="-122"/>
                <a:cs typeface="Times New Roman" panose="02020603050405020304" pitchFamily="18" charset="0"/>
              </a:rPr>
              <a:t>基于灰度级变换的图像增强</a:t>
            </a:r>
          </a:p>
        </p:txBody>
      </p:sp>
      <p:sp>
        <p:nvSpPr>
          <p:cNvPr id="6" name="文本框 5"/>
          <p:cNvSpPr txBox="1"/>
          <p:nvPr/>
        </p:nvSpPr>
        <p:spPr>
          <a:xfrm>
            <a:off x="1904100" y="1335485"/>
            <a:ext cx="8357775" cy="445635"/>
          </a:xfrm>
          <a:prstGeom prst="rect">
            <a:avLst/>
          </a:prstGeom>
          <a:noFill/>
        </p:spPr>
        <p:txBody>
          <a:bodyPr wrap="square" rtlCol="0">
            <a:spAutoFit/>
          </a:bodyPr>
          <a:lstStyle/>
          <a:p>
            <a:pPr marL="437369" indent="-437369">
              <a:buClr>
                <a:srgbClr val="7000C8"/>
              </a:buClr>
              <a:buSzPct val="75000"/>
              <a:buFont typeface="Wingdings" panose="05000000000000000000" pitchFamily="2" charset="2"/>
              <a:buChar char="n"/>
            </a:pPr>
            <a:r>
              <a:rPr lang="zh-CN" altLang="en-US" sz="2296" dirty="0">
                <a:ea typeface="楷体" panose="02010609060101010101" pitchFamily="49" charset="-122"/>
                <a:cs typeface="Times New Roman" panose="02020603050405020304" pitchFamily="18" charset="0"/>
              </a:rPr>
              <a:t>若用户仅对感兴趣范围 </a:t>
            </a:r>
            <a:r>
              <a:rPr lang="en-US" altLang="zh-CN" sz="2296" dirty="0">
                <a:ea typeface="楷体" panose="02010609060101010101" pitchFamily="49" charset="-122"/>
                <a:cs typeface="Times New Roman" panose="02020603050405020304" pitchFamily="18" charset="0"/>
              </a:rPr>
              <a:t>[</a:t>
            </a:r>
            <a:r>
              <a:rPr lang="en-US" altLang="zh-CN" sz="2296" i="1" dirty="0">
                <a:ea typeface="楷体" panose="02010609060101010101" pitchFamily="49" charset="-122"/>
                <a:cs typeface="Times New Roman" panose="02020603050405020304" pitchFamily="18" charset="0"/>
              </a:rPr>
              <a:t>a</a:t>
            </a:r>
            <a:r>
              <a:rPr lang="en-US" altLang="zh-CN" sz="2296" dirty="0">
                <a:ea typeface="楷体" panose="02010609060101010101" pitchFamily="49" charset="-122"/>
                <a:cs typeface="Times New Roman" panose="02020603050405020304" pitchFamily="18" charset="0"/>
              </a:rPr>
              <a:t>, </a:t>
            </a:r>
            <a:r>
              <a:rPr lang="en-US" altLang="zh-CN" sz="2296" i="1" dirty="0">
                <a:ea typeface="楷体" panose="02010609060101010101" pitchFamily="49" charset="-122"/>
                <a:cs typeface="Times New Roman" panose="02020603050405020304" pitchFamily="18" charset="0"/>
              </a:rPr>
              <a:t>b</a:t>
            </a:r>
            <a:r>
              <a:rPr lang="en-US" altLang="zh-CN" sz="2296" dirty="0">
                <a:ea typeface="楷体" panose="02010609060101010101" pitchFamily="49" charset="-122"/>
                <a:cs typeface="Times New Roman" panose="02020603050405020304" pitchFamily="18" charset="0"/>
              </a:rPr>
              <a:t>) </a:t>
            </a:r>
            <a:r>
              <a:rPr lang="zh-CN" altLang="en-US" sz="2296" dirty="0">
                <a:ea typeface="楷体" panose="02010609060101010101" pitchFamily="49" charset="-122"/>
                <a:cs typeface="Times New Roman" panose="02020603050405020304" pitchFamily="18" charset="0"/>
              </a:rPr>
              <a:t>线性拉伸</a:t>
            </a:r>
            <a:r>
              <a:rPr lang="zh-CN" altLang="en-US" sz="2296" dirty="0">
                <a:latin typeface="楷体" panose="02010609060101010101" pitchFamily="49" charset="-122"/>
                <a:ea typeface="楷体" panose="02010609060101010101" pitchFamily="49" charset="-122"/>
              </a:rPr>
              <a:t>，则：</a:t>
            </a:r>
            <a:endParaRPr lang="zh-CN" altLang="en-US" sz="2296" dirty="0">
              <a:ea typeface="楷体" panose="02010609060101010101" pitchFamily="49" charset="-122"/>
              <a:cs typeface="Times New Roman" panose="02020603050405020304" pitchFamily="18" charset="0"/>
            </a:endParaRPr>
          </a:p>
        </p:txBody>
      </p:sp>
      <p:graphicFrame>
        <p:nvGraphicFramePr>
          <p:cNvPr id="11" name="对象 10"/>
          <p:cNvGraphicFramePr>
            <a:graphicFrameLocks noChangeAspect="1"/>
          </p:cNvGraphicFramePr>
          <p:nvPr>
            <p:extLst/>
          </p:nvPr>
        </p:nvGraphicFramePr>
        <p:xfrm>
          <a:off x="2146188" y="2121743"/>
          <a:ext cx="6616343" cy="1413662"/>
        </p:xfrm>
        <a:graphic>
          <a:graphicData uri="http://schemas.openxmlformats.org/presentationml/2006/ole">
            <mc:AlternateContent xmlns:mc="http://schemas.openxmlformats.org/markup-compatibility/2006">
              <mc:Choice xmlns:v="urn:schemas-microsoft-com:vml" Requires="v">
                <p:oleObj spid="_x0000_s4122" name="Equation" r:id="rId3" imgW="3314520" imgH="672840" progId="Equation.DSMT4">
                  <p:embed/>
                </p:oleObj>
              </mc:Choice>
              <mc:Fallback>
                <p:oleObj name="Equation" r:id="rId3" imgW="3314520" imgH="672840" progId="Equation.DSMT4">
                  <p:embed/>
                  <p:pic>
                    <p:nvPicPr>
                      <p:cNvPr id="11" name="对象 10"/>
                      <p:cNvPicPr>
                        <a:picLocks noChangeAspect="1" noChangeArrowheads="1"/>
                      </p:cNvPicPr>
                      <p:nvPr/>
                    </p:nvPicPr>
                    <p:blipFill>
                      <a:blip r:embed="rId4"/>
                      <a:srcRect/>
                      <a:stretch>
                        <a:fillRect/>
                      </a:stretch>
                    </p:blipFill>
                    <p:spPr bwMode="auto">
                      <a:xfrm>
                        <a:off x="2146188" y="2121743"/>
                        <a:ext cx="6616343" cy="1413662"/>
                      </a:xfrm>
                      <a:prstGeom prst="rect">
                        <a:avLst/>
                      </a:prstGeom>
                      <a:noFill/>
                    </p:spPr>
                  </p:pic>
                </p:oleObj>
              </mc:Fallback>
            </mc:AlternateContent>
          </a:graphicData>
        </a:graphic>
      </p:graphicFrame>
      <p:graphicFrame>
        <p:nvGraphicFramePr>
          <p:cNvPr id="13" name="对象 12"/>
          <p:cNvGraphicFramePr>
            <a:graphicFrameLocks noChangeAspect="1"/>
          </p:cNvGraphicFramePr>
          <p:nvPr>
            <p:extLst/>
          </p:nvPr>
        </p:nvGraphicFramePr>
        <p:xfrm>
          <a:off x="2146722" y="4209671"/>
          <a:ext cx="6285336" cy="2032632"/>
        </p:xfrm>
        <a:graphic>
          <a:graphicData uri="http://schemas.openxmlformats.org/presentationml/2006/ole">
            <mc:AlternateContent xmlns:mc="http://schemas.openxmlformats.org/markup-compatibility/2006">
              <mc:Choice xmlns:v="urn:schemas-microsoft-com:vml" Requires="v">
                <p:oleObj spid="_x0000_s4123" name="Equation" r:id="rId5" imgW="3530520" imgH="927000" progId="Equation.DSMT4">
                  <p:embed/>
                </p:oleObj>
              </mc:Choice>
              <mc:Fallback>
                <p:oleObj name="Equation" r:id="rId5" imgW="3530520" imgH="927000" progId="Equation.DSMT4">
                  <p:embed/>
                  <p:pic>
                    <p:nvPicPr>
                      <p:cNvPr id="13" name="对象 12"/>
                      <p:cNvPicPr>
                        <a:picLocks noChangeAspect="1" noChangeArrowheads="1"/>
                      </p:cNvPicPr>
                      <p:nvPr/>
                    </p:nvPicPr>
                    <p:blipFill>
                      <a:blip r:embed="rId6"/>
                      <a:srcRect/>
                      <a:stretch>
                        <a:fillRect/>
                      </a:stretch>
                    </p:blipFill>
                    <p:spPr bwMode="auto">
                      <a:xfrm>
                        <a:off x="2146722" y="4209671"/>
                        <a:ext cx="6285336" cy="2032632"/>
                      </a:xfrm>
                      <a:prstGeom prst="rect">
                        <a:avLst/>
                      </a:prstGeom>
                      <a:noFill/>
                    </p:spPr>
                  </p:pic>
                </p:oleObj>
              </mc:Fallback>
            </mc:AlternateContent>
          </a:graphicData>
        </a:graphic>
      </p:graphicFrame>
      <p:sp>
        <p:nvSpPr>
          <p:cNvPr id="5" name="文本框 4"/>
          <p:cNvSpPr txBox="1"/>
          <p:nvPr/>
        </p:nvSpPr>
        <p:spPr>
          <a:xfrm>
            <a:off x="8842774" y="2298620"/>
            <a:ext cx="1419102" cy="798937"/>
          </a:xfrm>
          <a:prstGeom prst="rect">
            <a:avLst/>
          </a:prstGeom>
          <a:noFill/>
          <a:ln>
            <a:solidFill>
              <a:schemeClr val="tx1"/>
            </a:solidFill>
          </a:ln>
        </p:spPr>
        <p:txBody>
          <a:bodyPr wrap="square" rtlCol="0">
            <a:spAutoFit/>
          </a:bodyPr>
          <a:lstStyle/>
          <a:p>
            <a:r>
              <a:rPr lang="zh-CN" altLang="en-US" sz="2296" dirty="0">
                <a:solidFill>
                  <a:srgbClr val="C00000"/>
                </a:solidFill>
                <a:latin typeface="楷体" panose="02010609060101010101" pitchFamily="49" charset="-122"/>
                <a:ea typeface="楷体" panose="02010609060101010101" pitchFamily="49" charset="-122"/>
              </a:rPr>
              <a:t>保持灰度不变</a:t>
            </a:r>
          </a:p>
        </p:txBody>
      </p:sp>
      <p:sp>
        <p:nvSpPr>
          <p:cNvPr id="12" name="文本框 11"/>
          <p:cNvSpPr txBox="1"/>
          <p:nvPr/>
        </p:nvSpPr>
        <p:spPr>
          <a:xfrm>
            <a:off x="8673485" y="4490099"/>
            <a:ext cx="1519482" cy="798937"/>
          </a:xfrm>
          <a:prstGeom prst="rect">
            <a:avLst/>
          </a:prstGeom>
          <a:noFill/>
          <a:ln>
            <a:solidFill>
              <a:schemeClr val="tx1"/>
            </a:solidFill>
          </a:ln>
        </p:spPr>
        <p:txBody>
          <a:bodyPr wrap="square" rtlCol="0">
            <a:spAutoFit/>
          </a:bodyPr>
          <a:lstStyle/>
          <a:p>
            <a:r>
              <a:rPr lang="zh-CN" altLang="en-US" sz="2296" dirty="0">
                <a:solidFill>
                  <a:srgbClr val="C00000"/>
                </a:solidFill>
                <a:latin typeface="楷体" panose="02010609060101010101" pitchFamily="49" charset="-122"/>
                <a:ea typeface="楷体" panose="02010609060101010101" pitchFamily="49" charset="-122"/>
              </a:rPr>
              <a:t>截取式灰度变换</a:t>
            </a:r>
          </a:p>
        </p:txBody>
      </p:sp>
    </p:spTree>
    <p:extLst>
      <p:ext uri="{BB962C8B-B14F-4D97-AF65-F5344CB8AC3E}">
        <p14:creationId xmlns:p14="http://schemas.microsoft.com/office/powerpoint/2010/main" val="172559426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110</a:t>
            </a:fld>
            <a:endParaRPr lang="en-US" altLang="zh-CN"/>
          </a:p>
        </p:txBody>
      </p:sp>
      <p:sp>
        <p:nvSpPr>
          <p:cNvPr id="3" name="Rectangle 2"/>
          <p:cNvSpPr txBox="1">
            <a:spLocks noChangeArrowheads="1"/>
          </p:cNvSpPr>
          <p:nvPr/>
        </p:nvSpPr>
        <p:spPr bwMode="auto">
          <a:xfrm>
            <a:off x="1963381" y="305746"/>
            <a:ext cx="5464352"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5.5.3</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频域伪彩色增强</a:t>
            </a:r>
          </a:p>
        </p:txBody>
      </p:sp>
      <p:sp>
        <p:nvSpPr>
          <p:cNvPr id="4" name="Rectangle 2"/>
          <p:cNvSpPr txBox="1">
            <a:spLocks noChangeArrowheads="1"/>
          </p:cNvSpPr>
          <p:nvPr/>
        </p:nvSpPr>
        <p:spPr bwMode="auto">
          <a:xfrm>
            <a:off x="5453094" y="899012"/>
            <a:ext cx="475730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基于伪彩色处理的图像增强</a:t>
            </a:r>
          </a:p>
        </p:txBody>
      </p:sp>
      <p:pic>
        <p:nvPicPr>
          <p:cNvPr id="5" name="图片 4"/>
          <p:cNvPicPr>
            <a:picLocks noChangeAspect="1"/>
          </p:cNvPicPr>
          <p:nvPr/>
        </p:nvPicPr>
        <p:blipFill>
          <a:blip r:embed="rId2" cstate="print"/>
          <a:srcRect/>
          <a:stretch>
            <a:fillRect/>
          </a:stretch>
        </p:blipFill>
        <p:spPr bwMode="auto">
          <a:xfrm>
            <a:off x="2180184" y="2051345"/>
            <a:ext cx="3272910" cy="2525421"/>
          </a:xfrm>
          <a:prstGeom prst="rect">
            <a:avLst/>
          </a:prstGeom>
          <a:noFill/>
          <a:ln w="9525">
            <a:noFill/>
            <a:miter lim="800000"/>
            <a:headEnd/>
            <a:tailEnd/>
          </a:ln>
        </p:spPr>
      </p:pic>
      <p:pic>
        <p:nvPicPr>
          <p:cNvPr id="6" name="图片 5"/>
          <p:cNvPicPr>
            <a:picLocks noChangeAspect="1"/>
          </p:cNvPicPr>
          <p:nvPr/>
        </p:nvPicPr>
        <p:blipFill>
          <a:blip r:embed="rId3" cstate="print"/>
          <a:srcRect/>
          <a:stretch>
            <a:fillRect/>
          </a:stretch>
        </p:blipFill>
        <p:spPr bwMode="auto">
          <a:xfrm>
            <a:off x="6096000" y="2051343"/>
            <a:ext cx="3272910" cy="2525421"/>
          </a:xfrm>
          <a:prstGeom prst="rect">
            <a:avLst/>
          </a:prstGeom>
          <a:noFill/>
          <a:ln w="9525">
            <a:noFill/>
            <a:miter lim="800000"/>
            <a:headEnd/>
            <a:tailEnd/>
          </a:ln>
        </p:spPr>
      </p:pic>
      <p:sp>
        <p:nvSpPr>
          <p:cNvPr id="7" name="矩形 6"/>
          <p:cNvSpPr/>
          <p:nvPr/>
        </p:nvSpPr>
        <p:spPr>
          <a:xfrm>
            <a:off x="2161794" y="4576765"/>
            <a:ext cx="7607954" cy="524118"/>
          </a:xfrm>
          <a:prstGeom prst="rect">
            <a:avLst/>
          </a:prstGeom>
        </p:spPr>
        <p:txBody>
          <a:bodyPr wrap="square">
            <a:spAutoFit/>
          </a:bodyPr>
          <a:lstStyle/>
          <a:p>
            <a:r>
              <a:rPr lang="zh-CN" altLang="zh-CN" sz="2806" kern="100" dirty="0">
                <a:ea typeface="楷体" panose="02010609060101010101" pitchFamily="49" charset="-122"/>
                <a:cs typeface="Times New Roman" panose="02020603050405020304" pitchFamily="18" charset="0"/>
              </a:rPr>
              <a:t>（</a:t>
            </a:r>
            <a:r>
              <a:rPr lang="en-US" altLang="zh-CN" sz="2806" kern="100" dirty="0">
                <a:ea typeface="楷体" panose="02010609060101010101" pitchFamily="49" charset="-122"/>
                <a:cs typeface="Times New Roman" panose="02020603050405020304" pitchFamily="18" charset="0"/>
              </a:rPr>
              <a:t>a</a:t>
            </a:r>
            <a:r>
              <a:rPr lang="zh-CN" altLang="zh-CN" sz="2806" kern="100" dirty="0">
                <a:ea typeface="楷体" panose="02010609060101010101" pitchFamily="49" charset="-122"/>
                <a:cs typeface="Times New Roman" panose="02020603050405020304" pitchFamily="18" charset="0"/>
              </a:rPr>
              <a:t>）原始图像</a:t>
            </a:r>
            <a:r>
              <a:rPr lang="en-US" altLang="zh-CN" sz="2806" kern="100" dirty="0">
                <a:ea typeface="楷体" panose="02010609060101010101" pitchFamily="49" charset="-122"/>
                <a:cs typeface="Times New Roman" panose="02020603050405020304" pitchFamily="18" charset="0"/>
              </a:rPr>
              <a:t>             </a:t>
            </a:r>
            <a:r>
              <a:rPr lang="zh-CN" altLang="zh-CN" sz="2806" kern="100" dirty="0">
                <a:ea typeface="楷体" panose="02010609060101010101" pitchFamily="49" charset="-122"/>
                <a:cs typeface="Times New Roman" panose="02020603050405020304" pitchFamily="18" charset="0"/>
              </a:rPr>
              <a:t>（</a:t>
            </a:r>
            <a:r>
              <a:rPr lang="en-US" altLang="zh-CN" sz="2806" kern="100" dirty="0">
                <a:ea typeface="楷体" panose="02010609060101010101" pitchFamily="49" charset="-122"/>
                <a:cs typeface="Times New Roman" panose="02020603050405020304" pitchFamily="18" charset="0"/>
              </a:rPr>
              <a:t>b</a:t>
            </a:r>
            <a:r>
              <a:rPr lang="zh-CN" altLang="zh-CN" sz="2806" kern="100" dirty="0">
                <a:ea typeface="楷体" panose="02010609060101010101" pitchFamily="49" charset="-122"/>
                <a:cs typeface="Times New Roman" panose="02020603050405020304" pitchFamily="18" charset="0"/>
              </a:rPr>
              <a:t>）伪彩色增强后图像</a:t>
            </a:r>
            <a:endParaRPr lang="zh-CN" altLang="en-US" sz="2806" dirty="0">
              <a:ea typeface="楷体" panose="02010609060101010101" pitchFamily="49" charset="-122"/>
              <a:cs typeface="Times New Roman" panose="02020603050405020304" pitchFamily="18" charset="0"/>
            </a:endParaRPr>
          </a:p>
        </p:txBody>
      </p:sp>
      <p:sp>
        <p:nvSpPr>
          <p:cNvPr id="8" name="矩形 7"/>
          <p:cNvSpPr/>
          <p:nvPr/>
        </p:nvSpPr>
        <p:spPr>
          <a:xfrm>
            <a:off x="1924444" y="1318969"/>
            <a:ext cx="7878374" cy="445635"/>
          </a:xfrm>
          <a:prstGeom prst="rect">
            <a:avLst/>
          </a:prstGeom>
        </p:spPr>
        <p:txBody>
          <a:bodyPr wrap="square">
            <a:spAutoFit/>
          </a:bodyPr>
          <a:lstStyle/>
          <a:p>
            <a:pPr marL="437369" indent="-437369">
              <a:buClr>
                <a:srgbClr val="7000C8"/>
              </a:buClr>
              <a:buSzPct val="75000"/>
              <a:buFont typeface="Wingdings" panose="05000000000000000000" pitchFamily="2" charset="2"/>
              <a:buChar char="n"/>
            </a:pPr>
            <a:r>
              <a:rPr lang="zh-CN" altLang="en-US" sz="2296" kern="100" dirty="0">
                <a:latin typeface="楷体" panose="02010609060101010101" pitchFamily="49" charset="-122"/>
                <a:ea typeface="楷体" panose="02010609060101010101" pitchFamily="49" charset="-122"/>
                <a:cs typeface="Times New Roman" panose="02020603050405020304" pitchFamily="18" charset="0"/>
              </a:rPr>
              <a:t>效果</a:t>
            </a:r>
            <a:endParaRPr lang="zh-CN" altLang="en-US" sz="2296"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49098527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061" b="1">
                <a:solidFill>
                  <a:schemeClr val="tx1"/>
                </a:solidFill>
                <a:latin typeface="Times New Roman" panose="02020603050405020304" pitchFamily="18" charset="0"/>
                <a:ea typeface="宋体" panose="02010600030101010101" pitchFamily="2" charset="-122"/>
              </a:defRPr>
            </a:lvl1pPr>
            <a:lvl2pPr marL="947633" indent="-364474">
              <a:defRPr kumimoji="1" sz="3061" b="1">
                <a:solidFill>
                  <a:schemeClr val="tx1"/>
                </a:solidFill>
                <a:latin typeface="Times New Roman" panose="02020603050405020304" pitchFamily="18" charset="0"/>
                <a:ea typeface="宋体" panose="02010600030101010101" pitchFamily="2" charset="-122"/>
              </a:defRPr>
            </a:lvl2pPr>
            <a:lvl3pPr marL="1457897" indent="-291579">
              <a:defRPr kumimoji="1" sz="3061" b="1">
                <a:solidFill>
                  <a:schemeClr val="tx1"/>
                </a:solidFill>
                <a:latin typeface="Times New Roman" panose="02020603050405020304" pitchFamily="18" charset="0"/>
                <a:ea typeface="宋体" panose="02010600030101010101" pitchFamily="2" charset="-122"/>
              </a:defRPr>
            </a:lvl3pPr>
            <a:lvl4pPr marL="2041055" indent="-291579">
              <a:defRPr kumimoji="1" sz="3061" b="1">
                <a:solidFill>
                  <a:schemeClr val="tx1"/>
                </a:solidFill>
                <a:latin typeface="Times New Roman" panose="02020603050405020304" pitchFamily="18" charset="0"/>
                <a:ea typeface="宋体" panose="02010600030101010101" pitchFamily="2" charset="-122"/>
              </a:defRPr>
            </a:lvl4pPr>
            <a:lvl5pPr marL="2624214" indent="-291579">
              <a:defRPr kumimoji="1" sz="3061" b="1">
                <a:solidFill>
                  <a:schemeClr val="tx1"/>
                </a:solidFill>
                <a:latin typeface="Times New Roman" panose="02020603050405020304" pitchFamily="18" charset="0"/>
                <a:ea typeface="宋体" panose="02010600030101010101" pitchFamily="2" charset="-122"/>
              </a:defRPr>
            </a:lvl5pPr>
            <a:lvl6pPr marL="3207372" indent="-291579" eaLnBrk="0" fontAlgn="base" hangingPunct="0">
              <a:spcBef>
                <a:spcPct val="0"/>
              </a:spcBef>
              <a:spcAft>
                <a:spcPct val="0"/>
              </a:spcAft>
              <a:defRPr kumimoji="1" sz="3061" b="1">
                <a:solidFill>
                  <a:schemeClr val="tx1"/>
                </a:solidFill>
                <a:latin typeface="Times New Roman" panose="02020603050405020304" pitchFamily="18" charset="0"/>
                <a:ea typeface="宋体" panose="02010600030101010101" pitchFamily="2" charset="-122"/>
              </a:defRPr>
            </a:lvl6pPr>
            <a:lvl7pPr marL="3790531" indent="-291579" eaLnBrk="0" fontAlgn="base" hangingPunct="0">
              <a:spcBef>
                <a:spcPct val="0"/>
              </a:spcBef>
              <a:spcAft>
                <a:spcPct val="0"/>
              </a:spcAft>
              <a:defRPr kumimoji="1" sz="3061" b="1">
                <a:solidFill>
                  <a:schemeClr val="tx1"/>
                </a:solidFill>
                <a:latin typeface="Times New Roman" panose="02020603050405020304" pitchFamily="18" charset="0"/>
                <a:ea typeface="宋体" panose="02010600030101010101" pitchFamily="2" charset="-122"/>
              </a:defRPr>
            </a:lvl7pPr>
            <a:lvl8pPr marL="4373690" indent="-291579" eaLnBrk="0" fontAlgn="base" hangingPunct="0">
              <a:spcBef>
                <a:spcPct val="0"/>
              </a:spcBef>
              <a:spcAft>
                <a:spcPct val="0"/>
              </a:spcAft>
              <a:defRPr kumimoji="1" sz="3061" b="1">
                <a:solidFill>
                  <a:schemeClr val="tx1"/>
                </a:solidFill>
                <a:latin typeface="Times New Roman" panose="02020603050405020304" pitchFamily="18" charset="0"/>
                <a:ea typeface="宋体" panose="02010600030101010101" pitchFamily="2" charset="-122"/>
              </a:defRPr>
            </a:lvl8pPr>
            <a:lvl9pPr marL="4956848" indent="-291579" eaLnBrk="0" fontAlgn="base" hangingPunct="0">
              <a:spcBef>
                <a:spcPct val="0"/>
              </a:spcBef>
              <a:spcAft>
                <a:spcPct val="0"/>
              </a:spcAft>
              <a:defRPr kumimoji="1" sz="3061" b="1">
                <a:solidFill>
                  <a:schemeClr val="tx1"/>
                </a:solidFill>
                <a:latin typeface="Times New Roman" panose="02020603050405020304" pitchFamily="18" charset="0"/>
                <a:ea typeface="宋体" panose="02010600030101010101" pitchFamily="2" charset="-122"/>
              </a:defRPr>
            </a:lvl9pPr>
          </a:lstStyle>
          <a:p>
            <a:fld id="{9B916F0D-5561-475D-A619-AEA7E2A08B9C}" type="slidenum">
              <a:rPr kumimoji="0" lang="en-US" altLang="zh-CN" sz="1403" b="0"/>
              <a:pPr/>
              <a:t>111</a:t>
            </a:fld>
            <a:endParaRPr kumimoji="0" lang="en-US" altLang="zh-CN" sz="1403" b="0"/>
          </a:p>
        </p:txBody>
      </p:sp>
      <p:sp>
        <p:nvSpPr>
          <p:cNvPr id="17411" name="Rectangle 2"/>
          <p:cNvSpPr txBox="1">
            <a:spLocks noChangeArrowheads="1"/>
          </p:cNvSpPr>
          <p:nvPr/>
        </p:nvSpPr>
        <p:spPr bwMode="auto">
          <a:xfrm>
            <a:off x="1963382" y="305746"/>
            <a:ext cx="6291055"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en-US" altLang="zh-CN" sz="3061">
                <a:latin typeface="Times New Roman" panose="02020603050405020304" pitchFamily="18" charset="0"/>
                <a:ea typeface="微软雅黑" panose="020B0503020204020204" pitchFamily="34" charset="-122"/>
                <a:cs typeface="Times New Roman" panose="02020603050405020304" pitchFamily="18" charset="0"/>
              </a:rPr>
              <a:t>5.6 </a:t>
            </a:r>
            <a:r>
              <a:rPr lang="zh-CN" altLang="en-US" sz="3061">
                <a:latin typeface="Times New Roman" panose="02020603050405020304" pitchFamily="18" charset="0"/>
                <a:ea typeface="微软雅黑" panose="020B0503020204020204" pitchFamily="34" charset="-122"/>
                <a:cs typeface="Times New Roman" panose="02020603050405020304" pitchFamily="18" charset="0"/>
              </a:rPr>
              <a:t>其他图像增强方法</a:t>
            </a:r>
          </a:p>
        </p:txBody>
      </p:sp>
      <p:sp>
        <p:nvSpPr>
          <p:cNvPr id="17412" name="Text Box 4"/>
          <p:cNvSpPr txBox="1">
            <a:spLocks noChangeArrowheads="1"/>
          </p:cNvSpPr>
          <p:nvPr/>
        </p:nvSpPr>
        <p:spPr bwMode="auto">
          <a:xfrm>
            <a:off x="2167888" y="1571246"/>
            <a:ext cx="7570730" cy="141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7" tIns="45718" rIns="91437" bIns="45718">
            <a:spAutoFit/>
          </a:bodyPr>
          <a:lstStyle>
            <a:lvl1pPr>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nSpc>
                <a:spcPct val="120000"/>
              </a:lnSpc>
              <a:spcBef>
                <a:spcPct val="40000"/>
              </a:spcBef>
              <a:buClrTx/>
              <a:buSzTx/>
              <a:buFontTx/>
              <a:buNone/>
            </a:pPr>
            <a:r>
              <a:rPr lang="en-US" altLang="zh-CN" sz="3061">
                <a:ea typeface="黑体" panose="02010609060101010101" pitchFamily="49" charset="-122"/>
                <a:cs typeface="Times New Roman" panose="02020603050405020304" pitchFamily="18" charset="0"/>
              </a:rPr>
              <a:t>5.6.1</a:t>
            </a:r>
            <a:r>
              <a:rPr lang="zh-CN" altLang="en-US" sz="3061">
                <a:ea typeface="黑体" panose="02010609060101010101" pitchFamily="49" charset="-122"/>
                <a:cs typeface="Times New Roman" panose="02020603050405020304" pitchFamily="18" charset="0"/>
              </a:rPr>
              <a:t>基于对数图像处理模型的图像增强</a:t>
            </a:r>
            <a:endParaRPr lang="en-US" altLang="zh-CN" sz="3061">
              <a:ea typeface="黑体" panose="02010609060101010101" pitchFamily="49" charset="-122"/>
              <a:cs typeface="Times New Roman" panose="02020603050405020304" pitchFamily="18" charset="0"/>
            </a:endParaRPr>
          </a:p>
          <a:p>
            <a:pPr>
              <a:lnSpc>
                <a:spcPct val="120000"/>
              </a:lnSpc>
              <a:spcBef>
                <a:spcPct val="40000"/>
              </a:spcBef>
              <a:buClrTx/>
              <a:buSzTx/>
              <a:buFontTx/>
              <a:buNone/>
            </a:pPr>
            <a:r>
              <a:rPr lang="en-US" altLang="zh-CN" sz="3061">
                <a:ea typeface="黑体" panose="02010609060101010101" pitchFamily="49" charset="-122"/>
                <a:cs typeface="Times New Roman" panose="02020603050405020304" pitchFamily="18" charset="0"/>
              </a:rPr>
              <a:t>5.6.2</a:t>
            </a:r>
            <a:r>
              <a:rPr lang="zh-CN" altLang="en-US" sz="3061">
                <a:ea typeface="黑体" panose="02010609060101010101" pitchFamily="49" charset="-122"/>
                <a:cs typeface="Times New Roman" panose="02020603050405020304" pitchFamily="18" charset="0"/>
              </a:rPr>
              <a:t>图像去雾增强</a:t>
            </a:r>
            <a:endParaRPr lang="en-US" altLang="zh-CN" sz="3061">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13769713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112</a:t>
            </a:fld>
            <a:endParaRPr lang="en-US" altLang="zh-CN"/>
          </a:p>
        </p:txBody>
      </p:sp>
      <p:sp>
        <p:nvSpPr>
          <p:cNvPr id="3" name="Rectangle 2"/>
          <p:cNvSpPr txBox="1">
            <a:spLocks noChangeArrowheads="1"/>
          </p:cNvSpPr>
          <p:nvPr/>
        </p:nvSpPr>
        <p:spPr bwMode="auto">
          <a:xfrm>
            <a:off x="1963381" y="305746"/>
            <a:ext cx="7025695"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5.6.1</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基于对数图像处理模型的图像增强</a:t>
            </a:r>
          </a:p>
        </p:txBody>
      </p:sp>
      <p:sp>
        <p:nvSpPr>
          <p:cNvPr id="4" name="Rectangle 2"/>
          <p:cNvSpPr txBox="1">
            <a:spLocks noChangeArrowheads="1"/>
          </p:cNvSpPr>
          <p:nvPr/>
        </p:nvSpPr>
        <p:spPr bwMode="auto">
          <a:xfrm>
            <a:off x="5453094" y="899012"/>
            <a:ext cx="475730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其他图像增强方法</a:t>
            </a:r>
          </a:p>
        </p:txBody>
      </p:sp>
      <p:sp>
        <p:nvSpPr>
          <p:cNvPr id="5" name="文本框 4"/>
          <p:cNvSpPr txBox="1"/>
          <p:nvPr/>
        </p:nvSpPr>
        <p:spPr>
          <a:xfrm>
            <a:off x="1983357" y="1500283"/>
            <a:ext cx="8241109" cy="4226798"/>
          </a:xfrm>
          <a:prstGeom prst="rect">
            <a:avLst/>
          </a:prstGeom>
          <a:noFill/>
        </p:spPr>
        <p:txBody>
          <a:bodyPr wrap="square" rtlCol="0">
            <a:spAutoFit/>
          </a:bodyPr>
          <a:lstStyle/>
          <a:p>
            <a:pPr>
              <a:spcBef>
                <a:spcPts val="510"/>
              </a:spcBef>
              <a:spcAft>
                <a:spcPts val="510"/>
              </a:spcAft>
            </a:pPr>
            <a:r>
              <a:rPr lang="zh-CN" altLang="zh-CN" sz="3600" dirty="0">
                <a:ea typeface="楷体" panose="02010609060101010101" pitchFamily="49" charset="-122"/>
                <a:cs typeface="Times New Roman" panose="02020603050405020304" pitchFamily="18" charset="0"/>
              </a:rPr>
              <a:t>通常，在对图像进行线性运算处理过程中</a:t>
            </a:r>
            <a:r>
              <a:rPr lang="zh-CN" altLang="en-US" sz="3600" dirty="0">
                <a:ea typeface="楷体" panose="02010609060101010101" pitchFamily="49" charset="-122"/>
                <a:cs typeface="Times New Roman" panose="02020603050405020304" pitchFamily="18" charset="0"/>
              </a:rPr>
              <a:t>，</a:t>
            </a:r>
            <a:r>
              <a:rPr lang="zh-CN" altLang="zh-CN" sz="3600" dirty="0">
                <a:ea typeface="楷体" panose="02010609060101010101" pitchFamily="49" charset="-122"/>
                <a:cs typeface="Times New Roman" panose="02020603050405020304" pitchFamily="18" charset="0"/>
              </a:rPr>
              <a:t>一般的标量乘法</a:t>
            </a:r>
            <a:r>
              <a:rPr lang="en-US" altLang="zh-CN" sz="3600" dirty="0">
                <a:ea typeface="楷体" panose="02010609060101010101" pitchFamily="49" charset="-122"/>
                <a:cs typeface="Times New Roman" panose="02020603050405020304" pitchFamily="18" charset="0"/>
              </a:rPr>
              <a:t>“</a:t>
            </a:r>
            <a:r>
              <a:rPr lang="en-US" altLang="zh-CN" sz="3600" dirty="0">
                <a:ea typeface="楷体" panose="02010609060101010101" pitchFamily="49" charset="-122"/>
                <a:cs typeface="Times New Roman" panose="02020603050405020304" pitchFamily="18" charset="0"/>
                <a:sym typeface="Symbol" panose="05050102010706020507" pitchFamily="18" charset="2"/>
              </a:rPr>
              <a:t></a:t>
            </a:r>
            <a:r>
              <a:rPr lang="en-US" altLang="zh-CN" sz="3600" dirty="0">
                <a:ea typeface="楷体" panose="02010609060101010101" pitchFamily="49" charset="-122"/>
                <a:cs typeface="Times New Roman" panose="02020603050405020304" pitchFamily="18" charset="0"/>
              </a:rPr>
              <a:t>”</a:t>
            </a:r>
            <a:r>
              <a:rPr lang="zh-CN" altLang="zh-CN" sz="3600" dirty="0">
                <a:ea typeface="楷体" panose="02010609060101010101" pitchFamily="49" charset="-122"/>
                <a:cs typeface="Times New Roman" panose="02020603050405020304" pitchFamily="18" charset="0"/>
              </a:rPr>
              <a:t>和加法</a:t>
            </a:r>
            <a:r>
              <a:rPr lang="en-US" altLang="zh-CN" sz="3600" dirty="0">
                <a:ea typeface="楷体" panose="02010609060101010101" pitchFamily="49" charset="-122"/>
                <a:cs typeface="Times New Roman" panose="02020603050405020304" pitchFamily="18" charset="0"/>
              </a:rPr>
              <a:t>“+”</a:t>
            </a:r>
            <a:r>
              <a:rPr lang="zh-CN" altLang="zh-CN" sz="3600" dirty="0">
                <a:ea typeface="楷体" panose="02010609060101010101" pitchFamily="49" charset="-122"/>
                <a:cs typeface="Times New Roman" panose="02020603050405020304" pitchFamily="18" charset="0"/>
              </a:rPr>
              <a:t>运算并不通用于图像的形成法则</a:t>
            </a:r>
            <a:r>
              <a:rPr lang="zh-CN" altLang="en-US" sz="3600" dirty="0">
                <a:ea typeface="楷体" panose="02010609060101010101" pitchFamily="49" charset="-122"/>
                <a:cs typeface="Times New Roman" panose="02020603050405020304" pitchFamily="18" charset="0"/>
              </a:rPr>
              <a:t>：</a:t>
            </a:r>
            <a:endParaRPr lang="en-US" altLang="zh-CN" sz="3600" dirty="0">
              <a:ea typeface="楷体" panose="02010609060101010101" pitchFamily="49" charset="-122"/>
              <a:cs typeface="Times New Roman" panose="02020603050405020304" pitchFamily="18" charset="0"/>
            </a:endParaRPr>
          </a:p>
          <a:p>
            <a:pPr marL="437369" indent="-437369">
              <a:spcBef>
                <a:spcPts val="510"/>
              </a:spcBef>
              <a:spcAft>
                <a:spcPts val="510"/>
              </a:spcAft>
              <a:buSzPct val="85000"/>
              <a:buFont typeface="Wingdings" panose="05000000000000000000" pitchFamily="2" charset="2"/>
              <a:buChar char="Ø"/>
            </a:pPr>
            <a:r>
              <a:rPr lang="zh-CN" altLang="en-US" sz="3600" dirty="0">
                <a:ea typeface="楷体" panose="02010609060101010101" pitchFamily="49" charset="-122"/>
                <a:cs typeface="Times New Roman" panose="02020603050405020304" pitchFamily="18" charset="0"/>
              </a:rPr>
              <a:t>可能</a:t>
            </a:r>
            <a:r>
              <a:rPr lang="zh-CN" altLang="zh-CN" sz="3600" dirty="0">
                <a:ea typeface="楷体" panose="02010609060101010101" pitchFamily="49" charset="-122"/>
                <a:cs typeface="Times New Roman" panose="02020603050405020304" pitchFamily="18" charset="0"/>
              </a:rPr>
              <a:t>产生</a:t>
            </a:r>
            <a:r>
              <a:rPr lang="en-US" altLang="zh-CN" sz="3600" dirty="0">
                <a:ea typeface="楷体" panose="02010609060101010101" pitchFamily="49" charset="-122"/>
                <a:cs typeface="Times New Roman" panose="02020603050405020304" pitchFamily="18" charset="0"/>
              </a:rPr>
              <a:t>“</a:t>
            </a:r>
            <a:r>
              <a:rPr lang="zh-CN" altLang="zh-CN" sz="3600" dirty="0">
                <a:ea typeface="楷体" panose="02010609060101010101" pitchFamily="49" charset="-122"/>
                <a:cs typeface="Times New Roman" panose="02020603050405020304" pitchFamily="18" charset="0"/>
              </a:rPr>
              <a:t>超区间值</a:t>
            </a:r>
            <a:r>
              <a:rPr lang="en-US" altLang="zh-CN" sz="3600" dirty="0">
                <a:ea typeface="楷体" panose="02010609060101010101" pitchFamily="49" charset="-122"/>
                <a:cs typeface="Times New Roman" panose="02020603050405020304" pitchFamily="18" charset="0"/>
              </a:rPr>
              <a:t>”</a:t>
            </a:r>
            <a:r>
              <a:rPr lang="zh-CN" altLang="zh-CN" sz="3600" dirty="0">
                <a:ea typeface="楷体" panose="02010609060101010101" pitchFamily="49" charset="-122"/>
                <a:cs typeface="Times New Roman" panose="02020603050405020304" pitchFamily="18" charset="0"/>
              </a:rPr>
              <a:t>问题，导致信息丢失；</a:t>
            </a:r>
            <a:endParaRPr lang="en-US" altLang="zh-CN" sz="3600" dirty="0">
              <a:ea typeface="楷体" panose="02010609060101010101" pitchFamily="49" charset="-122"/>
              <a:cs typeface="Times New Roman" panose="02020603050405020304" pitchFamily="18" charset="0"/>
            </a:endParaRPr>
          </a:p>
          <a:p>
            <a:pPr marL="437369" indent="-437369">
              <a:spcBef>
                <a:spcPts val="510"/>
              </a:spcBef>
              <a:spcAft>
                <a:spcPts val="510"/>
              </a:spcAft>
              <a:buSzPct val="85000"/>
              <a:buFont typeface="Wingdings" panose="05000000000000000000" pitchFamily="2" charset="2"/>
              <a:buChar char="Ø"/>
            </a:pPr>
            <a:r>
              <a:rPr lang="zh-CN" altLang="zh-CN" sz="3600" dirty="0">
                <a:ea typeface="楷体" panose="02010609060101010101" pitchFamily="49" charset="-122"/>
                <a:cs typeface="Times New Roman" panose="02020603050405020304" pitchFamily="18" charset="0"/>
              </a:rPr>
              <a:t>线性运算结果与人类视觉感官有所偏差</a:t>
            </a:r>
            <a:r>
              <a:rPr lang="zh-CN" altLang="en-US" sz="3600" dirty="0">
                <a:ea typeface="楷体" panose="02010609060101010101" pitchFamily="49" charset="-122"/>
                <a:cs typeface="Times New Roman" panose="02020603050405020304" pitchFamily="18" charset="0"/>
              </a:rPr>
              <a:t>；</a:t>
            </a:r>
          </a:p>
        </p:txBody>
      </p:sp>
      <p:sp>
        <p:nvSpPr>
          <p:cNvPr id="6" name="矩形 5"/>
          <p:cNvSpPr/>
          <p:nvPr/>
        </p:nvSpPr>
        <p:spPr>
          <a:xfrm>
            <a:off x="2209800" y="5818898"/>
            <a:ext cx="8247014" cy="646331"/>
          </a:xfrm>
          <a:prstGeom prst="rect">
            <a:avLst/>
          </a:prstGeom>
        </p:spPr>
        <p:txBody>
          <a:bodyPr wrap="square">
            <a:spAutoFit/>
          </a:bodyPr>
          <a:lstStyle/>
          <a:p>
            <a:r>
              <a:rPr lang="zh-CN" altLang="en-US" sz="3600" kern="100" dirty="0">
                <a:ea typeface="楷体" panose="02010609060101010101" pitchFamily="49" charset="-122"/>
                <a:cs typeface="Times New Roman" panose="02020603050405020304" pitchFamily="18" charset="0"/>
              </a:rPr>
              <a:t>因此，</a:t>
            </a:r>
            <a:r>
              <a:rPr lang="zh-CN" altLang="zh-CN" sz="3600" kern="100" dirty="0">
                <a:ea typeface="楷体" panose="02010609060101010101" pitchFamily="49" charset="-122"/>
                <a:cs typeface="Times New Roman" panose="02020603050405020304" pitchFamily="18" charset="0"/>
              </a:rPr>
              <a:t>提出对数图像处理（</a:t>
            </a:r>
            <a:r>
              <a:rPr lang="en-US" altLang="zh-CN" sz="3600" kern="100" dirty="0">
                <a:ea typeface="楷体" panose="02010609060101010101" pitchFamily="49" charset="-122"/>
                <a:cs typeface="Times New Roman" panose="02020603050405020304" pitchFamily="18" charset="0"/>
              </a:rPr>
              <a:t>LIP</a:t>
            </a:r>
            <a:r>
              <a:rPr lang="zh-CN" altLang="zh-CN" sz="3600" kern="100" dirty="0">
                <a:ea typeface="楷体" panose="02010609060101010101" pitchFamily="49" charset="-122"/>
                <a:cs typeface="Times New Roman" panose="02020603050405020304" pitchFamily="18" charset="0"/>
              </a:rPr>
              <a:t>）模型</a:t>
            </a:r>
            <a:r>
              <a:rPr lang="zh-CN" altLang="en-US" sz="2296" dirty="0">
                <a:ea typeface="楷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271833397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113</a:t>
            </a:fld>
            <a:endParaRPr lang="en-US" altLang="zh-CN"/>
          </a:p>
        </p:txBody>
      </p:sp>
      <p:sp>
        <p:nvSpPr>
          <p:cNvPr id="3" name="Rectangle 2"/>
          <p:cNvSpPr txBox="1">
            <a:spLocks noChangeArrowheads="1"/>
          </p:cNvSpPr>
          <p:nvPr/>
        </p:nvSpPr>
        <p:spPr bwMode="auto">
          <a:xfrm>
            <a:off x="1963381" y="305746"/>
            <a:ext cx="7025695"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5.6.1</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基于对数图像处理模型的图像增强</a:t>
            </a:r>
          </a:p>
        </p:txBody>
      </p:sp>
      <p:sp>
        <p:nvSpPr>
          <p:cNvPr id="4" name="Rectangle 2"/>
          <p:cNvSpPr txBox="1">
            <a:spLocks noChangeArrowheads="1"/>
          </p:cNvSpPr>
          <p:nvPr/>
        </p:nvSpPr>
        <p:spPr bwMode="auto">
          <a:xfrm>
            <a:off x="5453094" y="899012"/>
            <a:ext cx="475730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其他图像增强方法</a:t>
            </a:r>
          </a:p>
        </p:txBody>
      </p:sp>
      <p:sp>
        <p:nvSpPr>
          <p:cNvPr id="5" name="文本框 4"/>
          <p:cNvSpPr txBox="1"/>
          <p:nvPr/>
        </p:nvSpPr>
        <p:spPr>
          <a:xfrm>
            <a:off x="2035246" y="1768157"/>
            <a:ext cx="7108079" cy="445635"/>
          </a:xfrm>
          <a:prstGeom prst="rect">
            <a:avLst/>
          </a:prstGeom>
          <a:noFill/>
        </p:spPr>
        <p:txBody>
          <a:bodyPr wrap="square" rtlCol="0">
            <a:spAutoFit/>
          </a:bodyPr>
          <a:lstStyle/>
          <a:p>
            <a:r>
              <a:rPr lang="zh-CN" altLang="zh-CN" sz="2296" dirty="0">
                <a:ea typeface="楷体" panose="02010609060101010101" pitchFamily="49" charset="-122"/>
                <a:cs typeface="Times New Roman" panose="02020603050405020304" pitchFamily="18" charset="0"/>
              </a:rPr>
              <a:t>图像</a:t>
            </a:r>
            <a:r>
              <a:rPr lang="en-US" altLang="zh-CN" sz="2296" i="1" dirty="0">
                <a:ea typeface="楷体" panose="02010609060101010101" pitchFamily="49" charset="-122"/>
                <a:cs typeface="Times New Roman" panose="02020603050405020304" pitchFamily="18" charset="0"/>
              </a:rPr>
              <a:t>I</a:t>
            </a:r>
            <a:r>
              <a:rPr lang="en-US" altLang="zh-CN" sz="2296" dirty="0">
                <a:ea typeface="楷体" panose="02010609060101010101" pitchFamily="49" charset="-122"/>
                <a:cs typeface="Times New Roman" panose="02020603050405020304" pitchFamily="18" charset="0"/>
              </a:rPr>
              <a:t>(</a:t>
            </a:r>
            <a:r>
              <a:rPr lang="en-US" altLang="zh-CN" sz="2296" i="1" dirty="0" err="1">
                <a:ea typeface="楷体" panose="02010609060101010101" pitchFamily="49" charset="-122"/>
                <a:cs typeface="Times New Roman" panose="02020603050405020304" pitchFamily="18" charset="0"/>
              </a:rPr>
              <a:t>x</a:t>
            </a:r>
            <a:r>
              <a:rPr lang="en-US" altLang="zh-CN" sz="2296" dirty="0" err="1">
                <a:ea typeface="楷体" panose="02010609060101010101" pitchFamily="49" charset="-122"/>
                <a:cs typeface="Times New Roman" panose="02020603050405020304" pitchFamily="18" charset="0"/>
              </a:rPr>
              <a:t>,</a:t>
            </a:r>
            <a:r>
              <a:rPr lang="en-US" altLang="zh-CN" sz="2296" i="1" dirty="0" err="1">
                <a:ea typeface="楷体" panose="02010609060101010101" pitchFamily="49" charset="-122"/>
                <a:cs typeface="Times New Roman" panose="02020603050405020304" pitchFamily="18" charset="0"/>
              </a:rPr>
              <a:t>y</a:t>
            </a:r>
            <a:r>
              <a:rPr lang="en-US" altLang="zh-CN" sz="2296" dirty="0">
                <a:ea typeface="楷体" panose="02010609060101010101" pitchFamily="49" charset="-122"/>
                <a:cs typeface="Times New Roman" panose="02020603050405020304" pitchFamily="18" charset="0"/>
              </a:rPr>
              <a:t>)</a:t>
            </a:r>
            <a:r>
              <a:rPr lang="zh-CN" altLang="zh-CN" sz="2296" dirty="0">
                <a:ea typeface="楷体" panose="02010609060101010101" pitchFamily="49" charset="-122"/>
                <a:cs typeface="Times New Roman" panose="02020603050405020304" pitchFamily="18" charset="0"/>
              </a:rPr>
              <a:t>用灰度色调函数</a:t>
            </a:r>
            <a:r>
              <a:rPr lang="en-US" altLang="zh-CN" sz="2296" i="1" dirty="0">
                <a:ea typeface="楷体" panose="02010609060101010101" pitchFamily="49" charset="-122"/>
                <a:cs typeface="Times New Roman" panose="02020603050405020304" pitchFamily="18" charset="0"/>
              </a:rPr>
              <a:t>f</a:t>
            </a:r>
            <a:r>
              <a:rPr lang="en-US" altLang="zh-CN" sz="2296" dirty="0">
                <a:ea typeface="楷体" panose="02010609060101010101" pitchFamily="49" charset="-122"/>
                <a:cs typeface="Times New Roman" panose="02020603050405020304" pitchFamily="18" charset="0"/>
              </a:rPr>
              <a:t>(</a:t>
            </a:r>
            <a:r>
              <a:rPr lang="en-US" altLang="zh-CN" sz="2296" i="1" dirty="0" err="1">
                <a:ea typeface="楷体" panose="02010609060101010101" pitchFamily="49" charset="-122"/>
                <a:cs typeface="Times New Roman" panose="02020603050405020304" pitchFamily="18" charset="0"/>
              </a:rPr>
              <a:t>x</a:t>
            </a:r>
            <a:r>
              <a:rPr lang="en-US" altLang="zh-CN" sz="2296" dirty="0" err="1">
                <a:ea typeface="楷体" panose="02010609060101010101" pitchFamily="49" charset="-122"/>
                <a:cs typeface="Times New Roman" panose="02020603050405020304" pitchFamily="18" charset="0"/>
              </a:rPr>
              <a:t>,</a:t>
            </a:r>
            <a:r>
              <a:rPr lang="en-US" altLang="zh-CN" sz="2296" i="1" dirty="0" err="1">
                <a:ea typeface="楷体" panose="02010609060101010101" pitchFamily="49" charset="-122"/>
                <a:cs typeface="Times New Roman" panose="02020603050405020304" pitchFamily="18" charset="0"/>
              </a:rPr>
              <a:t>y</a:t>
            </a:r>
            <a:r>
              <a:rPr lang="en-US" altLang="zh-CN" sz="2296" dirty="0">
                <a:ea typeface="楷体" panose="02010609060101010101" pitchFamily="49" charset="-122"/>
                <a:cs typeface="Times New Roman" panose="02020603050405020304" pitchFamily="18" charset="0"/>
              </a:rPr>
              <a:t>)</a:t>
            </a:r>
            <a:r>
              <a:rPr lang="zh-CN" altLang="zh-CN" sz="2296" dirty="0">
                <a:ea typeface="楷体" panose="02010609060101010101" pitchFamily="49" charset="-122"/>
                <a:cs typeface="Times New Roman" panose="02020603050405020304" pitchFamily="18" charset="0"/>
              </a:rPr>
              <a:t>表示</a:t>
            </a:r>
            <a:r>
              <a:rPr lang="zh-CN" altLang="en-US" sz="2296" dirty="0">
                <a:ea typeface="楷体" panose="02010609060101010101" pitchFamily="49" charset="-122"/>
                <a:cs typeface="Times New Roman" panose="02020603050405020304" pitchFamily="18" charset="0"/>
              </a:rPr>
              <a:t>为：</a:t>
            </a:r>
          </a:p>
        </p:txBody>
      </p:sp>
      <p:graphicFrame>
        <p:nvGraphicFramePr>
          <p:cNvPr id="7" name="对象 6"/>
          <p:cNvGraphicFramePr>
            <a:graphicFrameLocks noChangeAspect="1"/>
          </p:cNvGraphicFramePr>
          <p:nvPr>
            <p:extLst/>
          </p:nvPr>
        </p:nvGraphicFramePr>
        <p:xfrm>
          <a:off x="3524377" y="2431273"/>
          <a:ext cx="3357120" cy="581117"/>
        </p:xfrm>
        <a:graphic>
          <a:graphicData uri="http://schemas.openxmlformats.org/presentationml/2006/ole">
            <mc:AlternateContent xmlns:mc="http://schemas.openxmlformats.org/markup-compatibility/2006">
              <mc:Choice xmlns:v="urn:schemas-microsoft-com:vml" Requires="v">
                <p:oleObj spid="_x0000_s31750" name="Equation" r:id="rId3" imgW="1485720" imgH="253800" progId="Equation.DSMT4">
                  <p:embed/>
                </p:oleObj>
              </mc:Choice>
              <mc:Fallback>
                <p:oleObj name="Equation" r:id="rId3" imgW="1485720" imgH="253800" progId="Equation.DSMT4">
                  <p:embed/>
                  <p:pic>
                    <p:nvPicPr>
                      <p:cNvPr id="7" name="对象 6"/>
                      <p:cNvPicPr>
                        <a:picLocks noChangeAspect="1" noChangeArrowheads="1"/>
                      </p:cNvPicPr>
                      <p:nvPr/>
                    </p:nvPicPr>
                    <p:blipFill>
                      <a:blip r:embed="rId4"/>
                      <a:srcRect/>
                      <a:stretch>
                        <a:fillRect/>
                      </a:stretch>
                    </p:blipFill>
                    <p:spPr bwMode="auto">
                      <a:xfrm>
                        <a:off x="3524377" y="2431273"/>
                        <a:ext cx="3357120" cy="581117"/>
                      </a:xfrm>
                      <a:prstGeom prst="rect">
                        <a:avLst/>
                      </a:prstGeom>
                      <a:noFill/>
                    </p:spPr>
                  </p:pic>
                </p:oleObj>
              </mc:Fallback>
            </mc:AlternateContent>
          </a:graphicData>
        </a:graphic>
      </p:graphicFrame>
      <p:sp>
        <p:nvSpPr>
          <p:cNvPr id="8" name="矩形 7"/>
          <p:cNvSpPr/>
          <p:nvPr/>
        </p:nvSpPr>
        <p:spPr>
          <a:xfrm>
            <a:off x="2205451" y="3098897"/>
            <a:ext cx="7519688" cy="1007199"/>
          </a:xfrm>
          <a:prstGeom prst="rect">
            <a:avLst/>
          </a:prstGeom>
        </p:spPr>
        <p:txBody>
          <a:bodyPr wrap="square">
            <a:spAutoFit/>
          </a:bodyPr>
          <a:lstStyle/>
          <a:p>
            <a:pPr marL="437369" indent="-437369">
              <a:spcBef>
                <a:spcPts val="383"/>
              </a:spcBef>
              <a:buFont typeface="Arial" panose="020B0604020202020204" pitchFamily="34" charset="0"/>
              <a:buChar char="•"/>
            </a:pPr>
            <a:r>
              <a:rPr lang="en-US" altLang="zh-CN" sz="2806" i="1" kern="100" dirty="0">
                <a:ea typeface="楷体" panose="02010609060101010101" pitchFamily="49" charset="-122"/>
                <a:cs typeface="Times New Roman" panose="02020603050405020304" pitchFamily="18" charset="0"/>
              </a:rPr>
              <a:t>M </a:t>
            </a:r>
            <a:r>
              <a:rPr lang="zh-CN" altLang="zh-CN" sz="2806" kern="100" dirty="0">
                <a:ea typeface="楷体" panose="02010609060101010101" pitchFamily="49" charset="-122"/>
                <a:cs typeface="Times New Roman" panose="02020603050405020304" pitchFamily="18" charset="0"/>
              </a:rPr>
              <a:t>是正值。对于</a:t>
            </a:r>
            <a:r>
              <a:rPr lang="en-US" altLang="zh-CN" sz="2806" kern="100" dirty="0">
                <a:ea typeface="楷体" panose="02010609060101010101" pitchFamily="49" charset="-122"/>
                <a:cs typeface="Times New Roman" panose="02020603050405020304" pitchFamily="18" charset="0"/>
              </a:rPr>
              <a:t>8</a:t>
            </a:r>
            <a:r>
              <a:rPr lang="zh-CN" altLang="zh-CN" sz="2806" kern="100" dirty="0">
                <a:ea typeface="楷体" panose="02010609060101010101" pitchFamily="49" charset="-122"/>
                <a:cs typeface="Times New Roman" panose="02020603050405020304" pitchFamily="18" charset="0"/>
              </a:rPr>
              <a:t>比特的图像，</a:t>
            </a:r>
            <a:r>
              <a:rPr lang="en-US" altLang="zh-CN" sz="2806" i="1" kern="100" dirty="0">
                <a:ea typeface="楷体" panose="02010609060101010101" pitchFamily="49" charset="-122"/>
                <a:cs typeface="Times New Roman" panose="02020603050405020304" pitchFamily="18" charset="0"/>
              </a:rPr>
              <a:t>M</a:t>
            </a:r>
            <a:r>
              <a:rPr lang="zh-CN" altLang="zh-CN" sz="2806" kern="100" dirty="0">
                <a:ea typeface="楷体" panose="02010609060101010101" pitchFamily="49" charset="-122"/>
                <a:cs typeface="Times New Roman" panose="02020603050405020304" pitchFamily="18" charset="0"/>
              </a:rPr>
              <a:t>取为</a:t>
            </a:r>
            <a:r>
              <a:rPr lang="en-US" altLang="zh-CN" sz="2806" kern="100" dirty="0">
                <a:ea typeface="楷体" panose="02010609060101010101" pitchFamily="49" charset="-122"/>
                <a:cs typeface="Times New Roman" panose="02020603050405020304" pitchFamily="18" charset="0"/>
              </a:rPr>
              <a:t>256</a:t>
            </a:r>
            <a:r>
              <a:rPr lang="zh-CN" altLang="zh-CN" sz="2806" kern="100" dirty="0">
                <a:ea typeface="楷体" panose="02010609060101010101" pitchFamily="49" charset="-122"/>
                <a:cs typeface="Times New Roman" panose="02020603050405020304" pitchFamily="18" charset="0"/>
              </a:rPr>
              <a:t>。</a:t>
            </a:r>
            <a:r>
              <a:rPr lang="en-US" altLang="zh-CN" sz="2806" i="1" dirty="0">
                <a:ea typeface="楷体" panose="02010609060101010101" pitchFamily="49" charset="-122"/>
                <a:cs typeface="Times New Roman" panose="02020603050405020304" pitchFamily="18" charset="0"/>
              </a:rPr>
              <a:t> </a:t>
            </a:r>
          </a:p>
          <a:p>
            <a:pPr marL="437369" indent="-437369">
              <a:spcBef>
                <a:spcPts val="383"/>
              </a:spcBef>
              <a:buFont typeface="Arial" panose="020B0604020202020204" pitchFamily="34" charset="0"/>
              <a:buChar char="•"/>
            </a:pPr>
            <a:r>
              <a:rPr lang="en-US" altLang="zh-CN" sz="2806" i="1" dirty="0">
                <a:ea typeface="楷体" panose="02010609060101010101" pitchFamily="49" charset="-122"/>
                <a:cs typeface="Times New Roman" panose="02020603050405020304" pitchFamily="18" charset="0"/>
              </a:rPr>
              <a:t>f</a:t>
            </a:r>
            <a:r>
              <a:rPr lang="en-US" altLang="zh-CN" sz="2806" dirty="0">
                <a:ea typeface="楷体" panose="02010609060101010101" pitchFamily="49" charset="-122"/>
                <a:cs typeface="Times New Roman" panose="02020603050405020304" pitchFamily="18" charset="0"/>
              </a:rPr>
              <a:t>(</a:t>
            </a:r>
            <a:r>
              <a:rPr lang="en-US" altLang="zh-CN" sz="2806" i="1" dirty="0" err="1">
                <a:ea typeface="楷体" panose="02010609060101010101" pitchFamily="49" charset="-122"/>
                <a:cs typeface="Times New Roman" panose="02020603050405020304" pitchFamily="18" charset="0"/>
              </a:rPr>
              <a:t>x</a:t>
            </a:r>
            <a:r>
              <a:rPr lang="en-US" altLang="zh-CN" sz="2806" dirty="0" err="1">
                <a:ea typeface="楷体" panose="02010609060101010101" pitchFamily="49" charset="-122"/>
                <a:cs typeface="Times New Roman" panose="02020603050405020304" pitchFamily="18" charset="0"/>
              </a:rPr>
              <a:t>,</a:t>
            </a:r>
            <a:r>
              <a:rPr lang="en-US" altLang="zh-CN" sz="2806" i="1" dirty="0" err="1">
                <a:ea typeface="楷体" panose="02010609060101010101" pitchFamily="49" charset="-122"/>
                <a:cs typeface="Times New Roman" panose="02020603050405020304" pitchFamily="18" charset="0"/>
              </a:rPr>
              <a:t>y</a:t>
            </a:r>
            <a:r>
              <a:rPr lang="en-US" altLang="zh-CN" sz="2806" dirty="0">
                <a:ea typeface="楷体" panose="02010609060101010101" pitchFamily="49" charset="-122"/>
                <a:cs typeface="Times New Roman" panose="02020603050405020304" pitchFamily="18" charset="0"/>
              </a:rPr>
              <a:t>)</a:t>
            </a:r>
            <a:r>
              <a:rPr lang="en-US" altLang="zh-CN" sz="2806" dirty="0">
                <a:ea typeface="楷体" panose="02010609060101010101" pitchFamily="49" charset="-122"/>
                <a:cs typeface="Times New Roman" panose="02020603050405020304" pitchFamily="18" charset="0"/>
                <a:sym typeface="Symbol" panose="05050102010706020507" pitchFamily="18" charset="2"/>
              </a:rPr>
              <a:t>[0,M]</a:t>
            </a:r>
            <a:endParaRPr lang="zh-CN" altLang="en-US" sz="2806" dirty="0">
              <a:ea typeface="楷体" panose="02010609060101010101" pitchFamily="49" charset="-122"/>
              <a:cs typeface="Times New Roman" panose="02020603050405020304" pitchFamily="18" charset="0"/>
            </a:endParaRPr>
          </a:p>
        </p:txBody>
      </p:sp>
      <p:sp>
        <p:nvSpPr>
          <p:cNvPr id="9" name="矩形 8"/>
          <p:cNvSpPr/>
          <p:nvPr/>
        </p:nvSpPr>
        <p:spPr>
          <a:xfrm>
            <a:off x="1963381" y="4279811"/>
            <a:ext cx="8109595" cy="1152239"/>
          </a:xfrm>
          <a:prstGeom prst="rect">
            <a:avLst/>
          </a:prstGeom>
        </p:spPr>
        <p:txBody>
          <a:bodyPr wrap="square">
            <a:spAutoFit/>
          </a:bodyPr>
          <a:lstStyle/>
          <a:p>
            <a:pPr algn="just"/>
            <a:r>
              <a:rPr lang="zh-CN" altLang="zh-CN" sz="2296" u="sng" kern="100" dirty="0">
                <a:ea typeface="楷体" panose="02010609060101010101" pitchFamily="49" charset="-122"/>
                <a:cs typeface="Times New Roman" panose="02020603050405020304" pitchFamily="18" charset="0"/>
              </a:rPr>
              <a:t>灰度色调函数的物理意义</a:t>
            </a:r>
            <a:r>
              <a:rPr lang="zh-CN" altLang="zh-CN" sz="2296" kern="100" dirty="0">
                <a:ea typeface="楷体" panose="02010609060101010101" pitchFamily="49" charset="-122"/>
                <a:cs typeface="Times New Roman" panose="02020603050405020304" pitchFamily="18" charset="0"/>
              </a:rPr>
              <a:t>为光线通过一个光强滤波器形成进入人眼的透射光而成像，本质是把原图像转换到对应的光强滤波函数来表示，</a:t>
            </a:r>
            <a:r>
              <a:rPr lang="zh-CN" altLang="zh-CN" sz="2296" u="sng" kern="100" dirty="0">
                <a:ea typeface="楷体" panose="02010609060101010101" pitchFamily="49" charset="-122"/>
                <a:cs typeface="Times New Roman" panose="02020603050405020304" pitchFamily="18" charset="0"/>
              </a:rPr>
              <a:t>该光强滤波函数就定义为灰度色调函数</a:t>
            </a:r>
            <a:r>
              <a:rPr lang="zh-CN" altLang="zh-CN" sz="2296" kern="100" dirty="0">
                <a:ea typeface="楷体" panose="02010609060101010101" pitchFamily="49" charset="-122"/>
                <a:cs typeface="Times New Roman" panose="02020603050405020304" pitchFamily="18" charset="0"/>
              </a:rPr>
              <a:t>。</a:t>
            </a:r>
          </a:p>
        </p:txBody>
      </p:sp>
      <p:sp>
        <p:nvSpPr>
          <p:cNvPr id="10" name="矩形 9"/>
          <p:cNvSpPr/>
          <p:nvPr/>
        </p:nvSpPr>
        <p:spPr>
          <a:xfrm>
            <a:off x="1934126" y="1051036"/>
            <a:ext cx="3680816" cy="622286"/>
          </a:xfrm>
          <a:prstGeom prst="rect">
            <a:avLst/>
          </a:prstGeom>
        </p:spPr>
        <p:txBody>
          <a:bodyPr wrap="none">
            <a:spAutoFit/>
          </a:bodyPr>
          <a:lstStyle/>
          <a:p>
            <a:pPr indent="390392" algn="just">
              <a:lnSpc>
                <a:spcPct val="150000"/>
              </a:lnSpc>
              <a:spcBef>
                <a:spcPts val="765"/>
              </a:spcBef>
              <a:spcAft>
                <a:spcPts val="765"/>
              </a:spcAft>
            </a:pPr>
            <a:r>
              <a:rPr lang="zh-CN" altLang="en-US" sz="2296" kern="100" dirty="0">
                <a:solidFill>
                  <a:srgbClr val="0000CC"/>
                </a:solidFill>
                <a:latin typeface="+mj-ea"/>
                <a:ea typeface="+mj-ea"/>
                <a:cs typeface="Times New Roman" panose="02020603050405020304" pitchFamily="18" charset="0"/>
              </a:rPr>
              <a:t>（</a:t>
            </a:r>
            <a:r>
              <a:rPr lang="en-US" altLang="zh-CN" sz="2296" kern="100" dirty="0">
                <a:solidFill>
                  <a:srgbClr val="0000CC"/>
                </a:solidFill>
                <a:latin typeface="+mj-ea"/>
                <a:ea typeface="+mj-ea"/>
                <a:cs typeface="Times New Roman" panose="02020603050405020304" pitchFamily="18" charset="0"/>
              </a:rPr>
              <a:t>1</a:t>
            </a:r>
            <a:r>
              <a:rPr lang="zh-CN" altLang="en-US" sz="2296" kern="100" dirty="0">
                <a:solidFill>
                  <a:srgbClr val="0000CC"/>
                </a:solidFill>
                <a:latin typeface="+mj-ea"/>
                <a:ea typeface="+mj-ea"/>
                <a:cs typeface="Times New Roman" panose="02020603050405020304" pitchFamily="18" charset="0"/>
              </a:rPr>
              <a:t>）</a:t>
            </a:r>
            <a:r>
              <a:rPr lang="zh-CN" altLang="zh-CN" sz="2296" kern="100" dirty="0">
                <a:solidFill>
                  <a:srgbClr val="0000CC"/>
                </a:solidFill>
                <a:latin typeface="+mj-ea"/>
                <a:ea typeface="+mj-ea"/>
                <a:cs typeface="Times New Roman" panose="02020603050405020304" pitchFamily="18" charset="0"/>
              </a:rPr>
              <a:t>对数图像处理模型</a:t>
            </a:r>
          </a:p>
        </p:txBody>
      </p:sp>
    </p:spTree>
    <p:extLst>
      <p:ext uri="{BB962C8B-B14F-4D97-AF65-F5344CB8AC3E}">
        <p14:creationId xmlns:p14="http://schemas.microsoft.com/office/powerpoint/2010/main" val="141037936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114</a:t>
            </a:fld>
            <a:endParaRPr lang="en-US" altLang="zh-CN"/>
          </a:p>
        </p:txBody>
      </p:sp>
      <p:sp>
        <p:nvSpPr>
          <p:cNvPr id="3" name="Rectangle 2"/>
          <p:cNvSpPr txBox="1">
            <a:spLocks noChangeArrowheads="1"/>
          </p:cNvSpPr>
          <p:nvPr/>
        </p:nvSpPr>
        <p:spPr bwMode="auto">
          <a:xfrm>
            <a:off x="1963381" y="305746"/>
            <a:ext cx="7025695"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5.6.1</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基于对数图像处理模型的图像增强</a:t>
            </a:r>
          </a:p>
        </p:txBody>
      </p:sp>
      <p:sp>
        <p:nvSpPr>
          <p:cNvPr id="4" name="Rectangle 2"/>
          <p:cNvSpPr txBox="1">
            <a:spLocks noChangeArrowheads="1"/>
          </p:cNvSpPr>
          <p:nvPr/>
        </p:nvSpPr>
        <p:spPr bwMode="auto">
          <a:xfrm>
            <a:off x="5453094" y="899012"/>
            <a:ext cx="475730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其他图像增强方法</a:t>
            </a:r>
          </a:p>
        </p:txBody>
      </p:sp>
      <p:sp>
        <p:nvSpPr>
          <p:cNvPr id="6" name="矩形 5"/>
          <p:cNvSpPr/>
          <p:nvPr/>
        </p:nvSpPr>
        <p:spPr>
          <a:xfrm>
            <a:off x="2237054" y="1260984"/>
            <a:ext cx="2838598" cy="445635"/>
          </a:xfrm>
          <a:prstGeom prst="rect">
            <a:avLst/>
          </a:prstGeom>
        </p:spPr>
        <p:txBody>
          <a:bodyPr wrap="none">
            <a:spAutoFit/>
          </a:bodyPr>
          <a:lstStyle/>
          <a:p>
            <a:pPr marL="437369" indent="-437369" algn="just">
              <a:buClr>
                <a:srgbClr val="7000C8"/>
              </a:buClr>
              <a:buSzPct val="75000"/>
              <a:buFont typeface="Wingdings" panose="05000000000000000000" pitchFamily="2" charset="2"/>
              <a:buChar char="n"/>
            </a:pPr>
            <a:r>
              <a:rPr lang="en-US" altLang="zh-CN" sz="2296" kern="100" dirty="0">
                <a:latin typeface="楷体" panose="02010609060101010101" pitchFamily="49" charset="-122"/>
                <a:ea typeface="楷体" panose="02010609060101010101" pitchFamily="49" charset="-122"/>
                <a:cs typeface="Times New Roman" panose="02020603050405020304" pitchFamily="18" charset="0"/>
              </a:rPr>
              <a:t>LIP</a:t>
            </a:r>
            <a:r>
              <a:rPr lang="zh-CN" altLang="zh-CN" sz="2296" kern="100" dirty="0">
                <a:latin typeface="楷体" panose="02010609060101010101" pitchFamily="49" charset="-122"/>
                <a:ea typeface="楷体" panose="02010609060101010101" pitchFamily="49" charset="-122"/>
                <a:cs typeface="Times New Roman" panose="02020603050405020304" pitchFamily="18" charset="0"/>
              </a:rPr>
              <a:t>基础向量运算</a:t>
            </a:r>
          </a:p>
        </p:txBody>
      </p:sp>
      <p:sp>
        <p:nvSpPr>
          <p:cNvPr id="7" name="矩形 6"/>
          <p:cNvSpPr/>
          <p:nvPr/>
        </p:nvSpPr>
        <p:spPr>
          <a:xfrm>
            <a:off x="2375370" y="2088063"/>
            <a:ext cx="2396169" cy="425758"/>
          </a:xfrm>
          <a:prstGeom prst="rect">
            <a:avLst/>
          </a:prstGeom>
        </p:spPr>
        <p:txBody>
          <a:bodyPr wrap="none">
            <a:spAutoFit/>
          </a:bodyPr>
          <a:lstStyle/>
          <a:p>
            <a:pPr marL="437369" indent="-437369" algn="just">
              <a:lnSpc>
                <a:spcPts val="2551"/>
              </a:lnSpc>
              <a:buClr>
                <a:srgbClr val="7000C8"/>
              </a:buClr>
              <a:buSzPct val="75000"/>
              <a:buFont typeface="Wingdings" panose="05000000000000000000" pitchFamily="2" charset="2"/>
              <a:buChar char="p"/>
            </a:pPr>
            <a:r>
              <a:rPr lang="zh-CN" altLang="zh-CN" sz="2296" kern="100" dirty="0">
                <a:ea typeface="楷体" panose="02010609060101010101" pitchFamily="49" charset="-122"/>
                <a:cs typeface="Times New Roman" panose="02020603050405020304" pitchFamily="18" charset="0"/>
              </a:rPr>
              <a:t>对数加法运算</a:t>
            </a:r>
          </a:p>
        </p:txBody>
      </p:sp>
      <p:graphicFrame>
        <p:nvGraphicFramePr>
          <p:cNvPr id="9" name="对象 8"/>
          <p:cNvGraphicFramePr>
            <a:graphicFrameLocks noChangeAspect="1"/>
          </p:cNvGraphicFramePr>
          <p:nvPr>
            <p:extLst/>
          </p:nvPr>
        </p:nvGraphicFramePr>
        <p:xfrm>
          <a:off x="2171223" y="2487843"/>
          <a:ext cx="8039173" cy="893482"/>
        </p:xfrm>
        <a:graphic>
          <a:graphicData uri="http://schemas.openxmlformats.org/presentationml/2006/ole">
            <mc:AlternateContent xmlns:mc="http://schemas.openxmlformats.org/markup-compatibility/2006">
              <mc:Choice xmlns:v="urn:schemas-microsoft-com:vml" Requires="v">
                <p:oleObj spid="_x0000_s32782" name="Equation" r:id="rId3" imgW="3974760" imgH="431640" progId="Equation.DSMT4">
                  <p:embed/>
                </p:oleObj>
              </mc:Choice>
              <mc:Fallback>
                <p:oleObj name="Equation" r:id="rId3" imgW="3974760" imgH="431640" progId="Equation.DSMT4">
                  <p:embed/>
                  <p:pic>
                    <p:nvPicPr>
                      <p:cNvPr id="9" name="对象 8"/>
                      <p:cNvPicPr>
                        <a:picLocks noChangeAspect="1" noChangeArrowheads="1"/>
                      </p:cNvPicPr>
                      <p:nvPr/>
                    </p:nvPicPr>
                    <p:blipFill>
                      <a:blip r:embed="rId4"/>
                      <a:srcRect/>
                      <a:stretch>
                        <a:fillRect/>
                      </a:stretch>
                    </p:blipFill>
                    <p:spPr bwMode="auto">
                      <a:xfrm>
                        <a:off x="2171223" y="2487843"/>
                        <a:ext cx="8039173" cy="893482"/>
                      </a:xfrm>
                      <a:prstGeom prst="rect">
                        <a:avLst/>
                      </a:prstGeom>
                      <a:noFill/>
                    </p:spPr>
                  </p:pic>
                </p:oleObj>
              </mc:Fallback>
            </mc:AlternateContent>
          </a:graphicData>
        </a:graphic>
      </p:graphicFrame>
      <p:sp>
        <p:nvSpPr>
          <p:cNvPr id="10" name="矩形 9"/>
          <p:cNvSpPr/>
          <p:nvPr/>
        </p:nvSpPr>
        <p:spPr>
          <a:xfrm>
            <a:off x="2375370" y="3446875"/>
            <a:ext cx="2396169" cy="425758"/>
          </a:xfrm>
          <a:prstGeom prst="rect">
            <a:avLst/>
          </a:prstGeom>
        </p:spPr>
        <p:txBody>
          <a:bodyPr wrap="none">
            <a:spAutoFit/>
          </a:bodyPr>
          <a:lstStyle/>
          <a:p>
            <a:pPr marL="437369" indent="-437369" algn="just">
              <a:lnSpc>
                <a:spcPts val="2551"/>
              </a:lnSpc>
              <a:buClr>
                <a:srgbClr val="7000C8"/>
              </a:buClr>
              <a:buSzPct val="75000"/>
              <a:buFont typeface="Wingdings" panose="05000000000000000000" pitchFamily="2" charset="2"/>
              <a:buChar char="p"/>
            </a:pPr>
            <a:r>
              <a:rPr lang="zh-CN" altLang="zh-CN" sz="2296" kern="100" dirty="0">
                <a:ea typeface="楷体" panose="02010609060101010101" pitchFamily="49" charset="-122"/>
                <a:cs typeface="Times New Roman" panose="02020603050405020304" pitchFamily="18" charset="0"/>
              </a:rPr>
              <a:t>对数乘法运算</a:t>
            </a:r>
          </a:p>
        </p:txBody>
      </p:sp>
      <p:graphicFrame>
        <p:nvGraphicFramePr>
          <p:cNvPr id="12" name="对象 11"/>
          <p:cNvGraphicFramePr>
            <a:graphicFrameLocks noChangeAspect="1"/>
          </p:cNvGraphicFramePr>
          <p:nvPr>
            <p:extLst/>
          </p:nvPr>
        </p:nvGraphicFramePr>
        <p:xfrm>
          <a:off x="3065159" y="3887700"/>
          <a:ext cx="4948719" cy="1064103"/>
        </p:xfrm>
        <a:graphic>
          <a:graphicData uri="http://schemas.openxmlformats.org/presentationml/2006/ole">
            <mc:AlternateContent xmlns:mc="http://schemas.openxmlformats.org/markup-compatibility/2006">
              <mc:Choice xmlns:v="urn:schemas-microsoft-com:vml" Requires="v">
                <p:oleObj spid="_x0000_s32783" name="Equation" r:id="rId5" imgW="2450880" imgH="520560" progId="Equation.DSMT4">
                  <p:embed/>
                </p:oleObj>
              </mc:Choice>
              <mc:Fallback>
                <p:oleObj name="Equation" r:id="rId5" imgW="2450880" imgH="520560" progId="Equation.DSMT4">
                  <p:embed/>
                  <p:pic>
                    <p:nvPicPr>
                      <p:cNvPr id="12" name="对象 11"/>
                      <p:cNvPicPr>
                        <a:picLocks noChangeAspect="1" noChangeArrowheads="1"/>
                      </p:cNvPicPr>
                      <p:nvPr/>
                    </p:nvPicPr>
                    <p:blipFill>
                      <a:blip r:embed="rId6"/>
                      <a:srcRect/>
                      <a:stretch>
                        <a:fillRect/>
                      </a:stretch>
                    </p:blipFill>
                    <p:spPr bwMode="auto">
                      <a:xfrm>
                        <a:off x="3065159" y="3887700"/>
                        <a:ext cx="4948719" cy="1064103"/>
                      </a:xfrm>
                      <a:prstGeom prst="rect">
                        <a:avLst/>
                      </a:prstGeom>
                      <a:noFill/>
                    </p:spPr>
                  </p:pic>
                </p:oleObj>
              </mc:Fallback>
            </mc:AlternateContent>
          </a:graphicData>
        </a:graphic>
      </p:graphicFrame>
      <p:sp>
        <p:nvSpPr>
          <p:cNvPr id="13" name="矩形 12"/>
          <p:cNvSpPr/>
          <p:nvPr/>
        </p:nvSpPr>
        <p:spPr>
          <a:xfrm>
            <a:off x="2375370" y="4867016"/>
            <a:ext cx="2396169" cy="425758"/>
          </a:xfrm>
          <a:prstGeom prst="rect">
            <a:avLst/>
          </a:prstGeom>
        </p:spPr>
        <p:txBody>
          <a:bodyPr wrap="none">
            <a:spAutoFit/>
          </a:bodyPr>
          <a:lstStyle/>
          <a:p>
            <a:pPr marL="437369" indent="-437369" algn="just">
              <a:lnSpc>
                <a:spcPts val="2551"/>
              </a:lnSpc>
              <a:buClr>
                <a:srgbClr val="7000C8"/>
              </a:buClr>
              <a:buSzPct val="75000"/>
              <a:buFont typeface="Wingdings" panose="05000000000000000000" pitchFamily="2" charset="2"/>
              <a:buChar char="p"/>
            </a:pPr>
            <a:r>
              <a:rPr lang="zh-CN" altLang="zh-CN" sz="2296" kern="100" dirty="0">
                <a:ea typeface="楷体" panose="02010609060101010101" pitchFamily="49" charset="-122"/>
                <a:cs typeface="Times New Roman" panose="02020603050405020304" pitchFamily="18" charset="0"/>
              </a:rPr>
              <a:t>对数减法运算</a:t>
            </a:r>
          </a:p>
        </p:txBody>
      </p:sp>
      <p:graphicFrame>
        <p:nvGraphicFramePr>
          <p:cNvPr id="15" name="对象 14"/>
          <p:cNvGraphicFramePr>
            <a:graphicFrameLocks noChangeAspect="1"/>
          </p:cNvGraphicFramePr>
          <p:nvPr>
            <p:extLst/>
          </p:nvPr>
        </p:nvGraphicFramePr>
        <p:xfrm>
          <a:off x="3065159" y="5311914"/>
          <a:ext cx="5872587" cy="990794"/>
        </p:xfrm>
        <a:graphic>
          <a:graphicData uri="http://schemas.openxmlformats.org/presentationml/2006/ole">
            <mc:AlternateContent xmlns:mc="http://schemas.openxmlformats.org/markup-compatibility/2006">
              <mc:Choice xmlns:v="urn:schemas-microsoft-com:vml" Requires="v">
                <p:oleObj spid="_x0000_s32784" name="Equation" r:id="rId7" imgW="2844720" imgH="482400" progId="Equation.DSMT4">
                  <p:embed/>
                </p:oleObj>
              </mc:Choice>
              <mc:Fallback>
                <p:oleObj name="Equation" r:id="rId7" imgW="2844720" imgH="482400" progId="Equation.DSMT4">
                  <p:embed/>
                  <p:pic>
                    <p:nvPicPr>
                      <p:cNvPr id="15" name="对象 14"/>
                      <p:cNvPicPr>
                        <a:picLocks noChangeAspect="1" noChangeArrowheads="1"/>
                      </p:cNvPicPr>
                      <p:nvPr/>
                    </p:nvPicPr>
                    <p:blipFill>
                      <a:blip r:embed="rId8"/>
                      <a:srcRect/>
                      <a:stretch>
                        <a:fillRect/>
                      </a:stretch>
                    </p:blipFill>
                    <p:spPr bwMode="auto">
                      <a:xfrm>
                        <a:off x="3065159" y="5311914"/>
                        <a:ext cx="5872587" cy="990794"/>
                      </a:xfrm>
                      <a:prstGeom prst="rect">
                        <a:avLst/>
                      </a:prstGeom>
                      <a:noFill/>
                    </p:spPr>
                  </p:pic>
                </p:oleObj>
              </mc:Fallback>
            </mc:AlternateContent>
          </a:graphicData>
        </a:graphic>
      </p:graphicFrame>
    </p:spTree>
    <p:extLst>
      <p:ext uri="{BB962C8B-B14F-4D97-AF65-F5344CB8AC3E}">
        <p14:creationId xmlns:p14="http://schemas.microsoft.com/office/powerpoint/2010/main" val="219477764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115</a:t>
            </a:fld>
            <a:endParaRPr lang="en-US" altLang="zh-CN"/>
          </a:p>
        </p:txBody>
      </p:sp>
      <p:sp>
        <p:nvSpPr>
          <p:cNvPr id="3" name="Rectangle 2"/>
          <p:cNvSpPr txBox="1">
            <a:spLocks noChangeArrowheads="1"/>
          </p:cNvSpPr>
          <p:nvPr/>
        </p:nvSpPr>
        <p:spPr bwMode="auto">
          <a:xfrm>
            <a:off x="1963381" y="305746"/>
            <a:ext cx="7025695"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5.6.1</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基于对数图像处理模型的图像增强</a:t>
            </a:r>
          </a:p>
        </p:txBody>
      </p:sp>
      <p:sp>
        <p:nvSpPr>
          <p:cNvPr id="4" name="Rectangle 2"/>
          <p:cNvSpPr txBox="1">
            <a:spLocks noChangeArrowheads="1"/>
          </p:cNvSpPr>
          <p:nvPr/>
        </p:nvSpPr>
        <p:spPr bwMode="auto">
          <a:xfrm>
            <a:off x="5453094" y="899012"/>
            <a:ext cx="475730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其他图像增强方法</a:t>
            </a:r>
          </a:p>
        </p:txBody>
      </p:sp>
      <p:sp>
        <p:nvSpPr>
          <p:cNvPr id="5" name="矩形 4"/>
          <p:cNvSpPr/>
          <p:nvPr/>
        </p:nvSpPr>
        <p:spPr>
          <a:xfrm>
            <a:off x="2393003" y="1278967"/>
            <a:ext cx="2838598" cy="445635"/>
          </a:xfrm>
          <a:prstGeom prst="rect">
            <a:avLst/>
          </a:prstGeom>
        </p:spPr>
        <p:txBody>
          <a:bodyPr wrap="none">
            <a:spAutoFit/>
          </a:bodyPr>
          <a:lstStyle/>
          <a:p>
            <a:pPr marL="437369" indent="-437369" algn="just">
              <a:buClr>
                <a:srgbClr val="7000C8"/>
              </a:buClr>
              <a:buSzPct val="75000"/>
              <a:buFont typeface="Wingdings" panose="05000000000000000000" pitchFamily="2" charset="2"/>
              <a:buChar char="n"/>
            </a:pPr>
            <a:r>
              <a:rPr lang="en-US" altLang="zh-CN" sz="2296" kern="100" dirty="0">
                <a:latin typeface="楷体" panose="02010609060101010101" pitchFamily="49" charset="-122"/>
                <a:ea typeface="楷体" panose="02010609060101010101" pitchFamily="49" charset="-122"/>
                <a:cs typeface="Times New Roman" panose="02020603050405020304" pitchFamily="18" charset="0"/>
              </a:rPr>
              <a:t>LIP</a:t>
            </a:r>
            <a:r>
              <a:rPr lang="zh-CN" altLang="en-US" sz="2296" kern="100" dirty="0">
                <a:latin typeface="楷体" panose="02010609060101010101" pitchFamily="49" charset="-122"/>
                <a:ea typeface="楷体" panose="02010609060101010101" pitchFamily="49" charset="-122"/>
                <a:cs typeface="Times New Roman" panose="02020603050405020304" pitchFamily="18" charset="0"/>
              </a:rPr>
              <a:t>基本同态函数</a:t>
            </a:r>
            <a:endParaRPr lang="zh-CN" altLang="zh-CN" sz="2296" kern="100" dirty="0">
              <a:latin typeface="楷体" panose="02010609060101010101" pitchFamily="49" charset="-122"/>
              <a:ea typeface="楷体" panose="02010609060101010101" pitchFamily="49" charset="-122"/>
              <a:cs typeface="Times New Roman" panose="02020603050405020304" pitchFamily="18" charset="0"/>
            </a:endParaRPr>
          </a:p>
        </p:txBody>
      </p:sp>
      <p:sp>
        <p:nvSpPr>
          <p:cNvPr id="6" name="矩形 5"/>
          <p:cNvSpPr/>
          <p:nvPr/>
        </p:nvSpPr>
        <p:spPr>
          <a:xfrm>
            <a:off x="2379652" y="2013548"/>
            <a:ext cx="1069524" cy="445635"/>
          </a:xfrm>
          <a:prstGeom prst="rect">
            <a:avLst/>
          </a:prstGeom>
        </p:spPr>
        <p:txBody>
          <a:bodyPr wrap="none">
            <a:spAutoFit/>
          </a:bodyPr>
          <a:lstStyle/>
          <a:p>
            <a:r>
              <a:rPr lang="zh-CN" altLang="zh-CN" sz="2296" kern="100" dirty="0">
                <a:cs typeface="Times New Roman" panose="02020603050405020304" pitchFamily="18" charset="0"/>
              </a:rPr>
              <a:t>正变换</a:t>
            </a:r>
            <a:endParaRPr lang="zh-CN" altLang="en-US" sz="2296" dirty="0"/>
          </a:p>
        </p:txBody>
      </p:sp>
      <p:graphicFrame>
        <p:nvGraphicFramePr>
          <p:cNvPr id="8" name="对象 7"/>
          <p:cNvGraphicFramePr>
            <a:graphicFrameLocks noChangeAspect="1"/>
          </p:cNvGraphicFramePr>
          <p:nvPr>
            <p:extLst/>
          </p:nvPr>
        </p:nvGraphicFramePr>
        <p:xfrm>
          <a:off x="4184588" y="1791757"/>
          <a:ext cx="4219685" cy="1093392"/>
        </p:xfrm>
        <a:graphic>
          <a:graphicData uri="http://schemas.openxmlformats.org/presentationml/2006/ole">
            <mc:AlternateContent xmlns:mc="http://schemas.openxmlformats.org/markup-compatibility/2006">
              <mc:Choice xmlns:v="urn:schemas-microsoft-com:vml" Requires="v">
                <p:oleObj spid="_x0000_s33802" name="Equation" r:id="rId3" imgW="1930320" imgH="495000" progId="Equation.DSMT4">
                  <p:embed/>
                </p:oleObj>
              </mc:Choice>
              <mc:Fallback>
                <p:oleObj name="Equation" r:id="rId3" imgW="1930320" imgH="495000" progId="Equation.DSMT4">
                  <p:embed/>
                  <p:pic>
                    <p:nvPicPr>
                      <p:cNvPr id="8" name="对象 7"/>
                      <p:cNvPicPr>
                        <a:picLocks noChangeAspect="1" noChangeArrowheads="1"/>
                      </p:cNvPicPr>
                      <p:nvPr/>
                    </p:nvPicPr>
                    <p:blipFill>
                      <a:blip r:embed="rId4"/>
                      <a:srcRect/>
                      <a:stretch>
                        <a:fillRect/>
                      </a:stretch>
                    </p:blipFill>
                    <p:spPr bwMode="auto">
                      <a:xfrm>
                        <a:off x="4184588" y="1791757"/>
                        <a:ext cx="4219685" cy="1093392"/>
                      </a:xfrm>
                      <a:prstGeom prst="rect">
                        <a:avLst/>
                      </a:prstGeom>
                      <a:noFill/>
                    </p:spPr>
                  </p:pic>
                </p:oleObj>
              </mc:Fallback>
            </mc:AlternateContent>
          </a:graphicData>
        </a:graphic>
      </p:graphicFrame>
      <p:graphicFrame>
        <p:nvGraphicFramePr>
          <p:cNvPr id="10" name="对象 9"/>
          <p:cNvGraphicFramePr>
            <a:graphicFrameLocks noChangeAspect="1"/>
          </p:cNvGraphicFramePr>
          <p:nvPr>
            <p:extLst/>
          </p:nvPr>
        </p:nvGraphicFramePr>
        <p:xfrm>
          <a:off x="4249711" y="2885150"/>
          <a:ext cx="3891667" cy="1305996"/>
        </p:xfrm>
        <a:graphic>
          <a:graphicData uri="http://schemas.openxmlformats.org/presentationml/2006/ole">
            <mc:AlternateContent xmlns:mc="http://schemas.openxmlformats.org/markup-compatibility/2006">
              <mc:Choice xmlns:v="urn:schemas-microsoft-com:vml" Requires="v">
                <p:oleObj spid="_x0000_s33803" name="Equation" r:id="rId5" imgW="1803240" imgH="609480" progId="Equation.DSMT4">
                  <p:embed/>
                </p:oleObj>
              </mc:Choice>
              <mc:Fallback>
                <p:oleObj name="Equation" r:id="rId5" imgW="1803240" imgH="609480" progId="Equation.DSMT4">
                  <p:embed/>
                  <p:pic>
                    <p:nvPicPr>
                      <p:cNvPr id="10" name="对象 9"/>
                      <p:cNvPicPr>
                        <a:picLocks noChangeAspect="1" noChangeArrowheads="1"/>
                      </p:cNvPicPr>
                      <p:nvPr/>
                    </p:nvPicPr>
                    <p:blipFill>
                      <a:blip r:embed="rId6"/>
                      <a:srcRect/>
                      <a:stretch>
                        <a:fillRect/>
                      </a:stretch>
                    </p:blipFill>
                    <p:spPr bwMode="auto">
                      <a:xfrm>
                        <a:off x="4249711" y="2885150"/>
                        <a:ext cx="3891667" cy="1305996"/>
                      </a:xfrm>
                      <a:prstGeom prst="rect">
                        <a:avLst/>
                      </a:prstGeom>
                      <a:noFill/>
                    </p:spPr>
                  </p:pic>
                </p:oleObj>
              </mc:Fallback>
            </mc:AlternateContent>
          </a:graphicData>
        </a:graphic>
      </p:graphicFrame>
      <p:sp>
        <p:nvSpPr>
          <p:cNvPr id="11" name="矩形 10"/>
          <p:cNvSpPr/>
          <p:nvPr/>
        </p:nvSpPr>
        <p:spPr>
          <a:xfrm>
            <a:off x="2384031" y="3243728"/>
            <a:ext cx="1069524" cy="445635"/>
          </a:xfrm>
          <a:prstGeom prst="rect">
            <a:avLst/>
          </a:prstGeom>
        </p:spPr>
        <p:txBody>
          <a:bodyPr wrap="none">
            <a:spAutoFit/>
          </a:bodyPr>
          <a:lstStyle/>
          <a:p>
            <a:r>
              <a:rPr lang="zh-CN" altLang="en-US" sz="2296" kern="100" dirty="0">
                <a:cs typeface="Times New Roman" panose="02020603050405020304" pitchFamily="18" charset="0"/>
              </a:rPr>
              <a:t>反</a:t>
            </a:r>
            <a:r>
              <a:rPr lang="zh-CN" altLang="zh-CN" sz="2296" kern="100" dirty="0">
                <a:cs typeface="Times New Roman" panose="02020603050405020304" pitchFamily="18" charset="0"/>
              </a:rPr>
              <a:t>变换</a:t>
            </a:r>
            <a:endParaRPr lang="zh-CN" altLang="en-US" sz="2296" dirty="0"/>
          </a:p>
        </p:txBody>
      </p:sp>
      <p:sp>
        <p:nvSpPr>
          <p:cNvPr id="12" name="文本框 11"/>
          <p:cNvSpPr txBox="1"/>
          <p:nvPr/>
        </p:nvSpPr>
        <p:spPr>
          <a:xfrm>
            <a:off x="2270610" y="4283514"/>
            <a:ext cx="7944479" cy="1505540"/>
          </a:xfrm>
          <a:prstGeom prst="rect">
            <a:avLst/>
          </a:prstGeom>
          <a:noFill/>
        </p:spPr>
        <p:txBody>
          <a:bodyPr wrap="square" rtlCol="0">
            <a:spAutoFit/>
          </a:bodyPr>
          <a:lstStyle/>
          <a:p>
            <a:pPr marL="437369" indent="-437369">
              <a:buClr>
                <a:srgbClr val="7000C8"/>
              </a:buClr>
              <a:buSzPct val="75000"/>
              <a:buFont typeface="Wingdings" panose="05000000000000000000" pitchFamily="2" charset="2"/>
              <a:buChar char="p"/>
            </a:pPr>
            <a:r>
              <a:rPr lang="zh-CN" altLang="en-US" sz="2296" dirty="0">
                <a:ea typeface="楷体" panose="02010609060101010101" pitchFamily="49" charset="-122"/>
                <a:cs typeface="Times New Roman" panose="02020603050405020304" pitchFamily="18" charset="0"/>
              </a:rPr>
              <a:t>通过正变换，灰度色调函数</a:t>
            </a:r>
            <a:r>
              <a:rPr lang="en-US" altLang="zh-CN" sz="2296" i="1" dirty="0">
                <a:ea typeface="楷体" panose="02010609060101010101" pitchFamily="49" charset="-122"/>
                <a:cs typeface="Times New Roman" panose="02020603050405020304" pitchFamily="18" charset="0"/>
              </a:rPr>
              <a:t>f</a:t>
            </a:r>
            <a:r>
              <a:rPr lang="en-US" altLang="zh-CN" sz="2296" dirty="0">
                <a:ea typeface="楷体" panose="02010609060101010101" pitchFamily="49" charset="-122"/>
                <a:cs typeface="Times New Roman" panose="02020603050405020304" pitchFamily="18" charset="0"/>
              </a:rPr>
              <a:t>(</a:t>
            </a:r>
            <a:r>
              <a:rPr lang="en-US" altLang="zh-CN" sz="2296" i="1" dirty="0" err="1">
                <a:ea typeface="楷体" panose="02010609060101010101" pitchFamily="49" charset="-122"/>
                <a:cs typeface="Times New Roman" panose="02020603050405020304" pitchFamily="18" charset="0"/>
              </a:rPr>
              <a:t>x</a:t>
            </a:r>
            <a:r>
              <a:rPr lang="en-US" altLang="zh-CN" sz="2296" dirty="0" err="1">
                <a:ea typeface="楷体" panose="02010609060101010101" pitchFamily="49" charset="-122"/>
                <a:cs typeface="Times New Roman" panose="02020603050405020304" pitchFamily="18" charset="0"/>
              </a:rPr>
              <a:t>,</a:t>
            </a:r>
            <a:r>
              <a:rPr lang="en-US" altLang="zh-CN" sz="2296" i="1" dirty="0" err="1">
                <a:ea typeface="楷体" panose="02010609060101010101" pitchFamily="49" charset="-122"/>
                <a:cs typeface="Times New Roman" panose="02020603050405020304" pitchFamily="18" charset="0"/>
              </a:rPr>
              <a:t>y</a:t>
            </a:r>
            <a:r>
              <a:rPr lang="en-US" altLang="zh-CN" sz="2296" dirty="0">
                <a:ea typeface="楷体" panose="02010609060101010101" pitchFamily="49" charset="-122"/>
                <a:cs typeface="Times New Roman" panose="02020603050405020304" pitchFamily="18" charset="0"/>
              </a:rPr>
              <a:t>)</a:t>
            </a:r>
            <a:r>
              <a:rPr lang="zh-CN" altLang="en-US" sz="2296" dirty="0">
                <a:ea typeface="楷体" panose="02010609060101010101" pitchFamily="49" charset="-122"/>
                <a:cs typeface="Times New Roman" panose="02020603050405020304" pitchFamily="18" charset="0"/>
              </a:rPr>
              <a:t>的取值范围由</a:t>
            </a:r>
            <a:r>
              <a:rPr lang="en-US" altLang="zh-CN" sz="2296" dirty="0">
                <a:ea typeface="楷体" panose="02010609060101010101" pitchFamily="49" charset="-122"/>
                <a:cs typeface="Times New Roman" panose="02020603050405020304" pitchFamily="18" charset="0"/>
                <a:sym typeface="Symbol" panose="05050102010706020507" pitchFamily="18" charset="2"/>
              </a:rPr>
              <a:t>[0,M]</a:t>
            </a:r>
            <a:r>
              <a:rPr lang="zh-CN" altLang="en-US" sz="2296" dirty="0">
                <a:ea typeface="楷体" panose="02010609060101010101" pitchFamily="49" charset="-122"/>
                <a:cs typeface="Times New Roman" panose="02020603050405020304" pitchFamily="18" charset="0"/>
              </a:rPr>
              <a:t>扩大到</a:t>
            </a:r>
            <a:r>
              <a:rPr lang="en-US" altLang="zh-CN" sz="2296" dirty="0">
                <a:ea typeface="楷体" panose="02010609060101010101" pitchFamily="49" charset="-122"/>
                <a:cs typeface="Times New Roman" panose="02020603050405020304" pitchFamily="18" charset="0"/>
                <a:sym typeface="Symbol" panose="05050102010706020507" pitchFamily="18" charset="2"/>
              </a:rPr>
              <a:t>[,M]</a:t>
            </a:r>
            <a:r>
              <a:rPr lang="zh-CN" altLang="en-US" sz="2296" dirty="0">
                <a:ea typeface="楷体" panose="02010609060101010101" pitchFamily="49" charset="-122"/>
                <a:cs typeface="Times New Roman" panose="02020603050405020304" pitchFamily="18" charset="0"/>
              </a:rPr>
              <a:t> 。</a:t>
            </a:r>
            <a:endParaRPr lang="en-US" altLang="zh-CN" sz="2296" dirty="0">
              <a:ea typeface="楷体" panose="02010609060101010101" pitchFamily="49" charset="-122"/>
              <a:cs typeface="Times New Roman" panose="02020603050405020304" pitchFamily="18" charset="0"/>
            </a:endParaRPr>
          </a:p>
          <a:p>
            <a:pPr marL="437369" indent="-437369">
              <a:buClr>
                <a:srgbClr val="7000C8"/>
              </a:buClr>
              <a:buSzPct val="75000"/>
              <a:buFont typeface="Wingdings" panose="05000000000000000000" pitchFamily="2" charset="2"/>
              <a:buChar char="p"/>
            </a:pPr>
            <a:r>
              <a:rPr lang="zh-CN" altLang="en-US" sz="2296" dirty="0">
                <a:ea typeface="楷体" panose="02010609060101010101" pitchFamily="49" charset="-122"/>
                <a:cs typeface="Times New Roman" panose="02020603050405020304" pitchFamily="18" charset="0"/>
              </a:rPr>
              <a:t>通过正、逆变换，使</a:t>
            </a:r>
            <a:r>
              <a:rPr lang="en-US" altLang="zh-CN" sz="2296" dirty="0">
                <a:ea typeface="楷体" panose="02010609060101010101" pitchFamily="49" charset="-122"/>
                <a:cs typeface="Times New Roman" panose="02020603050405020304" pitchFamily="18" charset="0"/>
              </a:rPr>
              <a:t>LIP</a:t>
            </a:r>
            <a:r>
              <a:rPr lang="zh-CN" altLang="en-US" sz="2296" dirty="0">
                <a:ea typeface="楷体" panose="02010609060101010101" pitchFamily="49" charset="-122"/>
                <a:cs typeface="Times New Roman" panose="02020603050405020304" pitchFamily="18" charset="0"/>
              </a:rPr>
              <a:t>的运算空间和输入图像的实数空间公式同构。</a:t>
            </a:r>
          </a:p>
        </p:txBody>
      </p:sp>
    </p:spTree>
    <p:extLst>
      <p:ext uri="{BB962C8B-B14F-4D97-AF65-F5344CB8AC3E}">
        <p14:creationId xmlns:p14="http://schemas.microsoft.com/office/powerpoint/2010/main" val="406050265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116</a:t>
            </a:fld>
            <a:endParaRPr lang="en-US" altLang="zh-CN"/>
          </a:p>
        </p:txBody>
      </p:sp>
      <p:sp>
        <p:nvSpPr>
          <p:cNvPr id="3" name="Rectangle 2"/>
          <p:cNvSpPr txBox="1">
            <a:spLocks noChangeArrowheads="1"/>
          </p:cNvSpPr>
          <p:nvPr/>
        </p:nvSpPr>
        <p:spPr bwMode="auto">
          <a:xfrm>
            <a:off x="1963381" y="305746"/>
            <a:ext cx="7025695"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5.6.1</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基于对数图像处理模型的图像增强</a:t>
            </a:r>
          </a:p>
        </p:txBody>
      </p:sp>
      <p:sp>
        <p:nvSpPr>
          <p:cNvPr id="4" name="Rectangle 2"/>
          <p:cNvSpPr txBox="1">
            <a:spLocks noChangeArrowheads="1"/>
          </p:cNvSpPr>
          <p:nvPr/>
        </p:nvSpPr>
        <p:spPr bwMode="auto">
          <a:xfrm>
            <a:off x="5453094" y="899012"/>
            <a:ext cx="475730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其他图像增强方法</a:t>
            </a:r>
          </a:p>
        </p:txBody>
      </p:sp>
      <p:sp>
        <p:nvSpPr>
          <p:cNvPr id="5" name="矩形 4"/>
          <p:cNvSpPr/>
          <p:nvPr/>
        </p:nvSpPr>
        <p:spPr>
          <a:xfrm>
            <a:off x="1963381" y="1300302"/>
            <a:ext cx="7760791" cy="445635"/>
          </a:xfrm>
          <a:prstGeom prst="rect">
            <a:avLst/>
          </a:prstGeom>
        </p:spPr>
        <p:txBody>
          <a:bodyPr wrap="square">
            <a:spAutoFit/>
          </a:bodyPr>
          <a:lstStyle/>
          <a:p>
            <a:pPr algn="just"/>
            <a:r>
              <a:rPr lang="zh-CN" altLang="en-US" sz="2296" kern="100" dirty="0">
                <a:solidFill>
                  <a:srgbClr val="0000CC"/>
                </a:solidFill>
                <a:latin typeface="+mj-ea"/>
                <a:ea typeface="+mj-ea"/>
                <a:cs typeface="Times New Roman" panose="02020603050405020304" pitchFamily="18" charset="0"/>
              </a:rPr>
              <a:t>（</a:t>
            </a:r>
            <a:r>
              <a:rPr lang="en-US" altLang="zh-CN" sz="2296" kern="100" dirty="0">
                <a:solidFill>
                  <a:srgbClr val="0000CC"/>
                </a:solidFill>
                <a:latin typeface="+mj-ea"/>
                <a:ea typeface="+mj-ea"/>
                <a:cs typeface="Times New Roman" panose="02020603050405020304" pitchFamily="18" charset="0"/>
              </a:rPr>
              <a:t>2</a:t>
            </a:r>
            <a:r>
              <a:rPr lang="zh-CN" altLang="en-US" sz="2296" kern="100" dirty="0">
                <a:solidFill>
                  <a:srgbClr val="0000CC"/>
                </a:solidFill>
                <a:latin typeface="+mj-ea"/>
                <a:ea typeface="+mj-ea"/>
                <a:cs typeface="Times New Roman" panose="02020603050405020304" pitchFamily="18" charset="0"/>
              </a:rPr>
              <a:t>）</a:t>
            </a:r>
            <a:r>
              <a:rPr lang="zh-CN" altLang="zh-CN" sz="2296" kern="100" dirty="0">
                <a:solidFill>
                  <a:srgbClr val="0000CC"/>
                </a:solidFill>
                <a:latin typeface="+mj-ea"/>
                <a:ea typeface="+mj-ea"/>
                <a:cs typeface="Times New Roman" panose="02020603050405020304" pitchFamily="18" charset="0"/>
              </a:rPr>
              <a:t>基于对数图像处理模型的增强</a:t>
            </a:r>
          </a:p>
        </p:txBody>
      </p:sp>
      <p:graphicFrame>
        <p:nvGraphicFramePr>
          <p:cNvPr id="7" name="对象 6"/>
          <p:cNvGraphicFramePr>
            <a:graphicFrameLocks noChangeAspect="1"/>
          </p:cNvGraphicFramePr>
          <p:nvPr>
            <p:extLst/>
          </p:nvPr>
        </p:nvGraphicFramePr>
        <p:xfrm>
          <a:off x="2201160" y="2235525"/>
          <a:ext cx="7285233" cy="633762"/>
        </p:xfrm>
        <a:graphic>
          <a:graphicData uri="http://schemas.openxmlformats.org/presentationml/2006/ole">
            <mc:AlternateContent xmlns:mc="http://schemas.openxmlformats.org/markup-compatibility/2006">
              <mc:Choice xmlns:v="urn:schemas-microsoft-com:vml" Requires="v">
                <p:oleObj spid="_x0000_s34822" name="Equation" r:id="rId3" imgW="3174840" imgH="279360" progId="Equation.DSMT4">
                  <p:embed/>
                </p:oleObj>
              </mc:Choice>
              <mc:Fallback>
                <p:oleObj name="Equation" r:id="rId3" imgW="3174840" imgH="279360" progId="Equation.DSMT4">
                  <p:embed/>
                  <p:pic>
                    <p:nvPicPr>
                      <p:cNvPr id="7" name="对象 6"/>
                      <p:cNvPicPr>
                        <a:picLocks noChangeAspect="1" noChangeArrowheads="1"/>
                      </p:cNvPicPr>
                      <p:nvPr/>
                    </p:nvPicPr>
                    <p:blipFill>
                      <a:blip r:embed="rId4"/>
                      <a:srcRect/>
                      <a:stretch>
                        <a:fillRect/>
                      </a:stretch>
                    </p:blipFill>
                    <p:spPr bwMode="auto">
                      <a:xfrm>
                        <a:off x="2201160" y="2235525"/>
                        <a:ext cx="7285233" cy="633762"/>
                      </a:xfrm>
                      <a:prstGeom prst="rect">
                        <a:avLst/>
                      </a:prstGeom>
                      <a:noFill/>
                    </p:spPr>
                  </p:pic>
                </p:oleObj>
              </mc:Fallback>
            </mc:AlternateContent>
          </a:graphicData>
        </a:graphic>
      </p:graphicFrame>
      <p:sp>
        <p:nvSpPr>
          <p:cNvPr id="8" name="文本框 7"/>
          <p:cNvSpPr txBox="1"/>
          <p:nvPr/>
        </p:nvSpPr>
        <p:spPr>
          <a:xfrm>
            <a:off x="2651862" y="3432049"/>
            <a:ext cx="7760791" cy="2456442"/>
          </a:xfrm>
          <a:prstGeom prst="rect">
            <a:avLst/>
          </a:prstGeom>
          <a:noFill/>
        </p:spPr>
        <p:txBody>
          <a:bodyPr wrap="square" rtlCol="0">
            <a:spAutoFit/>
          </a:bodyPr>
          <a:lstStyle/>
          <a:p>
            <a:pPr marL="437369" indent="-437369">
              <a:spcBef>
                <a:spcPts val="383"/>
              </a:spcBef>
              <a:buFont typeface="Arial" panose="020B0604020202020204" pitchFamily="34" charset="0"/>
              <a:buChar char="•"/>
            </a:pPr>
            <a:r>
              <a:rPr lang="zh-CN" altLang="en-US" sz="2806" dirty="0"/>
              <a:t> </a:t>
            </a:r>
            <a:r>
              <a:rPr lang="en-US" altLang="zh-CN" sz="2806" i="1" dirty="0">
                <a:ea typeface="楷体" panose="02010609060101010101" pitchFamily="49" charset="-122"/>
                <a:cs typeface="Times New Roman" panose="02020603050405020304" pitchFamily="18" charset="0"/>
              </a:rPr>
              <a:t>f</a:t>
            </a:r>
            <a:r>
              <a:rPr lang="en-US" altLang="zh-CN" sz="2806" dirty="0">
                <a:ea typeface="楷体" panose="02010609060101010101" pitchFamily="49" charset="-122"/>
                <a:cs typeface="Times New Roman" panose="02020603050405020304" pitchFamily="18" charset="0"/>
              </a:rPr>
              <a:t>(</a:t>
            </a:r>
            <a:r>
              <a:rPr lang="en-US" altLang="zh-CN" sz="2806" i="1" dirty="0" err="1">
                <a:ea typeface="楷体" panose="02010609060101010101" pitchFamily="49" charset="-122"/>
                <a:cs typeface="Times New Roman" panose="02020603050405020304" pitchFamily="18" charset="0"/>
              </a:rPr>
              <a:t>x</a:t>
            </a:r>
            <a:r>
              <a:rPr lang="en-US" altLang="zh-CN" sz="2806" dirty="0" err="1">
                <a:ea typeface="楷体" panose="02010609060101010101" pitchFamily="49" charset="-122"/>
                <a:cs typeface="Times New Roman" panose="02020603050405020304" pitchFamily="18" charset="0"/>
              </a:rPr>
              <a:t>,</a:t>
            </a:r>
            <a:r>
              <a:rPr lang="en-US" altLang="zh-CN" sz="2806" i="1" dirty="0" err="1">
                <a:ea typeface="楷体" panose="02010609060101010101" pitchFamily="49" charset="-122"/>
                <a:cs typeface="Times New Roman" panose="02020603050405020304" pitchFamily="18" charset="0"/>
              </a:rPr>
              <a:t>y</a:t>
            </a:r>
            <a:r>
              <a:rPr lang="en-US" altLang="zh-CN" sz="2806" dirty="0">
                <a:ea typeface="楷体" panose="02010609060101010101" pitchFamily="49" charset="-122"/>
                <a:cs typeface="Times New Roman" panose="02020603050405020304" pitchFamily="18" charset="0"/>
              </a:rPr>
              <a:t>)</a:t>
            </a:r>
            <a:r>
              <a:rPr lang="zh-CN" altLang="en-US" sz="2806" dirty="0"/>
              <a:t>是原图的灰度色调函数；</a:t>
            </a:r>
            <a:endParaRPr lang="en-US" altLang="zh-CN" sz="2806" dirty="0"/>
          </a:p>
          <a:p>
            <a:pPr marL="437369" indent="-437369">
              <a:spcBef>
                <a:spcPts val="383"/>
              </a:spcBef>
              <a:buFont typeface="Arial" panose="020B0604020202020204" pitchFamily="34" charset="0"/>
              <a:buChar char="•"/>
            </a:pPr>
            <a:r>
              <a:rPr lang="en-US" altLang="zh-CN" sz="2806" i="1" dirty="0">
                <a:ea typeface="楷体" panose="02010609060101010101" pitchFamily="49" charset="-122"/>
                <a:cs typeface="Times New Roman" panose="02020603050405020304" pitchFamily="18" charset="0"/>
              </a:rPr>
              <a:t> f</a:t>
            </a:r>
            <a:r>
              <a:rPr lang="en-US" altLang="zh-CN" sz="2806" i="1" dirty="0">
                <a:ea typeface="楷体" panose="02010609060101010101" pitchFamily="49" charset="-122"/>
                <a:cs typeface="Times New Roman" panose="02020603050405020304" pitchFamily="18" charset="0"/>
                <a:sym typeface="Symbol" panose="05050102010706020507" pitchFamily="18" charset="2"/>
              </a:rPr>
              <a:t> </a:t>
            </a:r>
            <a:r>
              <a:rPr lang="en-US" altLang="zh-CN" sz="2806" dirty="0">
                <a:ea typeface="楷体" panose="02010609060101010101" pitchFamily="49" charset="-122"/>
                <a:cs typeface="Times New Roman" panose="02020603050405020304" pitchFamily="18" charset="0"/>
              </a:rPr>
              <a:t>(</a:t>
            </a:r>
            <a:r>
              <a:rPr lang="en-US" altLang="zh-CN" sz="2806" i="1" dirty="0" err="1">
                <a:ea typeface="楷体" panose="02010609060101010101" pitchFamily="49" charset="-122"/>
                <a:cs typeface="Times New Roman" panose="02020603050405020304" pitchFamily="18" charset="0"/>
              </a:rPr>
              <a:t>x</a:t>
            </a:r>
            <a:r>
              <a:rPr lang="en-US" altLang="zh-CN" sz="2806" dirty="0" err="1">
                <a:ea typeface="楷体" panose="02010609060101010101" pitchFamily="49" charset="-122"/>
                <a:cs typeface="Times New Roman" panose="02020603050405020304" pitchFamily="18" charset="0"/>
              </a:rPr>
              <a:t>,</a:t>
            </a:r>
            <a:r>
              <a:rPr lang="en-US" altLang="zh-CN" sz="2806" i="1" dirty="0" err="1">
                <a:ea typeface="楷体" panose="02010609060101010101" pitchFamily="49" charset="-122"/>
                <a:cs typeface="Times New Roman" panose="02020603050405020304" pitchFamily="18" charset="0"/>
              </a:rPr>
              <a:t>y</a:t>
            </a:r>
            <a:r>
              <a:rPr lang="en-US" altLang="zh-CN" sz="2806" dirty="0">
                <a:ea typeface="楷体" panose="02010609060101010101" pitchFamily="49" charset="-122"/>
                <a:cs typeface="Times New Roman" panose="02020603050405020304" pitchFamily="18" charset="0"/>
              </a:rPr>
              <a:t>)</a:t>
            </a:r>
            <a:r>
              <a:rPr lang="zh-CN" altLang="en-US" sz="2806" dirty="0"/>
              <a:t>是增强后图像的灰度色调函数；</a:t>
            </a:r>
            <a:endParaRPr lang="en-US" altLang="zh-CN" sz="2806" dirty="0"/>
          </a:p>
          <a:p>
            <a:pPr marL="437369" indent="-437369">
              <a:spcBef>
                <a:spcPts val="383"/>
              </a:spcBef>
              <a:buFont typeface="Arial" panose="020B0604020202020204" pitchFamily="34" charset="0"/>
              <a:buChar char="•"/>
            </a:pPr>
            <a:r>
              <a:rPr lang="zh-CN" altLang="en-US" sz="2806" dirty="0"/>
              <a:t> </a:t>
            </a:r>
            <a:r>
              <a:rPr lang="en-US" altLang="zh-CN" sz="2806" i="1" dirty="0">
                <a:ea typeface="楷体" panose="02010609060101010101" pitchFamily="49" charset="-122"/>
                <a:cs typeface="Times New Roman" panose="02020603050405020304" pitchFamily="18" charset="0"/>
              </a:rPr>
              <a:t>A</a:t>
            </a:r>
            <a:r>
              <a:rPr lang="en-US" altLang="zh-CN" sz="2806" dirty="0">
                <a:ea typeface="楷体" panose="02010609060101010101" pitchFamily="49" charset="-122"/>
                <a:cs typeface="Times New Roman" panose="02020603050405020304" pitchFamily="18" charset="0"/>
              </a:rPr>
              <a:t>(</a:t>
            </a:r>
            <a:r>
              <a:rPr lang="en-US" altLang="zh-CN" sz="2806" i="1" dirty="0" err="1">
                <a:ea typeface="楷体" panose="02010609060101010101" pitchFamily="49" charset="-122"/>
                <a:cs typeface="Times New Roman" panose="02020603050405020304" pitchFamily="18" charset="0"/>
              </a:rPr>
              <a:t>x</a:t>
            </a:r>
            <a:r>
              <a:rPr lang="en-US" altLang="zh-CN" sz="2806" dirty="0" err="1">
                <a:ea typeface="楷体" panose="02010609060101010101" pitchFamily="49" charset="-122"/>
                <a:cs typeface="Times New Roman" panose="02020603050405020304" pitchFamily="18" charset="0"/>
              </a:rPr>
              <a:t>,</a:t>
            </a:r>
            <a:r>
              <a:rPr lang="en-US" altLang="zh-CN" sz="2806" i="1" dirty="0" err="1">
                <a:ea typeface="楷体" panose="02010609060101010101" pitchFamily="49" charset="-122"/>
                <a:cs typeface="Times New Roman" panose="02020603050405020304" pitchFamily="18" charset="0"/>
              </a:rPr>
              <a:t>y</a:t>
            </a:r>
            <a:r>
              <a:rPr lang="en-US" altLang="zh-CN" sz="2806" dirty="0">
                <a:ea typeface="楷体" panose="02010609060101010101" pitchFamily="49" charset="-122"/>
                <a:cs typeface="Times New Roman" panose="02020603050405020304" pitchFamily="18" charset="0"/>
              </a:rPr>
              <a:t>)</a:t>
            </a:r>
            <a:r>
              <a:rPr lang="zh-CN" altLang="en-US" sz="2806" dirty="0"/>
              <a:t>为</a:t>
            </a:r>
            <a:r>
              <a:rPr lang="en-US" altLang="zh-CN" sz="2806" i="1" dirty="0" err="1">
                <a:ea typeface="楷体" panose="02010609060101010101" pitchFamily="49" charset="-122"/>
                <a:cs typeface="Times New Roman" panose="02020603050405020304" pitchFamily="18" charset="0"/>
              </a:rPr>
              <a:t>n</a:t>
            </a:r>
            <a:r>
              <a:rPr lang="en-US" altLang="zh-CN" sz="2806" dirty="0" err="1">
                <a:ea typeface="楷体" panose="02010609060101010101" pitchFamily="49" charset="-122"/>
                <a:cs typeface="Times New Roman" panose="02020603050405020304" pitchFamily="18" charset="0"/>
                <a:sym typeface="Symbol" panose="05050102010706020507" pitchFamily="18" charset="2"/>
              </a:rPr>
              <a:t></a:t>
            </a:r>
            <a:r>
              <a:rPr lang="en-US" altLang="zh-CN" sz="2806" i="1" dirty="0" err="1">
                <a:ea typeface="楷体" panose="02010609060101010101" pitchFamily="49" charset="-122"/>
                <a:cs typeface="Times New Roman" panose="02020603050405020304" pitchFamily="18" charset="0"/>
              </a:rPr>
              <a:t>n</a:t>
            </a:r>
            <a:r>
              <a:rPr lang="zh-CN" altLang="en-US" sz="2806" dirty="0"/>
              <a:t>邻域的灰度色调函数的平均值；</a:t>
            </a:r>
            <a:endParaRPr lang="en-US" altLang="zh-CN" sz="2806" dirty="0"/>
          </a:p>
          <a:p>
            <a:pPr marL="437369" indent="-437369">
              <a:spcBef>
                <a:spcPts val="383"/>
              </a:spcBef>
              <a:buFont typeface="Arial" panose="020B0604020202020204" pitchFamily="34" charset="0"/>
              <a:buChar char="•"/>
            </a:pPr>
            <a:r>
              <a:rPr lang="zh-CN" altLang="en-US" sz="2806" dirty="0">
                <a:sym typeface="Symbol" panose="05050102010706020507" pitchFamily="18" charset="2"/>
              </a:rPr>
              <a:t></a:t>
            </a:r>
            <a:r>
              <a:rPr lang="zh-CN" altLang="en-US" sz="2806" dirty="0"/>
              <a:t>用来调整对比度；</a:t>
            </a:r>
            <a:endParaRPr lang="en-US" altLang="zh-CN" sz="2806" dirty="0"/>
          </a:p>
          <a:p>
            <a:pPr marL="437369" indent="-437369">
              <a:spcBef>
                <a:spcPts val="383"/>
              </a:spcBef>
              <a:buFont typeface="Arial" panose="020B0604020202020204" pitchFamily="34" charset="0"/>
              <a:buChar char="•"/>
            </a:pPr>
            <a:r>
              <a:rPr lang="zh-CN" altLang="en-US" sz="2806" dirty="0">
                <a:sym typeface="Symbol" panose="05050102010706020507" pitchFamily="18" charset="2"/>
              </a:rPr>
              <a:t></a:t>
            </a:r>
            <a:r>
              <a:rPr lang="zh-CN" altLang="en-US" sz="2806" dirty="0"/>
              <a:t>用来调整锐化效果</a:t>
            </a:r>
          </a:p>
        </p:txBody>
      </p:sp>
    </p:spTree>
    <p:extLst>
      <p:ext uri="{BB962C8B-B14F-4D97-AF65-F5344CB8AC3E}">
        <p14:creationId xmlns:p14="http://schemas.microsoft.com/office/powerpoint/2010/main" val="144040006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117</a:t>
            </a:fld>
            <a:endParaRPr lang="en-US" altLang="zh-CN"/>
          </a:p>
        </p:txBody>
      </p:sp>
      <p:sp>
        <p:nvSpPr>
          <p:cNvPr id="3" name="Rectangle 2"/>
          <p:cNvSpPr txBox="1">
            <a:spLocks noChangeArrowheads="1"/>
          </p:cNvSpPr>
          <p:nvPr/>
        </p:nvSpPr>
        <p:spPr bwMode="auto">
          <a:xfrm>
            <a:off x="1963381" y="305746"/>
            <a:ext cx="7025695"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5.6.1</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基于对数图像处理模型的图像增强</a:t>
            </a:r>
          </a:p>
        </p:txBody>
      </p:sp>
      <p:sp>
        <p:nvSpPr>
          <p:cNvPr id="4" name="Rectangle 2"/>
          <p:cNvSpPr txBox="1">
            <a:spLocks noChangeArrowheads="1"/>
          </p:cNvSpPr>
          <p:nvPr/>
        </p:nvSpPr>
        <p:spPr bwMode="auto">
          <a:xfrm>
            <a:off x="5453094" y="899012"/>
            <a:ext cx="475730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其他图像增强方法</a:t>
            </a:r>
          </a:p>
        </p:txBody>
      </p:sp>
      <p:sp>
        <p:nvSpPr>
          <p:cNvPr id="8" name="文本框 7"/>
          <p:cNvSpPr txBox="1"/>
          <p:nvPr/>
        </p:nvSpPr>
        <p:spPr>
          <a:xfrm>
            <a:off x="1963381" y="1546205"/>
            <a:ext cx="8081897" cy="445635"/>
          </a:xfrm>
          <a:prstGeom prst="rect">
            <a:avLst/>
          </a:prstGeom>
          <a:noFill/>
        </p:spPr>
        <p:txBody>
          <a:bodyPr wrap="square" rtlCol="0">
            <a:spAutoFit/>
          </a:bodyPr>
          <a:lstStyle/>
          <a:p>
            <a:r>
              <a:rPr lang="zh-CN" altLang="en-US" sz="2296" dirty="0">
                <a:solidFill>
                  <a:srgbClr val="002060"/>
                </a:solidFill>
                <a:ea typeface="楷体" panose="02010609060101010101" pitchFamily="49" charset="-122"/>
                <a:cs typeface="Times New Roman" panose="02020603050405020304" pitchFamily="18" charset="0"/>
              </a:rPr>
              <a:t>将</a:t>
            </a:r>
            <a:r>
              <a:rPr lang="en-US" altLang="zh-CN" sz="2296" i="1" dirty="0">
                <a:solidFill>
                  <a:srgbClr val="002060"/>
                </a:solidFill>
                <a:ea typeface="楷体" panose="02010609060101010101" pitchFamily="49" charset="-122"/>
                <a:cs typeface="Times New Roman" panose="02020603050405020304" pitchFamily="18" charset="0"/>
              </a:rPr>
              <a:t>f</a:t>
            </a:r>
            <a:r>
              <a:rPr lang="en-US" altLang="zh-CN" sz="2296" dirty="0">
                <a:solidFill>
                  <a:srgbClr val="002060"/>
                </a:solidFill>
                <a:ea typeface="楷体" panose="02010609060101010101" pitchFamily="49" charset="-122"/>
                <a:cs typeface="Times New Roman" panose="02020603050405020304" pitchFamily="18" charset="0"/>
              </a:rPr>
              <a:t>(</a:t>
            </a:r>
            <a:r>
              <a:rPr lang="en-US" altLang="zh-CN" sz="2296" i="1" dirty="0" err="1">
                <a:solidFill>
                  <a:srgbClr val="002060"/>
                </a:solidFill>
                <a:ea typeface="楷体" panose="02010609060101010101" pitchFamily="49" charset="-122"/>
                <a:cs typeface="Times New Roman" panose="02020603050405020304" pitchFamily="18" charset="0"/>
              </a:rPr>
              <a:t>x</a:t>
            </a:r>
            <a:r>
              <a:rPr lang="en-US" altLang="zh-CN" sz="2296" dirty="0" err="1">
                <a:solidFill>
                  <a:srgbClr val="002060"/>
                </a:solidFill>
                <a:ea typeface="楷体" panose="02010609060101010101" pitchFamily="49" charset="-122"/>
                <a:cs typeface="Times New Roman" panose="02020603050405020304" pitchFamily="18" charset="0"/>
              </a:rPr>
              <a:t>,</a:t>
            </a:r>
            <a:r>
              <a:rPr lang="en-US" altLang="zh-CN" sz="2296" i="1" dirty="0" err="1">
                <a:solidFill>
                  <a:srgbClr val="002060"/>
                </a:solidFill>
                <a:ea typeface="楷体" panose="02010609060101010101" pitchFamily="49" charset="-122"/>
                <a:cs typeface="Times New Roman" panose="02020603050405020304" pitchFamily="18" charset="0"/>
              </a:rPr>
              <a:t>y</a:t>
            </a:r>
            <a:r>
              <a:rPr lang="en-US" altLang="zh-CN" sz="2296" dirty="0">
                <a:solidFill>
                  <a:srgbClr val="002060"/>
                </a:solidFill>
                <a:ea typeface="楷体" panose="02010609060101010101" pitchFamily="49" charset="-122"/>
                <a:cs typeface="Times New Roman" panose="02020603050405020304" pitchFamily="18" charset="0"/>
              </a:rPr>
              <a:t>)</a:t>
            </a:r>
            <a:r>
              <a:rPr lang="zh-CN" altLang="en-US" sz="2296" dirty="0">
                <a:solidFill>
                  <a:srgbClr val="002060"/>
                </a:solidFill>
                <a:ea typeface="楷体" panose="02010609060101010101" pitchFamily="49" charset="-122"/>
                <a:cs typeface="Times New Roman" panose="02020603050405020304" pitchFamily="18" charset="0"/>
              </a:rPr>
              <a:t>进行基本正态函数的正变换，且令：</a:t>
            </a:r>
          </a:p>
        </p:txBody>
      </p:sp>
      <p:grpSp>
        <p:nvGrpSpPr>
          <p:cNvPr id="18" name="组合 17"/>
          <p:cNvGrpSpPr/>
          <p:nvPr/>
        </p:nvGrpSpPr>
        <p:grpSpPr>
          <a:xfrm>
            <a:off x="3294768" y="2337736"/>
            <a:ext cx="3571681" cy="578238"/>
            <a:chOff x="1100299" y="1838274"/>
            <a:chExt cx="2800297" cy="453355"/>
          </a:xfrm>
        </p:grpSpPr>
        <p:sp>
          <p:nvSpPr>
            <p:cNvPr id="14" name="Rectangle 9"/>
            <p:cNvSpPr>
              <a:spLocks noChangeArrowheads="1"/>
            </p:cNvSpPr>
            <p:nvPr/>
          </p:nvSpPr>
          <p:spPr bwMode="auto">
            <a:xfrm>
              <a:off x="2000399" y="1849521"/>
              <a:ext cx="1900197" cy="430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16629" tIns="58314" rIns="116629" bIns="58314" numCol="1" anchor="ctr" anchorCtr="0" compatLnSpc="1">
              <a:prstTxWarp prst="textNoShape">
                <a:avLst/>
              </a:prstTxWarp>
              <a:spAutoFit/>
            </a:bodyPr>
            <a:lstStyle/>
            <a:p>
              <a:pPr defTabSz="1166317" eaLnBrk="0" fontAlgn="base" hangingPunct="0">
                <a:spcBef>
                  <a:spcPct val="0"/>
                </a:spcBef>
                <a:spcAft>
                  <a:spcPct val="0"/>
                </a:spcAft>
              </a:pPr>
              <a:r>
                <a:rPr lang="en-US" altLang="zh-CN" sz="2806" dirty="0">
                  <a:cs typeface="Times New Roman" panose="02020603050405020304" pitchFamily="18" charset="0"/>
                </a:rPr>
                <a:t>=1</a:t>
              </a:r>
              <a:r>
                <a:rPr lang="en-US" altLang="zh-CN" sz="2806" dirty="0">
                  <a:cs typeface="Times New Roman" panose="02020603050405020304" pitchFamily="18" charset="0"/>
                  <a:sym typeface="Symbol" panose="05050102010706020507" pitchFamily="18" charset="2"/>
                </a:rPr>
                <a:t></a:t>
              </a:r>
              <a:r>
                <a:rPr lang="en-US" altLang="zh-CN" sz="2806" i="1" dirty="0">
                  <a:cs typeface="Times New Roman" panose="02020603050405020304" pitchFamily="18" charset="0"/>
                </a:rPr>
                <a:t> f </a:t>
              </a:r>
              <a:r>
                <a:rPr lang="en-US" altLang="zh-CN" sz="2806" dirty="0">
                  <a:cs typeface="Times New Roman" panose="02020603050405020304" pitchFamily="18" charset="0"/>
                  <a:sym typeface="Symbol" panose="05050102010706020507" pitchFamily="18" charset="2"/>
                </a:rPr>
                <a:t>(</a:t>
              </a:r>
              <a:r>
                <a:rPr lang="en-US" altLang="zh-CN" sz="2806" i="1" dirty="0">
                  <a:cs typeface="Times New Roman" panose="02020603050405020304" pitchFamily="18" charset="0"/>
                  <a:sym typeface="Symbol" panose="05050102010706020507" pitchFamily="18" charset="2"/>
                </a:rPr>
                <a:t>x, y</a:t>
              </a:r>
              <a:r>
                <a:rPr lang="en-US" altLang="zh-CN" sz="2806" dirty="0">
                  <a:cs typeface="Times New Roman" panose="02020603050405020304" pitchFamily="18" charset="0"/>
                  <a:sym typeface="Symbol" panose="05050102010706020507" pitchFamily="18" charset="2"/>
                </a:rPr>
                <a:t>)/</a:t>
              </a:r>
              <a:r>
                <a:rPr lang="en-US" altLang="zh-CN" sz="2806" i="1" dirty="0">
                  <a:cs typeface="Times New Roman" panose="02020603050405020304" pitchFamily="18" charset="0"/>
                  <a:sym typeface="Symbol" panose="05050102010706020507" pitchFamily="18" charset="2"/>
                </a:rPr>
                <a:t>M</a:t>
              </a:r>
              <a:r>
                <a:rPr lang="en-US" altLang="zh-CN" sz="2806" dirty="0">
                  <a:sym typeface="Symbol" panose="05050102010706020507" pitchFamily="18" charset="2"/>
                </a:rPr>
                <a:t> </a:t>
              </a:r>
              <a:endParaRPr lang="en-US" altLang="zh-CN" sz="2806" dirty="0">
                <a:cs typeface="Times New Roman" panose="02020603050405020304" pitchFamily="18" charset="0"/>
                <a:sym typeface="Symbol" panose="05050102010706020507" pitchFamily="18" charset="2"/>
              </a:endParaRPr>
            </a:p>
          </p:txBody>
        </p:sp>
        <p:graphicFrame>
          <p:nvGraphicFramePr>
            <p:cNvPr id="17" name="对象 16"/>
            <p:cNvGraphicFramePr>
              <a:graphicFrameLocks noChangeAspect="1"/>
            </p:cNvGraphicFramePr>
            <p:nvPr>
              <p:extLst/>
            </p:nvPr>
          </p:nvGraphicFramePr>
          <p:xfrm>
            <a:off x="1100299" y="1838274"/>
            <a:ext cx="1032642" cy="453355"/>
          </p:xfrm>
          <a:graphic>
            <a:graphicData uri="http://schemas.openxmlformats.org/presentationml/2006/ole">
              <mc:AlternateContent xmlns:mc="http://schemas.openxmlformats.org/markup-compatibility/2006">
                <mc:Choice xmlns:v="urn:schemas-microsoft-com:vml" Requires="v">
                  <p:oleObj spid="_x0000_s35854" name="Equation" r:id="rId3" imgW="520560" imgH="228600" progId="Equation.DSMT4">
                    <p:embed/>
                  </p:oleObj>
                </mc:Choice>
                <mc:Fallback>
                  <p:oleObj name="Equation" r:id="rId3" imgW="520560" imgH="228600" progId="Equation.DSMT4">
                    <p:embed/>
                    <p:pic>
                      <p:nvPicPr>
                        <p:cNvPr id="17" name="对象 16"/>
                        <p:cNvPicPr/>
                        <p:nvPr/>
                      </p:nvPicPr>
                      <p:blipFill>
                        <a:blip r:embed="rId4"/>
                        <a:stretch>
                          <a:fillRect/>
                        </a:stretch>
                      </p:blipFill>
                      <p:spPr>
                        <a:xfrm>
                          <a:off x="1100299" y="1838274"/>
                          <a:ext cx="1032642" cy="453355"/>
                        </a:xfrm>
                        <a:prstGeom prst="rect">
                          <a:avLst/>
                        </a:prstGeom>
                      </p:spPr>
                    </p:pic>
                  </p:oleObj>
                </mc:Fallback>
              </mc:AlternateContent>
            </a:graphicData>
          </a:graphic>
        </p:graphicFrame>
      </p:grpSp>
      <p:sp>
        <p:nvSpPr>
          <p:cNvPr id="19" name="矩形 18"/>
          <p:cNvSpPr/>
          <p:nvPr/>
        </p:nvSpPr>
        <p:spPr>
          <a:xfrm>
            <a:off x="1825269" y="2994420"/>
            <a:ext cx="4572000" cy="445635"/>
          </a:xfrm>
          <a:prstGeom prst="rect">
            <a:avLst/>
          </a:prstGeom>
        </p:spPr>
        <p:txBody>
          <a:bodyPr>
            <a:spAutoFit/>
          </a:bodyPr>
          <a:lstStyle/>
          <a:p>
            <a:r>
              <a:rPr lang="zh-CN" altLang="zh-CN" sz="2296" kern="100" dirty="0">
                <a:solidFill>
                  <a:srgbClr val="002060"/>
                </a:solidFill>
                <a:cs typeface="Times New Roman" panose="02020603050405020304" pitchFamily="18" charset="0"/>
              </a:rPr>
              <a:t>化简后的增强表达式</a:t>
            </a:r>
            <a:endParaRPr lang="zh-CN" altLang="en-US" sz="2296" dirty="0">
              <a:solidFill>
                <a:srgbClr val="002060"/>
              </a:solidFill>
            </a:endParaRPr>
          </a:p>
        </p:txBody>
      </p:sp>
      <p:graphicFrame>
        <p:nvGraphicFramePr>
          <p:cNvPr id="21" name="对象 20"/>
          <p:cNvGraphicFramePr>
            <a:graphicFrameLocks noChangeAspect="1"/>
          </p:cNvGraphicFramePr>
          <p:nvPr>
            <p:extLst/>
          </p:nvPr>
        </p:nvGraphicFramePr>
        <p:xfrm>
          <a:off x="1994212" y="3747479"/>
          <a:ext cx="8020236" cy="695155"/>
        </p:xfrm>
        <a:graphic>
          <a:graphicData uri="http://schemas.openxmlformats.org/presentationml/2006/ole">
            <mc:AlternateContent xmlns:mc="http://schemas.openxmlformats.org/markup-compatibility/2006">
              <mc:Choice xmlns:v="urn:schemas-microsoft-com:vml" Requires="v">
                <p:oleObj spid="_x0000_s35855" name="Equation" r:id="rId5" imgW="3720960" imgH="279360" progId="Equation.DSMT4">
                  <p:embed/>
                </p:oleObj>
              </mc:Choice>
              <mc:Fallback>
                <p:oleObj name="Equation" r:id="rId5" imgW="3720960" imgH="279360" progId="Equation.DSMT4">
                  <p:embed/>
                  <p:pic>
                    <p:nvPicPr>
                      <p:cNvPr id="21" name="对象 20"/>
                      <p:cNvPicPr>
                        <a:picLocks noChangeAspect="1" noChangeArrowheads="1"/>
                      </p:cNvPicPr>
                      <p:nvPr/>
                    </p:nvPicPr>
                    <p:blipFill>
                      <a:blip r:embed="rId6"/>
                      <a:srcRect/>
                      <a:stretch>
                        <a:fillRect/>
                      </a:stretch>
                    </p:blipFill>
                    <p:spPr bwMode="auto">
                      <a:xfrm>
                        <a:off x="1994212" y="3747479"/>
                        <a:ext cx="8020236" cy="695155"/>
                      </a:xfrm>
                      <a:prstGeom prst="rect">
                        <a:avLst/>
                      </a:prstGeom>
                      <a:noFill/>
                    </p:spPr>
                  </p:pic>
                </p:oleObj>
              </mc:Fallback>
            </mc:AlternateContent>
          </a:graphicData>
        </a:graphic>
      </p:graphicFrame>
      <p:graphicFrame>
        <p:nvGraphicFramePr>
          <p:cNvPr id="23" name="对象 22"/>
          <p:cNvGraphicFramePr>
            <a:graphicFrameLocks noChangeAspect="1"/>
          </p:cNvGraphicFramePr>
          <p:nvPr>
            <p:extLst/>
          </p:nvPr>
        </p:nvGraphicFramePr>
        <p:xfrm>
          <a:off x="3133717" y="4711712"/>
          <a:ext cx="5799029" cy="1536823"/>
        </p:xfrm>
        <a:graphic>
          <a:graphicData uri="http://schemas.openxmlformats.org/presentationml/2006/ole">
            <mc:AlternateContent xmlns:mc="http://schemas.openxmlformats.org/markup-compatibility/2006">
              <mc:Choice xmlns:v="urn:schemas-microsoft-com:vml" Requires="v">
                <p:oleObj spid="_x0000_s35856" name="Equation" r:id="rId7" imgW="2489040" imgH="660240" progId="Equation.DSMT4">
                  <p:embed/>
                </p:oleObj>
              </mc:Choice>
              <mc:Fallback>
                <p:oleObj name="Equation" r:id="rId7" imgW="2489040" imgH="660240" progId="Equation.DSMT4">
                  <p:embed/>
                  <p:pic>
                    <p:nvPicPr>
                      <p:cNvPr id="23" name="对象 22"/>
                      <p:cNvPicPr>
                        <a:picLocks noChangeAspect="1" noChangeArrowheads="1"/>
                      </p:cNvPicPr>
                      <p:nvPr/>
                    </p:nvPicPr>
                    <p:blipFill>
                      <a:blip r:embed="rId8"/>
                      <a:srcRect/>
                      <a:stretch>
                        <a:fillRect/>
                      </a:stretch>
                    </p:blipFill>
                    <p:spPr bwMode="auto">
                      <a:xfrm>
                        <a:off x="3133717" y="4711712"/>
                        <a:ext cx="5799029" cy="1536823"/>
                      </a:xfrm>
                      <a:prstGeom prst="rect">
                        <a:avLst/>
                      </a:prstGeom>
                      <a:noFill/>
                    </p:spPr>
                  </p:pic>
                </p:oleObj>
              </mc:Fallback>
            </mc:AlternateContent>
          </a:graphicData>
        </a:graphic>
      </p:graphicFrame>
    </p:spTree>
    <p:extLst>
      <p:ext uri="{BB962C8B-B14F-4D97-AF65-F5344CB8AC3E}">
        <p14:creationId xmlns:p14="http://schemas.microsoft.com/office/powerpoint/2010/main" val="213709128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118</a:t>
            </a:fld>
            <a:endParaRPr lang="en-US" altLang="zh-CN"/>
          </a:p>
        </p:txBody>
      </p:sp>
      <p:sp>
        <p:nvSpPr>
          <p:cNvPr id="3" name="Rectangle 2"/>
          <p:cNvSpPr txBox="1">
            <a:spLocks noChangeArrowheads="1"/>
          </p:cNvSpPr>
          <p:nvPr/>
        </p:nvSpPr>
        <p:spPr bwMode="auto">
          <a:xfrm>
            <a:off x="1963381" y="305746"/>
            <a:ext cx="7025695"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5.6.1</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基于对数图像处理模型的图像增强</a:t>
            </a:r>
          </a:p>
        </p:txBody>
      </p:sp>
      <p:sp>
        <p:nvSpPr>
          <p:cNvPr id="4" name="Rectangle 2"/>
          <p:cNvSpPr txBox="1">
            <a:spLocks noChangeArrowheads="1"/>
          </p:cNvSpPr>
          <p:nvPr/>
        </p:nvSpPr>
        <p:spPr bwMode="auto">
          <a:xfrm>
            <a:off x="5453094" y="899012"/>
            <a:ext cx="475730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其他图像增强方法</a:t>
            </a:r>
          </a:p>
        </p:txBody>
      </p:sp>
      <p:sp>
        <p:nvSpPr>
          <p:cNvPr id="5" name="矩形 4"/>
          <p:cNvSpPr/>
          <p:nvPr/>
        </p:nvSpPr>
        <p:spPr>
          <a:xfrm>
            <a:off x="1965271" y="1359185"/>
            <a:ext cx="8401461" cy="445635"/>
          </a:xfrm>
          <a:prstGeom prst="rect">
            <a:avLst/>
          </a:prstGeom>
        </p:spPr>
        <p:txBody>
          <a:bodyPr wrap="square">
            <a:spAutoFit/>
          </a:bodyPr>
          <a:lstStyle/>
          <a:p>
            <a:pPr marL="437369" indent="-437369">
              <a:buClr>
                <a:srgbClr val="7000C8"/>
              </a:buClr>
              <a:buSzPct val="75000"/>
              <a:buFont typeface="Wingdings" panose="05000000000000000000" pitchFamily="2" charset="2"/>
              <a:buChar char="n"/>
            </a:pPr>
            <a:r>
              <a:rPr lang="zh-CN" altLang="en-US" sz="2296" dirty="0">
                <a:latin typeface="楷体" panose="02010609060101010101" pitchFamily="49" charset="-122"/>
                <a:ea typeface="楷体" panose="02010609060101010101" pitchFamily="49" charset="-122"/>
              </a:rPr>
              <a:t>算法步骤</a:t>
            </a:r>
          </a:p>
        </p:txBody>
      </p:sp>
      <p:sp>
        <p:nvSpPr>
          <p:cNvPr id="6" name="文本框 5"/>
          <p:cNvSpPr txBox="1"/>
          <p:nvPr/>
        </p:nvSpPr>
        <p:spPr>
          <a:xfrm>
            <a:off x="2357760" y="2209764"/>
            <a:ext cx="7852635" cy="2679580"/>
          </a:xfrm>
          <a:prstGeom prst="rect">
            <a:avLst/>
          </a:prstGeom>
          <a:noFill/>
        </p:spPr>
        <p:txBody>
          <a:bodyPr wrap="square" rtlCol="0">
            <a:spAutoFit/>
          </a:bodyPr>
          <a:lstStyle/>
          <a:p>
            <a:pPr marL="437369" indent="-437369">
              <a:spcBef>
                <a:spcPts val="765"/>
              </a:spcBef>
              <a:spcAft>
                <a:spcPts val="765"/>
              </a:spcAft>
              <a:buClr>
                <a:srgbClr val="7000C8"/>
              </a:buClr>
              <a:buSzPct val="75000"/>
              <a:buFont typeface="Wingdings" panose="05000000000000000000" pitchFamily="2" charset="2"/>
              <a:buChar char="p"/>
            </a:pPr>
            <a:r>
              <a:rPr lang="zh-CN" altLang="en-US" sz="2296" dirty="0">
                <a:ea typeface="楷体" panose="02010609060101010101" pitchFamily="49" charset="-122"/>
                <a:cs typeface="Times New Roman" panose="02020603050405020304" pitchFamily="18" charset="0"/>
              </a:rPr>
              <a:t>求灰度色调函数 </a:t>
            </a:r>
            <a:r>
              <a:rPr lang="en-US" altLang="zh-CN" sz="2296" dirty="0">
                <a:ea typeface="楷体" panose="02010609060101010101" pitchFamily="49" charset="-122"/>
                <a:cs typeface="Times New Roman" panose="02020603050405020304" pitchFamily="18" charset="0"/>
              </a:rPr>
              <a:t>;</a:t>
            </a:r>
            <a:endParaRPr lang="zh-CN" altLang="en-US" sz="2296" dirty="0">
              <a:ea typeface="楷体" panose="02010609060101010101" pitchFamily="49" charset="-122"/>
              <a:cs typeface="Times New Roman" panose="02020603050405020304" pitchFamily="18" charset="0"/>
            </a:endParaRPr>
          </a:p>
          <a:p>
            <a:pPr marL="437369" indent="-437369">
              <a:spcBef>
                <a:spcPts val="765"/>
              </a:spcBef>
              <a:spcAft>
                <a:spcPts val="765"/>
              </a:spcAft>
              <a:buClr>
                <a:srgbClr val="7000C8"/>
              </a:buClr>
              <a:buSzPct val="75000"/>
              <a:buFont typeface="Wingdings" panose="05000000000000000000" pitchFamily="2" charset="2"/>
              <a:buChar char="p"/>
            </a:pPr>
            <a:r>
              <a:rPr lang="zh-CN" altLang="en-US" sz="2296" dirty="0">
                <a:ea typeface="楷体" panose="02010609060101010101" pitchFamily="49" charset="-122"/>
                <a:cs typeface="Times New Roman" panose="02020603050405020304" pitchFamily="18" charset="0"/>
              </a:rPr>
              <a:t>进行基本正态函数的正变换</a:t>
            </a:r>
            <a:r>
              <a:rPr lang="en-US" altLang="zh-CN" sz="2296" dirty="0">
                <a:ea typeface="楷体" panose="02010609060101010101" pitchFamily="49" charset="-122"/>
                <a:cs typeface="Times New Roman" panose="02020603050405020304" pitchFamily="18" charset="0"/>
              </a:rPr>
              <a:t>;</a:t>
            </a:r>
            <a:endParaRPr lang="zh-CN" altLang="en-US" sz="2296" dirty="0">
              <a:ea typeface="楷体" panose="02010609060101010101" pitchFamily="49" charset="-122"/>
              <a:cs typeface="Times New Roman" panose="02020603050405020304" pitchFamily="18" charset="0"/>
            </a:endParaRPr>
          </a:p>
          <a:p>
            <a:pPr marL="437369" indent="-437369">
              <a:spcBef>
                <a:spcPts val="765"/>
              </a:spcBef>
              <a:spcAft>
                <a:spcPts val="765"/>
              </a:spcAft>
              <a:buClr>
                <a:srgbClr val="7000C8"/>
              </a:buClr>
              <a:buSzPct val="75000"/>
              <a:buFont typeface="Wingdings" panose="05000000000000000000" pitchFamily="2" charset="2"/>
              <a:buChar char="p"/>
            </a:pPr>
            <a:r>
              <a:rPr lang="zh-CN" altLang="en-US" sz="2296" dirty="0">
                <a:ea typeface="楷体" panose="02010609060101010101" pitchFamily="49" charset="-122"/>
                <a:cs typeface="Times New Roman" panose="02020603050405020304" pitchFamily="18" charset="0"/>
              </a:rPr>
              <a:t>求以点</a:t>
            </a:r>
            <a:r>
              <a:rPr lang="en-US" altLang="zh-CN" sz="2296" dirty="0">
                <a:solidFill>
                  <a:srgbClr val="002060"/>
                </a:solidFill>
                <a:ea typeface="楷体" panose="02010609060101010101" pitchFamily="49" charset="-122"/>
                <a:cs typeface="Times New Roman" panose="02020603050405020304" pitchFamily="18" charset="0"/>
              </a:rPr>
              <a:t>(</a:t>
            </a:r>
            <a:r>
              <a:rPr lang="en-US" altLang="zh-CN" sz="2296" i="1" dirty="0" err="1">
                <a:solidFill>
                  <a:srgbClr val="002060"/>
                </a:solidFill>
                <a:ea typeface="楷体" panose="02010609060101010101" pitchFamily="49" charset="-122"/>
                <a:cs typeface="Times New Roman" panose="02020603050405020304" pitchFamily="18" charset="0"/>
              </a:rPr>
              <a:t>x</a:t>
            </a:r>
            <a:r>
              <a:rPr lang="en-US" altLang="zh-CN" sz="2296" dirty="0" err="1">
                <a:solidFill>
                  <a:srgbClr val="002060"/>
                </a:solidFill>
                <a:ea typeface="楷体" panose="02010609060101010101" pitchFamily="49" charset="-122"/>
                <a:cs typeface="Times New Roman" panose="02020603050405020304" pitchFamily="18" charset="0"/>
              </a:rPr>
              <a:t>,</a:t>
            </a:r>
            <a:r>
              <a:rPr lang="en-US" altLang="zh-CN" sz="2296" i="1" dirty="0" err="1">
                <a:solidFill>
                  <a:srgbClr val="002060"/>
                </a:solidFill>
                <a:ea typeface="楷体" panose="02010609060101010101" pitchFamily="49" charset="-122"/>
                <a:cs typeface="Times New Roman" panose="02020603050405020304" pitchFamily="18" charset="0"/>
              </a:rPr>
              <a:t>y</a:t>
            </a:r>
            <a:r>
              <a:rPr lang="en-US" altLang="zh-CN" sz="2296" dirty="0">
                <a:solidFill>
                  <a:srgbClr val="002060"/>
                </a:solidFill>
                <a:ea typeface="楷体" panose="02010609060101010101" pitchFamily="49" charset="-122"/>
                <a:cs typeface="Times New Roman" panose="02020603050405020304" pitchFamily="18" charset="0"/>
              </a:rPr>
              <a:t>)</a:t>
            </a:r>
            <a:r>
              <a:rPr lang="zh-CN" altLang="en-US" sz="2296" dirty="0">
                <a:ea typeface="楷体" panose="02010609060101010101" pitchFamily="49" charset="-122"/>
                <a:cs typeface="Times New Roman" panose="02020603050405020304" pitchFamily="18" charset="0"/>
              </a:rPr>
              <a:t> 中心的</a:t>
            </a:r>
            <a:r>
              <a:rPr lang="en-US" altLang="zh-CN" sz="2296" i="1" dirty="0" err="1">
                <a:solidFill>
                  <a:srgbClr val="002060"/>
                </a:solidFill>
                <a:ea typeface="楷体" panose="02010609060101010101" pitchFamily="49" charset="-122"/>
                <a:cs typeface="Times New Roman" panose="02020603050405020304" pitchFamily="18" charset="0"/>
              </a:rPr>
              <a:t>n</a:t>
            </a:r>
            <a:r>
              <a:rPr lang="en-US" altLang="zh-CN" sz="2296" dirty="0" err="1">
                <a:solidFill>
                  <a:srgbClr val="002060"/>
                </a:solidFill>
                <a:ea typeface="楷体" panose="02010609060101010101" pitchFamily="49" charset="-122"/>
                <a:cs typeface="Times New Roman" panose="02020603050405020304" pitchFamily="18" charset="0"/>
                <a:sym typeface="Symbol" panose="05050102010706020507" pitchFamily="18" charset="2"/>
              </a:rPr>
              <a:t></a:t>
            </a:r>
            <a:r>
              <a:rPr lang="en-US" altLang="zh-CN" sz="2296" i="1" dirty="0" err="1">
                <a:solidFill>
                  <a:srgbClr val="002060"/>
                </a:solidFill>
                <a:ea typeface="楷体" panose="02010609060101010101" pitchFamily="49" charset="-122"/>
                <a:cs typeface="Times New Roman" panose="02020603050405020304" pitchFamily="18" charset="0"/>
              </a:rPr>
              <a:t>n</a:t>
            </a:r>
            <a:r>
              <a:rPr lang="zh-CN" altLang="en-US" sz="2296" dirty="0">
                <a:ea typeface="楷体" panose="02010609060101010101" pitchFamily="49" charset="-122"/>
                <a:cs typeface="Times New Roman" panose="02020603050405020304" pitchFamily="18" charset="0"/>
              </a:rPr>
              <a:t>邻域的平均值 </a:t>
            </a:r>
            <a:r>
              <a:rPr lang="en-US" altLang="zh-CN" sz="2296" dirty="0">
                <a:ea typeface="楷体" panose="02010609060101010101" pitchFamily="49" charset="-122"/>
                <a:cs typeface="Times New Roman" panose="02020603050405020304" pitchFamily="18" charset="0"/>
              </a:rPr>
              <a:t>;</a:t>
            </a:r>
            <a:endParaRPr lang="zh-CN" altLang="en-US" sz="2296" dirty="0">
              <a:ea typeface="楷体" panose="02010609060101010101" pitchFamily="49" charset="-122"/>
              <a:cs typeface="Times New Roman" panose="02020603050405020304" pitchFamily="18" charset="0"/>
            </a:endParaRPr>
          </a:p>
          <a:p>
            <a:pPr marL="437369" indent="-437369">
              <a:spcBef>
                <a:spcPts val="765"/>
              </a:spcBef>
              <a:spcAft>
                <a:spcPts val="765"/>
              </a:spcAft>
              <a:buClr>
                <a:srgbClr val="7000C8"/>
              </a:buClr>
              <a:buSzPct val="75000"/>
              <a:buFont typeface="Wingdings" panose="05000000000000000000" pitchFamily="2" charset="2"/>
              <a:buChar char="p"/>
            </a:pPr>
            <a:r>
              <a:rPr lang="zh-CN" altLang="en-US" sz="2296" dirty="0">
                <a:ea typeface="楷体" panose="02010609060101010101" pitchFamily="49" charset="-122"/>
                <a:cs typeface="Times New Roman" panose="02020603050405020304" pitchFamily="18" charset="0"/>
              </a:rPr>
              <a:t>进行基于对数图像处理模型的增强处理</a:t>
            </a:r>
            <a:r>
              <a:rPr lang="en-US" altLang="zh-CN" sz="2296" dirty="0">
                <a:ea typeface="楷体" panose="02010609060101010101" pitchFamily="49" charset="-122"/>
                <a:cs typeface="Times New Roman" panose="02020603050405020304" pitchFamily="18" charset="0"/>
              </a:rPr>
              <a:t>;</a:t>
            </a:r>
            <a:endParaRPr lang="zh-CN" altLang="en-US" sz="2296" dirty="0">
              <a:ea typeface="楷体" panose="02010609060101010101" pitchFamily="49" charset="-122"/>
              <a:cs typeface="Times New Roman" panose="02020603050405020304" pitchFamily="18" charset="0"/>
            </a:endParaRPr>
          </a:p>
          <a:p>
            <a:pPr marL="437369" indent="-437369">
              <a:spcBef>
                <a:spcPts val="765"/>
              </a:spcBef>
              <a:spcAft>
                <a:spcPts val="765"/>
              </a:spcAft>
              <a:buClr>
                <a:srgbClr val="7000C8"/>
              </a:buClr>
              <a:buSzPct val="75000"/>
              <a:buFont typeface="Wingdings" panose="05000000000000000000" pitchFamily="2" charset="2"/>
              <a:buChar char="p"/>
            </a:pPr>
            <a:r>
              <a:rPr lang="zh-CN" altLang="en-US" sz="2296" dirty="0">
                <a:ea typeface="楷体" panose="02010609060101010101" pitchFamily="49" charset="-122"/>
                <a:cs typeface="Times New Roman" panose="02020603050405020304" pitchFamily="18" charset="0"/>
              </a:rPr>
              <a:t>进行基本正态函数的反变换。</a:t>
            </a:r>
          </a:p>
        </p:txBody>
      </p:sp>
    </p:spTree>
    <p:extLst>
      <p:ext uri="{BB962C8B-B14F-4D97-AF65-F5344CB8AC3E}">
        <p14:creationId xmlns:p14="http://schemas.microsoft.com/office/powerpoint/2010/main" val="329358692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119</a:t>
            </a:fld>
            <a:endParaRPr lang="en-US" altLang="zh-CN"/>
          </a:p>
        </p:txBody>
      </p:sp>
      <p:sp>
        <p:nvSpPr>
          <p:cNvPr id="3" name="Rectangle 2"/>
          <p:cNvSpPr txBox="1">
            <a:spLocks noChangeArrowheads="1"/>
          </p:cNvSpPr>
          <p:nvPr/>
        </p:nvSpPr>
        <p:spPr bwMode="auto">
          <a:xfrm>
            <a:off x="1963381" y="305746"/>
            <a:ext cx="7025695"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5.6.1</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基于对数图像处理模型的图像增强</a:t>
            </a:r>
          </a:p>
        </p:txBody>
      </p:sp>
      <p:sp>
        <p:nvSpPr>
          <p:cNvPr id="4" name="Rectangle 2"/>
          <p:cNvSpPr txBox="1">
            <a:spLocks noChangeArrowheads="1"/>
          </p:cNvSpPr>
          <p:nvPr/>
        </p:nvSpPr>
        <p:spPr bwMode="auto">
          <a:xfrm>
            <a:off x="5453094" y="899012"/>
            <a:ext cx="475730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其他图像增强方法</a:t>
            </a:r>
          </a:p>
        </p:txBody>
      </p:sp>
      <p:pic>
        <p:nvPicPr>
          <p:cNvPr id="5" name="图片 4"/>
          <p:cNvPicPr>
            <a:picLocks noChangeAspect="1"/>
          </p:cNvPicPr>
          <p:nvPr/>
        </p:nvPicPr>
        <p:blipFill>
          <a:blip r:embed="rId2" cstate="print"/>
          <a:srcRect/>
          <a:stretch>
            <a:fillRect/>
          </a:stretch>
        </p:blipFill>
        <p:spPr bwMode="auto">
          <a:xfrm>
            <a:off x="2514096" y="1959500"/>
            <a:ext cx="2522079" cy="2525421"/>
          </a:xfrm>
          <a:prstGeom prst="rect">
            <a:avLst/>
          </a:prstGeom>
          <a:noFill/>
          <a:ln w="9525">
            <a:noFill/>
            <a:miter lim="800000"/>
            <a:headEnd/>
            <a:tailEnd/>
          </a:ln>
        </p:spPr>
      </p:pic>
      <p:pic>
        <p:nvPicPr>
          <p:cNvPr id="6" name="图片 5"/>
          <p:cNvPicPr>
            <a:picLocks noChangeAspect="1"/>
          </p:cNvPicPr>
          <p:nvPr/>
        </p:nvPicPr>
        <p:blipFill>
          <a:blip r:embed="rId3" cstate="print"/>
          <a:srcRect/>
          <a:stretch>
            <a:fillRect/>
          </a:stretch>
        </p:blipFill>
        <p:spPr bwMode="auto">
          <a:xfrm>
            <a:off x="6028788" y="1942901"/>
            <a:ext cx="2520964" cy="2525421"/>
          </a:xfrm>
          <a:prstGeom prst="rect">
            <a:avLst/>
          </a:prstGeom>
          <a:noFill/>
          <a:ln w="9525">
            <a:noFill/>
            <a:miter lim="800000"/>
            <a:headEnd/>
            <a:tailEnd/>
          </a:ln>
        </p:spPr>
      </p:pic>
      <p:sp>
        <p:nvSpPr>
          <p:cNvPr id="7" name="矩形 6"/>
          <p:cNvSpPr/>
          <p:nvPr/>
        </p:nvSpPr>
        <p:spPr>
          <a:xfrm>
            <a:off x="2023822" y="4618591"/>
            <a:ext cx="8021457" cy="524118"/>
          </a:xfrm>
          <a:prstGeom prst="rect">
            <a:avLst/>
          </a:prstGeom>
        </p:spPr>
        <p:txBody>
          <a:bodyPr wrap="square">
            <a:spAutoFit/>
          </a:bodyPr>
          <a:lstStyle/>
          <a:p>
            <a:r>
              <a:rPr lang="zh-CN" altLang="zh-CN" sz="2806" kern="100" dirty="0">
                <a:ea typeface="楷体" panose="02010609060101010101" pitchFamily="49" charset="-122"/>
                <a:cs typeface="Times New Roman" panose="02020603050405020304" pitchFamily="18" charset="0"/>
              </a:rPr>
              <a:t>（</a:t>
            </a:r>
            <a:r>
              <a:rPr lang="en-US" altLang="zh-CN" sz="2806" kern="100" dirty="0">
                <a:ea typeface="楷体" panose="02010609060101010101" pitchFamily="49" charset="-122"/>
                <a:cs typeface="Times New Roman" panose="02020603050405020304" pitchFamily="18" charset="0"/>
              </a:rPr>
              <a:t>a</a:t>
            </a:r>
            <a:r>
              <a:rPr lang="zh-CN" altLang="zh-CN" sz="2806" kern="100" dirty="0">
                <a:ea typeface="楷体" panose="02010609060101010101" pitchFamily="49" charset="-122"/>
                <a:cs typeface="Times New Roman" panose="02020603050405020304" pitchFamily="18" charset="0"/>
              </a:rPr>
              <a:t>）原始图像</a:t>
            </a:r>
            <a:r>
              <a:rPr lang="en-US" altLang="zh-CN" sz="2806" kern="100" dirty="0">
                <a:ea typeface="楷体" panose="02010609060101010101" pitchFamily="49" charset="-122"/>
                <a:cs typeface="Times New Roman" panose="02020603050405020304" pitchFamily="18" charset="0"/>
              </a:rPr>
              <a:t>            </a:t>
            </a:r>
            <a:r>
              <a:rPr lang="zh-CN" altLang="zh-CN" sz="2806" kern="100" dirty="0">
                <a:ea typeface="楷体" panose="02010609060101010101" pitchFamily="49" charset="-122"/>
                <a:cs typeface="Times New Roman" panose="02020603050405020304" pitchFamily="18" charset="0"/>
              </a:rPr>
              <a:t>（</a:t>
            </a:r>
            <a:r>
              <a:rPr lang="en-US" altLang="zh-CN" sz="2806" kern="100" dirty="0">
                <a:ea typeface="楷体" panose="02010609060101010101" pitchFamily="49" charset="-122"/>
                <a:cs typeface="Times New Roman" panose="02020603050405020304" pitchFamily="18" charset="0"/>
              </a:rPr>
              <a:t>b</a:t>
            </a:r>
            <a:r>
              <a:rPr lang="zh-CN" altLang="zh-CN" sz="2806" kern="100" dirty="0">
                <a:ea typeface="楷体" panose="02010609060101010101" pitchFamily="49" charset="-122"/>
                <a:cs typeface="Times New Roman" panose="02020603050405020304" pitchFamily="18" charset="0"/>
              </a:rPr>
              <a:t>）</a:t>
            </a:r>
            <a:r>
              <a:rPr lang="en-US" altLang="zh-CN" sz="2806" kern="100" dirty="0">
                <a:ea typeface="楷体" panose="02010609060101010101" pitchFamily="49" charset="-122"/>
                <a:cs typeface="Times New Roman" panose="02020603050405020304" pitchFamily="18" charset="0"/>
              </a:rPr>
              <a:t>LIP</a:t>
            </a:r>
            <a:r>
              <a:rPr lang="zh-CN" altLang="zh-CN" sz="2806" kern="100" dirty="0">
                <a:ea typeface="楷体" panose="02010609060101010101" pitchFamily="49" charset="-122"/>
                <a:cs typeface="Times New Roman" panose="02020603050405020304" pitchFamily="18" charset="0"/>
              </a:rPr>
              <a:t>增强后图像</a:t>
            </a:r>
          </a:p>
        </p:txBody>
      </p:sp>
    </p:spTree>
    <p:extLst>
      <p:ext uri="{BB962C8B-B14F-4D97-AF65-F5344CB8AC3E}">
        <p14:creationId xmlns:p14="http://schemas.microsoft.com/office/powerpoint/2010/main" val="14646517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12</a:t>
            </a:fld>
            <a:endParaRPr lang="en-US" altLang="zh-CN"/>
          </a:p>
        </p:txBody>
      </p:sp>
      <p:sp>
        <p:nvSpPr>
          <p:cNvPr id="3" name="Rectangle 2"/>
          <p:cNvSpPr txBox="1">
            <a:spLocks noChangeArrowheads="1"/>
          </p:cNvSpPr>
          <p:nvPr/>
        </p:nvSpPr>
        <p:spPr bwMode="auto">
          <a:xfrm>
            <a:off x="1963383" y="305746"/>
            <a:ext cx="4049601"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5.1.1 </a:t>
            </a:r>
            <a:r>
              <a:rPr lang="zh-CN" altLang="en-US" sz="3061" ker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线性灰度级变换</a:t>
            </a:r>
            <a:endPar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Rectangle 2"/>
          <p:cNvSpPr txBox="1">
            <a:spLocks noChangeArrowheads="1"/>
          </p:cNvSpPr>
          <p:nvPr/>
        </p:nvSpPr>
        <p:spPr bwMode="auto">
          <a:xfrm>
            <a:off x="5494635" y="933434"/>
            <a:ext cx="48676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基于灰度级变换的图像增强</a:t>
            </a:r>
          </a:p>
        </p:txBody>
      </p:sp>
      <p:sp>
        <p:nvSpPr>
          <p:cNvPr id="5" name="文本框 4"/>
          <p:cNvSpPr txBox="1"/>
          <p:nvPr/>
        </p:nvSpPr>
        <p:spPr>
          <a:xfrm>
            <a:off x="1852620" y="1416586"/>
            <a:ext cx="8357775" cy="445635"/>
          </a:xfrm>
          <a:prstGeom prst="rect">
            <a:avLst/>
          </a:prstGeom>
          <a:noFill/>
        </p:spPr>
        <p:txBody>
          <a:bodyPr wrap="square" rtlCol="0">
            <a:spAutoFit/>
          </a:bodyPr>
          <a:lstStyle/>
          <a:p>
            <a:pPr marL="437369" indent="-437369">
              <a:buClr>
                <a:srgbClr val="7000C8"/>
              </a:buClr>
              <a:buSzPct val="75000"/>
              <a:buFont typeface="Wingdings" panose="05000000000000000000" pitchFamily="2" charset="2"/>
              <a:buChar char="p"/>
            </a:pPr>
            <a:r>
              <a:rPr lang="zh-CN" altLang="en-US" sz="2296" dirty="0">
                <a:solidFill>
                  <a:srgbClr val="C00000"/>
                </a:solidFill>
                <a:latin typeface="楷体" panose="02010609060101010101" pitchFamily="49" charset="-122"/>
                <a:ea typeface="楷体" panose="02010609060101010101" pitchFamily="49" charset="-122"/>
                <a:cs typeface="Times New Roman" panose="02020603050405020304" pitchFamily="18" charset="0"/>
              </a:rPr>
              <a:t>截取式灰度变换：</a:t>
            </a:r>
            <a:endParaRPr lang="en-US" altLang="zh-CN" sz="2296" dirty="0">
              <a:solidFill>
                <a:srgbClr val="C00000"/>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6" name="文本框 5"/>
          <p:cNvSpPr txBox="1"/>
          <p:nvPr/>
        </p:nvSpPr>
        <p:spPr>
          <a:xfrm>
            <a:off x="1963383" y="2104245"/>
            <a:ext cx="8109595" cy="445635"/>
          </a:xfrm>
          <a:prstGeom prst="rect">
            <a:avLst/>
          </a:prstGeom>
          <a:noFill/>
        </p:spPr>
        <p:txBody>
          <a:bodyPr wrap="square" rtlCol="0">
            <a:spAutoFit/>
          </a:bodyPr>
          <a:lstStyle/>
          <a:p>
            <a:pPr marL="437369" indent="-437369">
              <a:buClr>
                <a:srgbClr val="7000C8"/>
              </a:buClr>
              <a:buSzPct val="75000"/>
              <a:buFont typeface="Wingdings" panose="05000000000000000000" pitchFamily="2" charset="2"/>
              <a:buChar char="Ø"/>
            </a:pPr>
            <a:r>
              <a:rPr lang="zh-CN" altLang="en-US" sz="2296" dirty="0">
                <a:ea typeface="楷体" panose="02010609060101010101" pitchFamily="49" charset="-122"/>
                <a:cs typeface="Times New Roman" panose="02020603050405020304" pitchFamily="18" charset="0"/>
              </a:rPr>
              <a:t>函数：</a:t>
            </a:r>
          </a:p>
        </p:txBody>
      </p:sp>
      <p:sp>
        <p:nvSpPr>
          <p:cNvPr id="7" name="文本框 6"/>
          <p:cNvSpPr txBox="1"/>
          <p:nvPr/>
        </p:nvSpPr>
        <p:spPr>
          <a:xfrm>
            <a:off x="2231936" y="2739949"/>
            <a:ext cx="7848159" cy="2516715"/>
          </a:xfrm>
          <a:prstGeom prst="rect">
            <a:avLst/>
          </a:prstGeom>
          <a:noFill/>
        </p:spPr>
        <p:txBody>
          <a:bodyPr wrap="square" rtlCol="0">
            <a:spAutoFit/>
          </a:bodyPr>
          <a:lstStyle/>
          <a:p>
            <a:pPr algn="just">
              <a:spcBef>
                <a:spcPts val="893"/>
              </a:spcBef>
              <a:spcAft>
                <a:spcPts val="893"/>
              </a:spcAft>
            </a:pPr>
            <a:r>
              <a:rPr lang="en-US" altLang="zh-CN" sz="2551" dirty="0"/>
              <a:t>1</a:t>
            </a:r>
            <a:r>
              <a:rPr lang="zh-CN" altLang="en-US" sz="2551" dirty="0"/>
              <a:t>）</a:t>
            </a:r>
            <a:r>
              <a:rPr lang="en-US" altLang="zh-CN" sz="2551" dirty="0"/>
              <a:t>J= </a:t>
            </a:r>
            <a:r>
              <a:rPr lang="en-US" altLang="zh-CN" sz="2551" dirty="0" err="1"/>
              <a:t>imadjust</a:t>
            </a:r>
            <a:r>
              <a:rPr lang="en-US" altLang="zh-CN" sz="2551" dirty="0"/>
              <a:t>(I,[LOW_IN;HIGH_IN ], [LOW_OUT; HIGH_OUT], GAMMA )</a:t>
            </a:r>
            <a:r>
              <a:rPr lang="zh-CN" altLang="zh-CN" sz="2551" dirty="0"/>
              <a:t> ；</a:t>
            </a:r>
            <a:endParaRPr lang="en-US" altLang="zh-CN" sz="2551" dirty="0"/>
          </a:p>
          <a:p>
            <a:pPr algn="just">
              <a:spcBef>
                <a:spcPts val="893"/>
              </a:spcBef>
              <a:spcAft>
                <a:spcPts val="893"/>
              </a:spcAft>
            </a:pPr>
            <a:r>
              <a:rPr lang="en-US" altLang="zh-CN" sz="2551" dirty="0"/>
              <a:t>2</a:t>
            </a:r>
            <a:r>
              <a:rPr lang="zh-CN" altLang="en-US" sz="2551" dirty="0"/>
              <a:t>）</a:t>
            </a:r>
            <a:r>
              <a:rPr lang="en-US" altLang="zh-CN" sz="2551" dirty="0"/>
              <a:t>NEWMAP= </a:t>
            </a:r>
            <a:r>
              <a:rPr lang="en-US" altLang="zh-CN" sz="2551" dirty="0" err="1"/>
              <a:t>imadjust</a:t>
            </a:r>
            <a:r>
              <a:rPr lang="en-US" altLang="zh-CN" sz="2551" dirty="0"/>
              <a:t>(MAP, [LOW_IN;HIGH_IN],                [LOW_OUT;HIGH_OUT],GAMMA )</a:t>
            </a:r>
            <a:r>
              <a:rPr lang="zh-CN" altLang="zh-CN" sz="2551" dirty="0"/>
              <a:t>；</a:t>
            </a:r>
          </a:p>
          <a:p>
            <a:pPr algn="just">
              <a:spcBef>
                <a:spcPts val="893"/>
              </a:spcBef>
              <a:spcAft>
                <a:spcPts val="893"/>
              </a:spcAft>
            </a:pPr>
            <a:r>
              <a:rPr lang="en-US" altLang="zh-CN" sz="2551" dirty="0"/>
              <a:t>3</a:t>
            </a:r>
            <a:r>
              <a:rPr lang="zh-CN" altLang="en-US" sz="2551" dirty="0"/>
              <a:t>）</a:t>
            </a:r>
            <a:r>
              <a:rPr lang="en-US" altLang="zh-CN" sz="2551" dirty="0"/>
              <a:t>RGB2 = </a:t>
            </a:r>
            <a:r>
              <a:rPr lang="en-US" altLang="zh-CN" sz="2551" dirty="0" err="1"/>
              <a:t>imadjust</a:t>
            </a:r>
            <a:r>
              <a:rPr lang="en-US" altLang="zh-CN" sz="2551" dirty="0"/>
              <a:t> (RGB1,...)</a:t>
            </a:r>
            <a:endParaRPr lang="zh-CN" altLang="en-US" sz="2551" dirty="0"/>
          </a:p>
        </p:txBody>
      </p:sp>
    </p:spTree>
    <p:extLst>
      <p:ext uri="{BB962C8B-B14F-4D97-AF65-F5344CB8AC3E}">
        <p14:creationId xmlns:p14="http://schemas.microsoft.com/office/powerpoint/2010/main" val="37334411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120</a:t>
            </a:fld>
            <a:endParaRPr lang="en-US" altLang="zh-CN"/>
          </a:p>
        </p:txBody>
      </p:sp>
      <p:sp>
        <p:nvSpPr>
          <p:cNvPr id="3" name="Rectangle 2"/>
          <p:cNvSpPr txBox="1">
            <a:spLocks noChangeArrowheads="1"/>
          </p:cNvSpPr>
          <p:nvPr/>
        </p:nvSpPr>
        <p:spPr bwMode="auto">
          <a:xfrm>
            <a:off x="1963381" y="305746"/>
            <a:ext cx="7025695"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5.6.2</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图像去雾增强</a:t>
            </a:r>
          </a:p>
        </p:txBody>
      </p:sp>
      <p:sp>
        <p:nvSpPr>
          <p:cNvPr id="4" name="Rectangle 2"/>
          <p:cNvSpPr txBox="1">
            <a:spLocks noChangeArrowheads="1"/>
          </p:cNvSpPr>
          <p:nvPr/>
        </p:nvSpPr>
        <p:spPr bwMode="auto">
          <a:xfrm>
            <a:off x="5453094" y="899012"/>
            <a:ext cx="475730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其他图像增强方法</a:t>
            </a:r>
          </a:p>
        </p:txBody>
      </p:sp>
      <p:sp>
        <p:nvSpPr>
          <p:cNvPr id="5" name="文本框 4"/>
          <p:cNvSpPr txBox="1"/>
          <p:nvPr/>
        </p:nvSpPr>
        <p:spPr>
          <a:xfrm>
            <a:off x="1963381" y="1475796"/>
            <a:ext cx="8403350" cy="798937"/>
          </a:xfrm>
          <a:prstGeom prst="rect">
            <a:avLst/>
          </a:prstGeom>
          <a:noFill/>
        </p:spPr>
        <p:txBody>
          <a:bodyPr wrap="square" rtlCol="0">
            <a:spAutoFit/>
          </a:bodyPr>
          <a:lstStyle/>
          <a:p>
            <a:r>
              <a:rPr lang="zh-CN" altLang="zh-CN" sz="2296" dirty="0">
                <a:ea typeface="楷体" panose="02010609060101010101" pitchFamily="49" charset="-122"/>
                <a:cs typeface="Times New Roman" panose="02020603050405020304" pitchFamily="18" charset="0"/>
              </a:rPr>
              <a:t>由于受雾的影响，拍摄的图像往往出现模糊不清、对比度下降、色彩失真等质量退化现象</a:t>
            </a:r>
            <a:r>
              <a:rPr lang="zh-CN" altLang="en-US" sz="2296" dirty="0">
                <a:ea typeface="楷体" panose="02010609060101010101" pitchFamily="49" charset="-122"/>
                <a:cs typeface="Times New Roman" panose="02020603050405020304" pitchFamily="18" charset="0"/>
              </a:rPr>
              <a:t>。</a:t>
            </a:r>
          </a:p>
        </p:txBody>
      </p:sp>
      <p:sp>
        <p:nvSpPr>
          <p:cNvPr id="6" name="矩形 5"/>
          <p:cNvSpPr/>
          <p:nvPr/>
        </p:nvSpPr>
        <p:spPr>
          <a:xfrm>
            <a:off x="1963381" y="2535702"/>
            <a:ext cx="8247014" cy="2115323"/>
          </a:xfrm>
          <a:prstGeom prst="rect">
            <a:avLst/>
          </a:prstGeom>
        </p:spPr>
        <p:txBody>
          <a:bodyPr wrap="square">
            <a:spAutoFit/>
          </a:bodyPr>
          <a:lstStyle/>
          <a:p>
            <a:pPr>
              <a:spcBef>
                <a:spcPts val="510"/>
              </a:spcBef>
              <a:spcAft>
                <a:spcPts val="510"/>
              </a:spcAft>
            </a:pPr>
            <a:r>
              <a:rPr lang="zh-CN" altLang="zh-CN" sz="2296" kern="100" dirty="0">
                <a:ea typeface="楷体" panose="02010609060101010101" pitchFamily="49" charset="-122"/>
                <a:cs typeface="Times New Roman" panose="02020603050405020304" pitchFamily="18" charset="0"/>
              </a:rPr>
              <a:t>图像去雾方法主要分为两类：</a:t>
            </a:r>
            <a:endParaRPr lang="en-US" altLang="zh-CN" sz="2296" kern="100" dirty="0">
              <a:ea typeface="楷体" panose="02010609060101010101" pitchFamily="49" charset="-122"/>
              <a:cs typeface="Times New Roman" panose="02020603050405020304" pitchFamily="18" charset="0"/>
            </a:endParaRPr>
          </a:p>
          <a:p>
            <a:pPr marL="583159" indent="-583159">
              <a:spcBef>
                <a:spcPts val="510"/>
              </a:spcBef>
              <a:spcAft>
                <a:spcPts val="510"/>
              </a:spcAft>
              <a:buClr>
                <a:srgbClr val="7000C8"/>
              </a:buClr>
              <a:buSzPct val="75000"/>
              <a:buFont typeface="Wingdings" panose="05000000000000000000" pitchFamily="2" charset="2"/>
              <a:buChar char="n"/>
            </a:pPr>
            <a:r>
              <a:rPr lang="zh-CN" altLang="zh-CN" sz="2296" dirty="0">
                <a:ea typeface="楷体" panose="02010609060101010101" pitchFamily="49" charset="-122"/>
                <a:cs typeface="Times New Roman" panose="02020603050405020304" pitchFamily="18" charset="0"/>
              </a:rPr>
              <a:t>基于非物理模型的去雾方法，是不考虑雾导致图像退化的成因，只通过实现对比度增强方法来达到去雾目的</a:t>
            </a:r>
            <a:r>
              <a:rPr lang="zh-CN" altLang="en-US" sz="2296" dirty="0">
                <a:ea typeface="楷体" panose="02010609060101010101" pitchFamily="49" charset="-122"/>
                <a:cs typeface="Times New Roman" panose="02020603050405020304" pitchFamily="18" charset="0"/>
              </a:rPr>
              <a:t>。</a:t>
            </a:r>
            <a:endParaRPr lang="en-US" altLang="zh-CN" sz="2296" dirty="0">
              <a:ea typeface="楷体" panose="02010609060101010101" pitchFamily="49" charset="-122"/>
              <a:cs typeface="Times New Roman" panose="02020603050405020304" pitchFamily="18" charset="0"/>
            </a:endParaRPr>
          </a:p>
          <a:p>
            <a:pPr marL="583159" indent="-583159">
              <a:spcBef>
                <a:spcPts val="510"/>
              </a:spcBef>
              <a:spcAft>
                <a:spcPts val="510"/>
              </a:spcAft>
              <a:buClr>
                <a:srgbClr val="7000C8"/>
              </a:buClr>
              <a:buSzPct val="75000"/>
              <a:buFont typeface="Wingdings" panose="05000000000000000000" pitchFamily="2" charset="2"/>
              <a:buChar char="n"/>
            </a:pPr>
            <a:r>
              <a:rPr lang="zh-CN" altLang="zh-CN" sz="2296" dirty="0">
                <a:ea typeface="楷体" panose="02010609060101010101" pitchFamily="49" charset="-122"/>
                <a:cs typeface="Times New Roman" panose="02020603050405020304" pitchFamily="18" charset="0"/>
              </a:rPr>
              <a:t>基于物理模型的去雾方法，考虑雾导致图像退化成因，进行数学建模，补偿退化过程造成的失真，恢复无雾图像</a:t>
            </a:r>
            <a:r>
              <a:rPr lang="zh-CN" altLang="en-US" sz="2296" dirty="0">
                <a:ea typeface="楷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63177438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121</a:t>
            </a:fld>
            <a:endParaRPr lang="en-US" altLang="zh-CN"/>
          </a:p>
        </p:txBody>
      </p:sp>
      <p:sp>
        <p:nvSpPr>
          <p:cNvPr id="3" name="Rectangle 2"/>
          <p:cNvSpPr txBox="1">
            <a:spLocks noChangeArrowheads="1"/>
          </p:cNvSpPr>
          <p:nvPr/>
        </p:nvSpPr>
        <p:spPr bwMode="auto">
          <a:xfrm>
            <a:off x="1963381" y="305746"/>
            <a:ext cx="7025695"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5.6.2</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图像去雾增强</a:t>
            </a:r>
          </a:p>
        </p:txBody>
      </p:sp>
      <p:sp>
        <p:nvSpPr>
          <p:cNvPr id="4" name="Rectangle 2"/>
          <p:cNvSpPr txBox="1">
            <a:spLocks noChangeArrowheads="1"/>
          </p:cNvSpPr>
          <p:nvPr/>
        </p:nvSpPr>
        <p:spPr bwMode="auto">
          <a:xfrm>
            <a:off x="5453094" y="899012"/>
            <a:ext cx="475730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其他图像增强方法</a:t>
            </a:r>
          </a:p>
        </p:txBody>
      </p:sp>
      <p:sp>
        <p:nvSpPr>
          <p:cNvPr id="5" name="矩形 4"/>
          <p:cNvSpPr/>
          <p:nvPr/>
        </p:nvSpPr>
        <p:spPr>
          <a:xfrm>
            <a:off x="1825269" y="1396289"/>
            <a:ext cx="3366627" cy="445635"/>
          </a:xfrm>
          <a:prstGeom prst="rect">
            <a:avLst/>
          </a:prstGeom>
        </p:spPr>
        <p:txBody>
          <a:bodyPr wrap="none">
            <a:spAutoFit/>
          </a:bodyPr>
          <a:lstStyle/>
          <a:p>
            <a:r>
              <a:rPr lang="zh-CN" altLang="en-US" sz="2296" kern="100" dirty="0">
                <a:solidFill>
                  <a:srgbClr val="0000CC"/>
                </a:solidFill>
                <a:latin typeface="+mj-ea"/>
                <a:ea typeface="+mj-ea"/>
                <a:cs typeface="Times New Roman" panose="02020603050405020304" pitchFamily="18" charset="0"/>
              </a:rPr>
              <a:t>（</a:t>
            </a:r>
            <a:r>
              <a:rPr lang="en-US" altLang="zh-CN" sz="2296" kern="100" dirty="0">
                <a:solidFill>
                  <a:srgbClr val="0000CC"/>
                </a:solidFill>
                <a:latin typeface="+mj-ea"/>
                <a:ea typeface="+mj-ea"/>
                <a:cs typeface="Times New Roman" panose="02020603050405020304" pitchFamily="18" charset="0"/>
              </a:rPr>
              <a:t>1</a:t>
            </a:r>
            <a:r>
              <a:rPr lang="zh-CN" altLang="en-US" sz="2296" kern="100" dirty="0">
                <a:solidFill>
                  <a:srgbClr val="0000CC"/>
                </a:solidFill>
                <a:latin typeface="+mj-ea"/>
                <a:ea typeface="+mj-ea"/>
                <a:cs typeface="Times New Roman" panose="02020603050405020304" pitchFamily="18" charset="0"/>
              </a:rPr>
              <a:t>） </a:t>
            </a:r>
            <a:r>
              <a:rPr lang="zh-CN" altLang="zh-CN" sz="2296" kern="100" dirty="0">
                <a:solidFill>
                  <a:srgbClr val="0000CC"/>
                </a:solidFill>
                <a:latin typeface="+mj-ea"/>
                <a:ea typeface="+mj-ea"/>
                <a:cs typeface="Times New Roman" panose="02020603050405020304" pitchFamily="18" charset="0"/>
              </a:rPr>
              <a:t>图像去雾物理模型</a:t>
            </a:r>
            <a:endParaRPr lang="zh-CN" altLang="en-US" sz="2296" dirty="0">
              <a:solidFill>
                <a:srgbClr val="0000CC"/>
              </a:solidFill>
              <a:latin typeface="+mj-ea"/>
              <a:ea typeface="+mj-ea"/>
            </a:endParaRPr>
          </a:p>
        </p:txBody>
      </p:sp>
      <p:pic>
        <p:nvPicPr>
          <p:cNvPr id="7" name="图片 6"/>
          <p:cNvPicPr>
            <a:picLocks noChangeAspect="1"/>
          </p:cNvPicPr>
          <p:nvPr/>
        </p:nvPicPr>
        <p:blipFill>
          <a:blip r:embed="rId2"/>
          <a:stretch>
            <a:fillRect/>
          </a:stretch>
        </p:blipFill>
        <p:spPr>
          <a:xfrm>
            <a:off x="2192643" y="2263658"/>
            <a:ext cx="8017752" cy="3824603"/>
          </a:xfrm>
          <a:prstGeom prst="rect">
            <a:avLst/>
          </a:prstGeom>
        </p:spPr>
      </p:pic>
    </p:spTree>
    <p:extLst>
      <p:ext uri="{BB962C8B-B14F-4D97-AF65-F5344CB8AC3E}">
        <p14:creationId xmlns:p14="http://schemas.microsoft.com/office/powerpoint/2010/main" val="1753921990"/>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122</a:t>
            </a:fld>
            <a:endParaRPr lang="en-US" altLang="zh-CN"/>
          </a:p>
        </p:txBody>
      </p:sp>
      <p:sp>
        <p:nvSpPr>
          <p:cNvPr id="3" name="Rectangle 2"/>
          <p:cNvSpPr txBox="1">
            <a:spLocks noChangeArrowheads="1"/>
          </p:cNvSpPr>
          <p:nvPr/>
        </p:nvSpPr>
        <p:spPr bwMode="auto">
          <a:xfrm>
            <a:off x="1963381" y="305746"/>
            <a:ext cx="7025695"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5.6.2</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图像去雾增强</a:t>
            </a:r>
          </a:p>
        </p:txBody>
      </p:sp>
      <p:sp>
        <p:nvSpPr>
          <p:cNvPr id="4" name="Rectangle 2"/>
          <p:cNvSpPr txBox="1">
            <a:spLocks noChangeArrowheads="1"/>
          </p:cNvSpPr>
          <p:nvPr/>
        </p:nvSpPr>
        <p:spPr bwMode="auto">
          <a:xfrm>
            <a:off x="5453094" y="899012"/>
            <a:ext cx="475730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其他图像增强方法</a:t>
            </a:r>
          </a:p>
        </p:txBody>
      </p:sp>
      <p:graphicFrame>
        <p:nvGraphicFramePr>
          <p:cNvPr id="6" name="对象 5"/>
          <p:cNvGraphicFramePr>
            <a:graphicFrameLocks noChangeAspect="1"/>
          </p:cNvGraphicFramePr>
          <p:nvPr>
            <p:extLst/>
          </p:nvPr>
        </p:nvGraphicFramePr>
        <p:xfrm>
          <a:off x="2805351" y="3426204"/>
          <a:ext cx="4193362" cy="597316"/>
        </p:xfrm>
        <a:graphic>
          <a:graphicData uri="http://schemas.openxmlformats.org/presentationml/2006/ole">
            <mc:AlternateContent xmlns:mc="http://schemas.openxmlformats.org/markup-compatibility/2006">
              <mc:Choice xmlns:v="urn:schemas-microsoft-com:vml" Requires="v">
                <p:oleObj spid="_x0000_s36882" name="Equation" r:id="rId3" imgW="1803240" imgH="253800" progId="Equation.DSMT4">
                  <p:embed/>
                </p:oleObj>
              </mc:Choice>
              <mc:Fallback>
                <p:oleObj name="Equation" r:id="rId3" imgW="1803240" imgH="253800" progId="Equation.DSMT4">
                  <p:embed/>
                  <p:pic>
                    <p:nvPicPr>
                      <p:cNvPr id="6" name="对象 5"/>
                      <p:cNvPicPr>
                        <a:picLocks noChangeAspect="1" noChangeArrowheads="1"/>
                      </p:cNvPicPr>
                      <p:nvPr/>
                    </p:nvPicPr>
                    <p:blipFill>
                      <a:blip r:embed="rId4"/>
                      <a:srcRect/>
                      <a:stretch>
                        <a:fillRect/>
                      </a:stretch>
                    </p:blipFill>
                    <p:spPr bwMode="auto">
                      <a:xfrm>
                        <a:off x="2805351" y="3426204"/>
                        <a:ext cx="4193362" cy="597316"/>
                      </a:xfrm>
                      <a:prstGeom prst="rect">
                        <a:avLst/>
                      </a:prstGeom>
                      <a:noFill/>
                    </p:spPr>
                  </p:pic>
                </p:oleObj>
              </mc:Fallback>
            </mc:AlternateContent>
          </a:graphicData>
        </a:graphic>
      </p:graphicFrame>
      <p:sp>
        <p:nvSpPr>
          <p:cNvPr id="7" name="文本框 6"/>
          <p:cNvSpPr txBox="1"/>
          <p:nvPr/>
        </p:nvSpPr>
        <p:spPr>
          <a:xfrm>
            <a:off x="1963381" y="1454361"/>
            <a:ext cx="7990054" cy="445635"/>
          </a:xfrm>
          <a:prstGeom prst="rect">
            <a:avLst/>
          </a:prstGeom>
          <a:noFill/>
        </p:spPr>
        <p:txBody>
          <a:bodyPr wrap="square" rtlCol="0">
            <a:spAutoFit/>
          </a:bodyPr>
          <a:lstStyle/>
          <a:p>
            <a:r>
              <a:rPr lang="zh-CN" altLang="en-US" sz="2296" dirty="0"/>
              <a:t>令</a:t>
            </a:r>
            <a:r>
              <a:rPr lang="en-US" altLang="zh-CN" sz="2296" i="1" dirty="0"/>
              <a:t>E</a:t>
            </a:r>
            <a:r>
              <a:rPr lang="en-US" altLang="zh-CN" sz="2296" i="1" baseline="-25000" dirty="0"/>
              <a:t>d</a:t>
            </a:r>
            <a:r>
              <a:rPr lang="en-US" altLang="zh-CN" sz="2296" dirty="0"/>
              <a:t>(</a:t>
            </a:r>
            <a:r>
              <a:rPr lang="en-US" altLang="zh-CN" sz="2296" i="1" dirty="0"/>
              <a:t>d</a:t>
            </a:r>
            <a:r>
              <a:rPr lang="en-US" altLang="zh-CN" sz="2296" dirty="0"/>
              <a:t>,</a:t>
            </a:r>
            <a:r>
              <a:rPr lang="en-US" altLang="zh-CN" sz="2296" i="1" dirty="0">
                <a:sym typeface="Symbol" panose="05050102010706020507" pitchFamily="18" charset="2"/>
              </a:rPr>
              <a:t></a:t>
            </a:r>
            <a:r>
              <a:rPr lang="en-US" altLang="zh-CN" sz="2296" dirty="0">
                <a:sym typeface="Symbol" panose="05050102010706020507" pitchFamily="18" charset="2"/>
              </a:rPr>
              <a:t>)---</a:t>
            </a:r>
            <a:r>
              <a:rPr lang="zh-CN" altLang="en-US" sz="2296" dirty="0">
                <a:sym typeface="Symbol" panose="05050102010706020507" pitchFamily="18" charset="2"/>
              </a:rPr>
              <a:t>衰减效应，</a:t>
            </a:r>
            <a:r>
              <a:rPr lang="en-US" altLang="zh-CN" sz="2296" i="1" dirty="0"/>
              <a:t>    </a:t>
            </a:r>
            <a:r>
              <a:rPr lang="en-US" altLang="zh-CN" sz="2296" i="1" dirty="0" err="1"/>
              <a:t>E</a:t>
            </a:r>
            <a:r>
              <a:rPr lang="en-US" altLang="zh-CN" sz="2296" i="1" baseline="-25000" dirty="0" err="1"/>
              <a:t>s</a:t>
            </a:r>
            <a:r>
              <a:rPr lang="en-US" altLang="zh-CN" sz="2296" dirty="0"/>
              <a:t>(</a:t>
            </a:r>
            <a:r>
              <a:rPr lang="en-US" altLang="zh-CN" sz="2296" i="1" dirty="0"/>
              <a:t>d</a:t>
            </a:r>
            <a:r>
              <a:rPr lang="en-US" altLang="zh-CN" sz="2296" dirty="0"/>
              <a:t>,</a:t>
            </a:r>
            <a:r>
              <a:rPr lang="en-US" altLang="zh-CN" sz="2296" i="1" dirty="0">
                <a:sym typeface="Symbol" panose="05050102010706020507" pitchFamily="18" charset="2"/>
              </a:rPr>
              <a:t></a:t>
            </a:r>
            <a:r>
              <a:rPr lang="en-US" altLang="zh-CN" sz="2296" dirty="0">
                <a:sym typeface="Symbol" panose="05050102010706020507" pitchFamily="18" charset="2"/>
              </a:rPr>
              <a:t>)---</a:t>
            </a:r>
            <a:r>
              <a:rPr lang="zh-CN" altLang="en-US" sz="2296" dirty="0">
                <a:sym typeface="Symbol" panose="05050102010706020507" pitchFamily="18" charset="2"/>
              </a:rPr>
              <a:t>散射效应</a:t>
            </a:r>
            <a:endParaRPr lang="zh-CN" altLang="en-US" sz="2296" dirty="0"/>
          </a:p>
        </p:txBody>
      </p:sp>
      <p:graphicFrame>
        <p:nvGraphicFramePr>
          <p:cNvPr id="9" name="对象 8"/>
          <p:cNvGraphicFramePr>
            <a:graphicFrameLocks noChangeAspect="1"/>
          </p:cNvGraphicFramePr>
          <p:nvPr>
            <p:extLst/>
          </p:nvPr>
        </p:nvGraphicFramePr>
        <p:xfrm>
          <a:off x="1976175" y="2275938"/>
          <a:ext cx="3747907" cy="603391"/>
        </p:xfrm>
        <a:graphic>
          <a:graphicData uri="http://schemas.openxmlformats.org/presentationml/2006/ole">
            <mc:AlternateContent xmlns:mc="http://schemas.openxmlformats.org/markup-compatibility/2006">
              <mc:Choice xmlns:v="urn:schemas-microsoft-com:vml" Requires="v">
                <p:oleObj spid="_x0000_s36883" name="Equation" r:id="rId5" imgW="1739880" imgH="279360" progId="Equation.DSMT4">
                  <p:embed/>
                </p:oleObj>
              </mc:Choice>
              <mc:Fallback>
                <p:oleObj name="Equation" r:id="rId5" imgW="1739880" imgH="279360" progId="Equation.DSMT4">
                  <p:embed/>
                  <p:pic>
                    <p:nvPicPr>
                      <p:cNvPr id="9" name="对象 8"/>
                      <p:cNvPicPr>
                        <a:picLocks noChangeAspect="1" noChangeArrowheads="1"/>
                      </p:cNvPicPr>
                      <p:nvPr/>
                    </p:nvPicPr>
                    <p:blipFill>
                      <a:blip r:embed="rId6"/>
                      <a:srcRect/>
                      <a:stretch>
                        <a:fillRect/>
                      </a:stretch>
                    </p:blipFill>
                    <p:spPr bwMode="auto">
                      <a:xfrm>
                        <a:off x="1976175" y="2275938"/>
                        <a:ext cx="3747907" cy="603391"/>
                      </a:xfrm>
                      <a:prstGeom prst="rect">
                        <a:avLst/>
                      </a:prstGeom>
                      <a:noFill/>
                      <a:ln>
                        <a:solidFill>
                          <a:srgbClr val="0000CC"/>
                        </a:solidFill>
                      </a:ln>
                    </p:spPr>
                  </p:pic>
                </p:oleObj>
              </mc:Fallback>
            </mc:AlternateContent>
          </a:graphicData>
        </a:graphic>
      </p:graphicFrame>
      <p:graphicFrame>
        <p:nvGraphicFramePr>
          <p:cNvPr id="11" name="对象 10"/>
          <p:cNvGraphicFramePr>
            <a:graphicFrameLocks noChangeAspect="1"/>
          </p:cNvGraphicFramePr>
          <p:nvPr>
            <p:extLst/>
          </p:nvPr>
        </p:nvGraphicFramePr>
        <p:xfrm>
          <a:off x="6314402" y="2242528"/>
          <a:ext cx="3630467" cy="625664"/>
        </p:xfrm>
        <a:graphic>
          <a:graphicData uri="http://schemas.openxmlformats.org/presentationml/2006/ole">
            <mc:AlternateContent xmlns:mc="http://schemas.openxmlformats.org/markup-compatibility/2006">
              <mc:Choice xmlns:v="urn:schemas-microsoft-com:vml" Requires="v">
                <p:oleObj spid="_x0000_s36884" name="Equation" r:id="rId7" imgW="1777680" imgH="317160" progId="Equation.DSMT4">
                  <p:embed/>
                </p:oleObj>
              </mc:Choice>
              <mc:Fallback>
                <p:oleObj name="Equation" r:id="rId7" imgW="1777680" imgH="317160" progId="Equation.DSMT4">
                  <p:embed/>
                  <p:pic>
                    <p:nvPicPr>
                      <p:cNvPr id="11" name="对象 10"/>
                      <p:cNvPicPr>
                        <a:picLocks noChangeAspect="1" noChangeArrowheads="1"/>
                      </p:cNvPicPr>
                      <p:nvPr/>
                    </p:nvPicPr>
                    <p:blipFill>
                      <a:blip r:embed="rId8"/>
                      <a:srcRect/>
                      <a:stretch>
                        <a:fillRect/>
                      </a:stretch>
                    </p:blipFill>
                    <p:spPr bwMode="auto">
                      <a:xfrm>
                        <a:off x="6314402" y="2242528"/>
                        <a:ext cx="3630467" cy="625664"/>
                      </a:xfrm>
                      <a:prstGeom prst="rect">
                        <a:avLst/>
                      </a:prstGeom>
                      <a:noFill/>
                      <a:ln>
                        <a:solidFill>
                          <a:srgbClr val="0000CC"/>
                        </a:solidFill>
                      </a:ln>
                    </p:spPr>
                  </p:pic>
                </p:oleObj>
              </mc:Fallback>
            </mc:AlternateContent>
          </a:graphicData>
        </a:graphic>
      </p:graphicFrame>
      <p:cxnSp>
        <p:nvCxnSpPr>
          <p:cNvPr id="13" name="直接箭头连接符 12"/>
          <p:cNvCxnSpPr/>
          <p:nvPr/>
        </p:nvCxnSpPr>
        <p:spPr bwMode="auto">
          <a:xfrm>
            <a:off x="3227235" y="2890464"/>
            <a:ext cx="822296" cy="5037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 name="直接箭头连接符 14"/>
          <p:cNvCxnSpPr/>
          <p:nvPr/>
        </p:nvCxnSpPr>
        <p:spPr bwMode="auto">
          <a:xfrm flipH="1">
            <a:off x="6187844" y="2907326"/>
            <a:ext cx="918437" cy="5037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6" name="下箭头 15"/>
          <p:cNvSpPr/>
          <p:nvPr/>
        </p:nvSpPr>
        <p:spPr bwMode="auto">
          <a:xfrm>
            <a:off x="4766539" y="4007707"/>
            <a:ext cx="270987" cy="551062"/>
          </a:xfrm>
          <a:prstGeom prst="down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116629" tIns="58314" rIns="116629" bIns="58314" numCol="1" rtlCol="0" anchor="t" anchorCtr="0" compatLnSpc="1">
            <a:prstTxWarp prst="textNoShape">
              <a:avLst/>
            </a:prstTxWarp>
          </a:bodyPr>
          <a:lstStyle/>
          <a:p>
            <a:pPr defTabSz="915235" fontAlgn="base">
              <a:spcBef>
                <a:spcPct val="0"/>
              </a:spcBef>
              <a:spcAft>
                <a:spcPct val="0"/>
              </a:spcAft>
            </a:pPr>
            <a:endParaRPr kumimoji="1" lang="zh-CN" altLang="en-US" sz="2423" b="1">
              <a:solidFill>
                <a:srgbClr val="00B050"/>
              </a:solidFill>
              <a:latin typeface="Times New Roman" pitchFamily="18" charset="0"/>
              <a:ea typeface="宋体" pitchFamily="2" charset="-122"/>
            </a:endParaRPr>
          </a:p>
        </p:txBody>
      </p:sp>
      <p:graphicFrame>
        <p:nvGraphicFramePr>
          <p:cNvPr id="18" name="对象 17"/>
          <p:cNvGraphicFramePr>
            <a:graphicFrameLocks noChangeAspect="1"/>
          </p:cNvGraphicFramePr>
          <p:nvPr>
            <p:extLst/>
          </p:nvPr>
        </p:nvGraphicFramePr>
        <p:xfrm>
          <a:off x="2028666" y="4562381"/>
          <a:ext cx="5803079" cy="745127"/>
        </p:xfrm>
        <a:graphic>
          <a:graphicData uri="http://schemas.openxmlformats.org/presentationml/2006/ole">
            <mc:AlternateContent xmlns:mc="http://schemas.openxmlformats.org/markup-compatibility/2006">
              <mc:Choice xmlns:v="urn:schemas-microsoft-com:vml" Requires="v">
                <p:oleObj spid="_x0000_s36885" name="Equation" r:id="rId9" imgW="2400120" imgH="317160" progId="Equation.DSMT4">
                  <p:embed/>
                </p:oleObj>
              </mc:Choice>
              <mc:Fallback>
                <p:oleObj name="Equation" r:id="rId9" imgW="2400120" imgH="317160" progId="Equation.DSMT4">
                  <p:embed/>
                  <p:pic>
                    <p:nvPicPr>
                      <p:cNvPr id="18" name="对象 17"/>
                      <p:cNvPicPr>
                        <a:picLocks noChangeAspect="1" noChangeArrowheads="1"/>
                      </p:cNvPicPr>
                      <p:nvPr/>
                    </p:nvPicPr>
                    <p:blipFill>
                      <a:blip r:embed="rId10"/>
                      <a:srcRect/>
                      <a:stretch>
                        <a:fillRect/>
                      </a:stretch>
                    </p:blipFill>
                    <p:spPr bwMode="auto">
                      <a:xfrm>
                        <a:off x="2028666" y="4562381"/>
                        <a:ext cx="5803079" cy="745127"/>
                      </a:xfrm>
                      <a:prstGeom prst="rect">
                        <a:avLst/>
                      </a:prstGeom>
                      <a:noFill/>
                      <a:ln w="28575">
                        <a:solidFill>
                          <a:srgbClr val="FF0000"/>
                        </a:solidFill>
                      </a:ln>
                    </p:spPr>
                  </p:pic>
                </p:oleObj>
              </mc:Fallback>
            </mc:AlternateContent>
          </a:graphicData>
        </a:graphic>
      </p:graphicFrame>
      <p:sp>
        <p:nvSpPr>
          <p:cNvPr id="19" name="矩形 18"/>
          <p:cNvSpPr/>
          <p:nvPr/>
        </p:nvSpPr>
        <p:spPr>
          <a:xfrm>
            <a:off x="1979942" y="5542284"/>
            <a:ext cx="6006699" cy="877420"/>
          </a:xfrm>
          <a:prstGeom prst="rect">
            <a:avLst/>
          </a:prstGeom>
        </p:spPr>
        <p:txBody>
          <a:bodyPr wrap="square">
            <a:spAutoFit/>
          </a:bodyPr>
          <a:lstStyle/>
          <a:p>
            <a:r>
              <a:rPr lang="en-US" altLang="zh-CN" sz="2551" i="1" kern="100" dirty="0"/>
              <a:t>J</a:t>
            </a:r>
            <a:r>
              <a:rPr lang="en-US" altLang="zh-CN" sz="2551" kern="100" dirty="0"/>
              <a:t>(</a:t>
            </a:r>
            <a:r>
              <a:rPr lang="en-US" altLang="zh-CN" sz="2551" i="1" kern="100" dirty="0"/>
              <a:t>x</a:t>
            </a:r>
            <a:r>
              <a:rPr lang="en-US" altLang="zh-CN" sz="2551" kern="100" dirty="0"/>
              <a:t>)</a:t>
            </a:r>
            <a:r>
              <a:rPr lang="zh-CN" altLang="zh-CN" sz="2551" kern="100" dirty="0">
                <a:cs typeface="Times New Roman" panose="02020603050405020304" pitchFamily="18" charset="0"/>
              </a:rPr>
              <a:t>为场景目标直接反射光成像的亮度。</a:t>
            </a:r>
            <a:endParaRPr lang="en-US" altLang="zh-CN" sz="2551" kern="100" dirty="0">
              <a:cs typeface="Times New Roman" panose="02020603050405020304" pitchFamily="18" charset="0"/>
            </a:endParaRPr>
          </a:p>
          <a:p>
            <a:r>
              <a:rPr lang="en-US" altLang="zh-CN" sz="2551" i="1" kern="100" dirty="0"/>
              <a:t>A</a:t>
            </a:r>
            <a:r>
              <a:rPr lang="zh-CN" altLang="zh-CN" sz="2551" kern="100" dirty="0">
                <a:cs typeface="Times New Roman" panose="02020603050405020304" pitchFamily="18" charset="0"/>
              </a:rPr>
              <a:t>为大气光。</a:t>
            </a:r>
            <a:r>
              <a:rPr lang="en-US" altLang="zh-CN" sz="2551" i="1" kern="100" dirty="0">
                <a:cs typeface="Times New Roman" panose="02020603050405020304" pitchFamily="18" charset="0"/>
                <a:sym typeface="Symbol" panose="05050102010706020507" pitchFamily="18" charset="2"/>
              </a:rPr>
              <a:t></a:t>
            </a:r>
            <a:r>
              <a:rPr lang="en-US" altLang="zh-CN" sz="2551" i="1" kern="100" dirty="0"/>
              <a:t> </a:t>
            </a:r>
            <a:r>
              <a:rPr lang="zh-CN" altLang="zh-CN" sz="2551" kern="100" dirty="0">
                <a:cs typeface="Times New Roman" panose="02020603050405020304" pitchFamily="18" charset="0"/>
              </a:rPr>
              <a:t>为空气的散射系数</a:t>
            </a:r>
            <a:endParaRPr lang="zh-CN" altLang="en-US" sz="2551" dirty="0"/>
          </a:p>
        </p:txBody>
      </p:sp>
      <p:sp>
        <p:nvSpPr>
          <p:cNvPr id="20" name="矩形 19"/>
          <p:cNvSpPr/>
          <p:nvPr/>
        </p:nvSpPr>
        <p:spPr>
          <a:xfrm>
            <a:off x="8076256" y="4404990"/>
            <a:ext cx="2244554" cy="798937"/>
          </a:xfrm>
          <a:prstGeom prst="rect">
            <a:avLst/>
          </a:prstGeom>
        </p:spPr>
        <p:txBody>
          <a:bodyPr wrap="square">
            <a:spAutoFit/>
          </a:bodyPr>
          <a:lstStyle/>
          <a:p>
            <a:r>
              <a:rPr lang="en-US" altLang="zh-CN" sz="2296" kern="100" dirty="0">
                <a:solidFill>
                  <a:srgbClr val="0000CC"/>
                </a:solidFill>
                <a:cs typeface="Times New Roman" panose="02020603050405020304" pitchFamily="18" charset="0"/>
              </a:rPr>
              <a:t>  </a:t>
            </a:r>
            <a:r>
              <a:rPr lang="zh-CN" altLang="zh-CN" sz="2296" kern="100" dirty="0">
                <a:solidFill>
                  <a:srgbClr val="0000CC"/>
                </a:solidFill>
                <a:cs typeface="Times New Roman" panose="02020603050405020304" pitchFamily="18" charset="0"/>
              </a:rPr>
              <a:t>图像去雾</a:t>
            </a:r>
            <a:endParaRPr lang="en-US" altLang="zh-CN" sz="2296" kern="100" dirty="0">
              <a:solidFill>
                <a:srgbClr val="0000CC"/>
              </a:solidFill>
              <a:cs typeface="Times New Roman" panose="02020603050405020304" pitchFamily="18" charset="0"/>
            </a:endParaRPr>
          </a:p>
          <a:p>
            <a:r>
              <a:rPr lang="zh-CN" altLang="zh-CN" sz="2296" kern="100" dirty="0">
                <a:solidFill>
                  <a:srgbClr val="0000CC"/>
                </a:solidFill>
                <a:cs typeface="Times New Roman" panose="02020603050405020304" pitchFamily="18" charset="0"/>
              </a:rPr>
              <a:t>的物理模型</a:t>
            </a:r>
            <a:endParaRPr lang="zh-CN" altLang="en-US" sz="2296" dirty="0">
              <a:solidFill>
                <a:srgbClr val="0000CC"/>
              </a:solidFill>
            </a:endParaRPr>
          </a:p>
        </p:txBody>
      </p:sp>
    </p:spTree>
    <p:extLst>
      <p:ext uri="{BB962C8B-B14F-4D97-AF65-F5344CB8AC3E}">
        <p14:creationId xmlns:p14="http://schemas.microsoft.com/office/powerpoint/2010/main" val="116861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22" presetClass="entr" presetSubtype="1"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up)">
                                      <p:cBhvr>
                                        <p:cTn id="10" dur="500"/>
                                        <p:tgtEl>
                                          <p:spTgt spid="15"/>
                                        </p:tgtEl>
                                      </p:cBhvr>
                                    </p:animEffec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up)">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p:bldP spid="20"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123</a:t>
            </a:fld>
            <a:endParaRPr lang="en-US" altLang="zh-CN"/>
          </a:p>
        </p:txBody>
      </p:sp>
      <p:sp>
        <p:nvSpPr>
          <p:cNvPr id="3" name="文本框 2"/>
          <p:cNvSpPr txBox="1"/>
          <p:nvPr/>
        </p:nvSpPr>
        <p:spPr>
          <a:xfrm>
            <a:off x="2192644" y="2286228"/>
            <a:ext cx="7806713" cy="1710725"/>
          </a:xfrm>
          <a:prstGeom prst="rect">
            <a:avLst/>
          </a:prstGeom>
          <a:noFill/>
        </p:spPr>
        <p:txBody>
          <a:bodyPr wrap="square" rtlCol="0">
            <a:spAutoFit/>
          </a:bodyPr>
          <a:lstStyle/>
          <a:p>
            <a:pPr>
              <a:spcBef>
                <a:spcPts val="765"/>
              </a:spcBef>
              <a:spcAft>
                <a:spcPts val="765"/>
              </a:spcAft>
            </a:pPr>
            <a:r>
              <a:rPr lang="en-US" altLang="zh-CN" sz="2296" dirty="0">
                <a:ea typeface="楷体" panose="02010609060101010101" pitchFamily="49" charset="-122"/>
                <a:cs typeface="Times New Roman" panose="02020603050405020304" pitchFamily="18" charset="0"/>
              </a:rPr>
              <a:t>He </a:t>
            </a:r>
            <a:r>
              <a:rPr lang="en-US" altLang="zh-CN" sz="2296" dirty="0" err="1">
                <a:ea typeface="楷体" panose="02010609060101010101" pitchFamily="49" charset="-122"/>
                <a:cs typeface="Times New Roman" panose="02020603050405020304" pitchFamily="18" charset="0"/>
              </a:rPr>
              <a:t>Kaiming</a:t>
            </a:r>
            <a:r>
              <a:rPr lang="zh-CN" altLang="zh-CN" sz="2296" dirty="0">
                <a:ea typeface="楷体" panose="02010609060101010101" pitchFamily="49" charset="-122"/>
                <a:cs typeface="Times New Roman" panose="02020603050405020304" pitchFamily="18" charset="0"/>
              </a:rPr>
              <a:t>等人通过对户外大量清晰无雾的自然图像观察统计得到：</a:t>
            </a:r>
            <a:endParaRPr lang="en-US" altLang="zh-CN" sz="2296" dirty="0">
              <a:ea typeface="楷体" panose="02010609060101010101" pitchFamily="49" charset="-122"/>
              <a:cs typeface="Times New Roman" panose="02020603050405020304" pitchFamily="18" charset="0"/>
            </a:endParaRPr>
          </a:p>
          <a:p>
            <a:pPr>
              <a:spcBef>
                <a:spcPts val="765"/>
              </a:spcBef>
              <a:spcAft>
                <a:spcPts val="765"/>
              </a:spcAft>
            </a:pPr>
            <a:r>
              <a:rPr lang="zh-CN" altLang="zh-CN" sz="2296" dirty="0">
                <a:ea typeface="楷体" panose="02010609060101010101" pitchFamily="49" charset="-122"/>
                <a:cs typeface="Times New Roman" panose="02020603050405020304" pitchFamily="18" charset="0"/>
              </a:rPr>
              <a:t>在</a:t>
            </a:r>
            <a:r>
              <a:rPr lang="zh-CN" altLang="zh-CN" sz="2296" u="sng" dirty="0">
                <a:ea typeface="楷体" panose="02010609060101010101" pitchFamily="49" charset="-122"/>
                <a:cs typeface="Times New Roman" panose="02020603050405020304" pitchFamily="18" charset="0"/>
              </a:rPr>
              <a:t>绝大多数非天空的局部区域</a:t>
            </a:r>
            <a:r>
              <a:rPr lang="zh-CN" altLang="zh-CN" sz="2296" dirty="0">
                <a:ea typeface="楷体" panose="02010609060101010101" pitchFamily="49" charset="-122"/>
                <a:cs typeface="Times New Roman" panose="02020603050405020304" pitchFamily="18" charset="0"/>
              </a:rPr>
              <a:t>内，某一些像素在</a:t>
            </a:r>
            <a:r>
              <a:rPr lang="en-US" altLang="zh-CN" sz="2296" dirty="0">
                <a:ea typeface="楷体" panose="02010609060101010101" pitchFamily="49" charset="-122"/>
                <a:cs typeface="Times New Roman" panose="02020603050405020304" pitchFamily="18" charset="0"/>
              </a:rPr>
              <a:t>RGB</a:t>
            </a:r>
            <a:r>
              <a:rPr lang="zh-CN" altLang="zh-CN" sz="2296" dirty="0">
                <a:ea typeface="楷体" panose="02010609060101010101" pitchFamily="49" charset="-122"/>
                <a:cs typeface="Times New Roman" panose="02020603050405020304" pitchFamily="18" charset="0"/>
              </a:rPr>
              <a:t>三色通道中</a:t>
            </a:r>
            <a:r>
              <a:rPr lang="zh-CN" altLang="zh-CN" sz="2296" u="sng" dirty="0">
                <a:ea typeface="楷体" panose="02010609060101010101" pitchFamily="49" charset="-122"/>
                <a:cs typeface="Times New Roman" panose="02020603050405020304" pitchFamily="18" charset="0"/>
              </a:rPr>
              <a:t>至少有一个通道</a:t>
            </a:r>
            <a:r>
              <a:rPr lang="zh-CN" altLang="zh-CN" sz="2296" dirty="0">
                <a:ea typeface="楷体" panose="02010609060101010101" pitchFamily="49" charset="-122"/>
                <a:cs typeface="Times New Roman" panose="02020603050405020304" pitchFamily="18" charset="0"/>
              </a:rPr>
              <a:t>的像素颜色值比较</a:t>
            </a:r>
            <a:r>
              <a:rPr lang="zh-CN" altLang="zh-CN" sz="2296" u="sng" dirty="0">
                <a:ea typeface="楷体" panose="02010609060101010101" pitchFamily="49" charset="-122"/>
                <a:cs typeface="Times New Roman" panose="02020603050405020304" pitchFamily="18" charset="0"/>
              </a:rPr>
              <a:t>低</a:t>
            </a:r>
            <a:r>
              <a:rPr lang="zh-CN" altLang="en-US" sz="2296" dirty="0">
                <a:ea typeface="楷体" panose="02010609060101010101" pitchFamily="49" charset="-122"/>
                <a:cs typeface="Times New Roman" panose="02020603050405020304" pitchFamily="18" charset="0"/>
              </a:rPr>
              <a:t>。</a:t>
            </a:r>
          </a:p>
        </p:txBody>
      </p:sp>
      <p:sp>
        <p:nvSpPr>
          <p:cNvPr id="4" name="Rectangle 2"/>
          <p:cNvSpPr txBox="1">
            <a:spLocks noChangeArrowheads="1"/>
          </p:cNvSpPr>
          <p:nvPr/>
        </p:nvSpPr>
        <p:spPr bwMode="auto">
          <a:xfrm>
            <a:off x="1963381" y="305746"/>
            <a:ext cx="7025695"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5.6.2</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图像去雾增强</a:t>
            </a:r>
          </a:p>
        </p:txBody>
      </p:sp>
      <p:sp>
        <p:nvSpPr>
          <p:cNvPr id="5" name="Rectangle 2"/>
          <p:cNvSpPr txBox="1">
            <a:spLocks noChangeArrowheads="1"/>
          </p:cNvSpPr>
          <p:nvPr/>
        </p:nvSpPr>
        <p:spPr bwMode="auto">
          <a:xfrm>
            <a:off x="5453094" y="899012"/>
            <a:ext cx="475730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其他图像增强方法</a:t>
            </a:r>
          </a:p>
        </p:txBody>
      </p:sp>
      <p:sp>
        <p:nvSpPr>
          <p:cNvPr id="6" name="矩形 5"/>
          <p:cNvSpPr/>
          <p:nvPr/>
        </p:nvSpPr>
        <p:spPr>
          <a:xfrm>
            <a:off x="1825270" y="1394779"/>
            <a:ext cx="6250986" cy="445635"/>
          </a:xfrm>
          <a:prstGeom prst="rect">
            <a:avLst/>
          </a:prstGeom>
        </p:spPr>
        <p:txBody>
          <a:bodyPr wrap="square">
            <a:spAutoFit/>
          </a:bodyPr>
          <a:lstStyle/>
          <a:p>
            <a:r>
              <a:rPr lang="zh-CN" altLang="en-US" sz="2296" kern="100" dirty="0">
                <a:solidFill>
                  <a:srgbClr val="0000CC"/>
                </a:solidFill>
                <a:latin typeface="+mj-ea"/>
                <a:ea typeface="+mj-ea"/>
                <a:cs typeface="Times New Roman" panose="02020603050405020304" pitchFamily="18" charset="0"/>
              </a:rPr>
              <a:t>（</a:t>
            </a:r>
            <a:r>
              <a:rPr lang="en-US" altLang="zh-CN" sz="2296" kern="100" dirty="0">
                <a:solidFill>
                  <a:srgbClr val="0000CC"/>
                </a:solidFill>
                <a:latin typeface="+mj-ea"/>
                <a:ea typeface="+mj-ea"/>
                <a:cs typeface="Times New Roman" panose="02020603050405020304" pitchFamily="18" charset="0"/>
              </a:rPr>
              <a:t>2</a:t>
            </a:r>
            <a:r>
              <a:rPr lang="zh-CN" altLang="en-US" sz="2296" kern="100" dirty="0">
                <a:solidFill>
                  <a:srgbClr val="0000CC"/>
                </a:solidFill>
                <a:latin typeface="+mj-ea"/>
                <a:ea typeface="+mj-ea"/>
                <a:cs typeface="Times New Roman" panose="02020603050405020304" pitchFamily="18" charset="0"/>
              </a:rPr>
              <a:t>）</a:t>
            </a:r>
            <a:r>
              <a:rPr lang="en-US" altLang="zh-CN" sz="2296" kern="100" dirty="0">
                <a:solidFill>
                  <a:srgbClr val="0000CC"/>
                </a:solidFill>
                <a:latin typeface="+mj-ea"/>
                <a:ea typeface="+mj-ea"/>
                <a:cs typeface="Times New Roman" panose="02020603050405020304" pitchFamily="18" charset="0"/>
              </a:rPr>
              <a:t> </a:t>
            </a:r>
            <a:r>
              <a:rPr lang="zh-CN" altLang="zh-CN" sz="2296" kern="100" dirty="0">
                <a:solidFill>
                  <a:srgbClr val="0000CC"/>
                </a:solidFill>
                <a:latin typeface="+mj-ea"/>
                <a:ea typeface="+mj-ea"/>
                <a:cs typeface="Times New Roman" panose="02020603050405020304" pitchFamily="18" charset="0"/>
              </a:rPr>
              <a:t>基于暗原色先验的去雾方法</a:t>
            </a:r>
            <a:endParaRPr lang="zh-CN" altLang="en-US" sz="2296" dirty="0">
              <a:solidFill>
                <a:srgbClr val="0000CC"/>
              </a:solidFill>
              <a:latin typeface="+mj-ea"/>
              <a:ea typeface="+mj-ea"/>
              <a:cs typeface="Times New Roman" panose="02020603050405020304" pitchFamily="18" charset="0"/>
            </a:endParaRPr>
          </a:p>
        </p:txBody>
      </p:sp>
    </p:spTree>
    <p:extLst>
      <p:ext uri="{BB962C8B-B14F-4D97-AF65-F5344CB8AC3E}">
        <p14:creationId xmlns:p14="http://schemas.microsoft.com/office/powerpoint/2010/main" val="295583214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124</a:t>
            </a:fld>
            <a:endParaRPr lang="en-US" altLang="zh-CN"/>
          </a:p>
        </p:txBody>
      </p:sp>
      <p:sp>
        <p:nvSpPr>
          <p:cNvPr id="3" name="Rectangle 2"/>
          <p:cNvSpPr txBox="1">
            <a:spLocks noChangeArrowheads="1"/>
          </p:cNvSpPr>
          <p:nvPr/>
        </p:nvSpPr>
        <p:spPr bwMode="auto">
          <a:xfrm>
            <a:off x="1963381" y="305746"/>
            <a:ext cx="7025695"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5.6.2</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图像去雾增强</a:t>
            </a:r>
          </a:p>
        </p:txBody>
      </p:sp>
      <p:sp>
        <p:nvSpPr>
          <p:cNvPr id="4" name="Rectangle 2"/>
          <p:cNvSpPr txBox="1">
            <a:spLocks noChangeArrowheads="1"/>
          </p:cNvSpPr>
          <p:nvPr/>
        </p:nvSpPr>
        <p:spPr bwMode="auto">
          <a:xfrm>
            <a:off x="5453094" y="899012"/>
            <a:ext cx="475730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其他图像增强方法</a:t>
            </a:r>
          </a:p>
        </p:txBody>
      </p:sp>
      <p:sp>
        <p:nvSpPr>
          <p:cNvPr id="11" name="矩形 10"/>
          <p:cNvSpPr/>
          <p:nvPr/>
        </p:nvSpPr>
        <p:spPr>
          <a:xfrm>
            <a:off x="1964059" y="2089987"/>
            <a:ext cx="8246337" cy="445635"/>
          </a:xfrm>
          <a:prstGeom prst="rect">
            <a:avLst/>
          </a:prstGeom>
        </p:spPr>
        <p:txBody>
          <a:bodyPr wrap="square">
            <a:spAutoFit/>
          </a:bodyPr>
          <a:lstStyle/>
          <a:p>
            <a:r>
              <a:rPr lang="zh-CN" altLang="en-US" sz="2296" dirty="0">
                <a:ea typeface="楷体" panose="02010609060101010101" pitchFamily="49" charset="-122"/>
                <a:cs typeface="Times New Roman" panose="02020603050405020304" pitchFamily="18" charset="0"/>
              </a:rPr>
              <a:t>若给出一幅清晰无雾图像</a:t>
            </a:r>
            <a:r>
              <a:rPr lang="en-US" altLang="zh-CN" sz="2296" i="1" dirty="0">
                <a:ea typeface="楷体" panose="02010609060101010101" pitchFamily="49" charset="-122"/>
                <a:cs typeface="Times New Roman" panose="02020603050405020304" pitchFamily="18" charset="0"/>
              </a:rPr>
              <a:t>J</a:t>
            </a:r>
            <a:r>
              <a:rPr lang="zh-CN" altLang="en-US" sz="2296" dirty="0">
                <a:ea typeface="楷体" panose="02010609060101010101" pitchFamily="49" charset="-122"/>
                <a:cs typeface="Times New Roman" panose="02020603050405020304" pitchFamily="18" charset="0"/>
              </a:rPr>
              <a:t> ，</a:t>
            </a:r>
            <a:r>
              <a:rPr lang="zh-CN" altLang="en-US" sz="2296" u="sng" dirty="0">
                <a:ea typeface="楷体" panose="02010609060101010101" pitchFamily="49" charset="-122"/>
                <a:cs typeface="Times New Roman" panose="02020603050405020304" pitchFamily="18" charset="0"/>
              </a:rPr>
              <a:t>暗通道</a:t>
            </a:r>
            <a:r>
              <a:rPr lang="en-US" altLang="zh-CN" sz="2296" i="1" u="sng" dirty="0" err="1">
                <a:ea typeface="楷体" panose="02010609060101010101" pitchFamily="49" charset="-122"/>
                <a:cs typeface="Times New Roman" panose="02020603050405020304" pitchFamily="18" charset="0"/>
              </a:rPr>
              <a:t>J</a:t>
            </a:r>
            <a:r>
              <a:rPr lang="en-US" altLang="zh-CN" sz="2296" i="1" u="sng" baseline="30000" dirty="0" err="1">
                <a:ea typeface="楷体" panose="02010609060101010101" pitchFamily="49" charset="-122"/>
                <a:cs typeface="Times New Roman" panose="02020603050405020304" pitchFamily="18" charset="0"/>
              </a:rPr>
              <a:t>dark</a:t>
            </a:r>
            <a:r>
              <a:rPr lang="zh-CN" altLang="en-US" sz="2296" u="sng" dirty="0">
                <a:ea typeface="楷体" panose="02010609060101010101" pitchFamily="49" charset="-122"/>
                <a:cs typeface="Times New Roman" panose="02020603050405020304" pitchFamily="18" charset="0"/>
              </a:rPr>
              <a:t> </a:t>
            </a:r>
            <a:r>
              <a:rPr lang="zh-CN" altLang="en-US" sz="2296" dirty="0">
                <a:ea typeface="楷体" panose="02010609060101010101" pitchFamily="49" charset="-122"/>
                <a:cs typeface="Times New Roman" panose="02020603050405020304" pitchFamily="18" charset="0"/>
              </a:rPr>
              <a:t>为</a:t>
            </a:r>
            <a:r>
              <a:rPr lang="en-US" altLang="zh-CN" sz="2296" dirty="0">
                <a:ea typeface="楷体" panose="02010609060101010101" pitchFamily="49" charset="-122"/>
                <a:cs typeface="Times New Roman" panose="02020603050405020304" pitchFamily="18" charset="0"/>
              </a:rPr>
              <a:t>:</a:t>
            </a:r>
            <a:endParaRPr lang="zh-CN" altLang="en-US" sz="2296" dirty="0">
              <a:ea typeface="楷体" panose="02010609060101010101" pitchFamily="49" charset="-122"/>
              <a:cs typeface="Times New Roman" panose="02020603050405020304" pitchFamily="18" charset="0"/>
            </a:endParaRPr>
          </a:p>
        </p:txBody>
      </p:sp>
      <p:graphicFrame>
        <p:nvGraphicFramePr>
          <p:cNvPr id="13" name="对象 12"/>
          <p:cNvGraphicFramePr>
            <a:graphicFrameLocks noChangeAspect="1"/>
          </p:cNvGraphicFramePr>
          <p:nvPr>
            <p:extLst/>
          </p:nvPr>
        </p:nvGraphicFramePr>
        <p:xfrm>
          <a:off x="2146721" y="2869392"/>
          <a:ext cx="5027608" cy="1068739"/>
        </p:xfrm>
        <a:graphic>
          <a:graphicData uri="http://schemas.openxmlformats.org/presentationml/2006/ole">
            <mc:AlternateContent xmlns:mc="http://schemas.openxmlformats.org/markup-compatibility/2006">
              <mc:Choice xmlns:v="urn:schemas-microsoft-com:vml" Requires="v">
                <p:oleObj spid="_x0000_s37894" name="Equation" r:id="rId3" imgW="2336760" imgH="406080" progId="Equation.DSMT4">
                  <p:embed/>
                </p:oleObj>
              </mc:Choice>
              <mc:Fallback>
                <p:oleObj name="Equation" r:id="rId3" imgW="2336760" imgH="406080" progId="Equation.DSMT4">
                  <p:embed/>
                  <p:pic>
                    <p:nvPicPr>
                      <p:cNvPr id="13" name="对象 12"/>
                      <p:cNvPicPr>
                        <a:picLocks noChangeAspect="1" noChangeArrowheads="1"/>
                      </p:cNvPicPr>
                      <p:nvPr/>
                    </p:nvPicPr>
                    <p:blipFill>
                      <a:blip r:embed="rId4"/>
                      <a:srcRect/>
                      <a:stretch>
                        <a:fillRect/>
                      </a:stretch>
                    </p:blipFill>
                    <p:spPr bwMode="auto">
                      <a:xfrm>
                        <a:off x="2146721" y="2869392"/>
                        <a:ext cx="5027608" cy="1068739"/>
                      </a:xfrm>
                      <a:prstGeom prst="rect">
                        <a:avLst/>
                      </a:prstGeom>
                      <a:noFill/>
                    </p:spPr>
                  </p:pic>
                </p:oleObj>
              </mc:Fallback>
            </mc:AlternateContent>
          </a:graphicData>
        </a:graphic>
      </p:graphicFrame>
      <p:sp>
        <p:nvSpPr>
          <p:cNvPr id="14" name="文本框 13"/>
          <p:cNvSpPr txBox="1"/>
          <p:nvPr/>
        </p:nvSpPr>
        <p:spPr>
          <a:xfrm>
            <a:off x="1963381" y="4610428"/>
            <a:ext cx="8081897" cy="1152239"/>
          </a:xfrm>
          <a:prstGeom prst="rect">
            <a:avLst/>
          </a:prstGeom>
          <a:noFill/>
        </p:spPr>
        <p:txBody>
          <a:bodyPr wrap="square" rtlCol="0">
            <a:spAutoFit/>
          </a:bodyPr>
          <a:lstStyle/>
          <a:p>
            <a:r>
              <a:rPr lang="zh-CN" altLang="en-US" sz="2296" dirty="0">
                <a:ea typeface="楷体" panose="02010609060101010101" pitchFamily="49" charset="-122"/>
                <a:cs typeface="Times New Roman" panose="02020603050405020304" pitchFamily="18" charset="0"/>
              </a:rPr>
              <a:t>对于非天空清晰无雾图像 </a:t>
            </a:r>
            <a:r>
              <a:rPr lang="en-US" altLang="zh-CN" sz="2296" i="1" dirty="0">
                <a:ea typeface="楷体" panose="02010609060101010101" pitchFamily="49" charset="-122"/>
                <a:cs typeface="Times New Roman" panose="02020603050405020304" pitchFamily="18" charset="0"/>
              </a:rPr>
              <a:t>J </a:t>
            </a:r>
            <a:r>
              <a:rPr lang="zh-CN" altLang="en-US" sz="2296" dirty="0">
                <a:ea typeface="楷体" panose="02010609060101010101" pitchFamily="49" charset="-122"/>
                <a:cs typeface="Times New Roman" panose="02020603050405020304" pitchFamily="18" charset="0"/>
              </a:rPr>
              <a:t>，</a:t>
            </a:r>
            <a:r>
              <a:rPr lang="en-US" altLang="zh-CN" sz="2296" i="1" dirty="0">
                <a:ea typeface="楷体" panose="02010609060101010101" pitchFamily="49" charset="-122"/>
                <a:cs typeface="Times New Roman" panose="02020603050405020304" pitchFamily="18" charset="0"/>
              </a:rPr>
              <a:t> </a:t>
            </a:r>
            <a:r>
              <a:rPr lang="en-US" altLang="zh-CN" sz="2296" i="1" dirty="0" err="1">
                <a:ea typeface="楷体" panose="02010609060101010101" pitchFamily="49" charset="-122"/>
                <a:cs typeface="Times New Roman" panose="02020603050405020304" pitchFamily="18" charset="0"/>
              </a:rPr>
              <a:t>J</a:t>
            </a:r>
            <a:r>
              <a:rPr lang="en-US" altLang="zh-CN" sz="2296" i="1" baseline="30000" dirty="0" err="1">
                <a:ea typeface="楷体" panose="02010609060101010101" pitchFamily="49" charset="-122"/>
                <a:cs typeface="Times New Roman" panose="02020603050405020304" pitchFamily="18" charset="0"/>
              </a:rPr>
              <a:t>dark</a:t>
            </a:r>
            <a:r>
              <a:rPr lang="zh-CN" altLang="en-US" sz="2296" dirty="0">
                <a:ea typeface="楷体" panose="02010609060101010101" pitchFamily="49" charset="-122"/>
                <a:cs typeface="Times New Roman" panose="02020603050405020304" pitchFamily="18" charset="0"/>
              </a:rPr>
              <a:t>值非常低，趋近于</a:t>
            </a:r>
            <a:r>
              <a:rPr lang="en-US" altLang="zh-CN" sz="2296" dirty="0">
                <a:ea typeface="楷体" panose="02010609060101010101" pitchFamily="49" charset="-122"/>
                <a:cs typeface="Times New Roman" panose="02020603050405020304" pitchFamily="18" charset="0"/>
              </a:rPr>
              <a:t>0</a:t>
            </a:r>
            <a:r>
              <a:rPr lang="zh-CN" altLang="en-US" sz="2296" dirty="0">
                <a:ea typeface="楷体" panose="02010609060101010101" pitchFamily="49" charset="-122"/>
                <a:cs typeface="Times New Roman" panose="02020603050405020304" pitchFamily="18" charset="0"/>
              </a:rPr>
              <a:t>，那么</a:t>
            </a:r>
            <a:r>
              <a:rPr lang="en-US" altLang="zh-CN" sz="2296" i="1" dirty="0" err="1">
                <a:ea typeface="楷体" panose="02010609060101010101" pitchFamily="49" charset="-122"/>
                <a:cs typeface="Times New Roman" panose="02020603050405020304" pitchFamily="18" charset="0"/>
              </a:rPr>
              <a:t>J</a:t>
            </a:r>
            <a:r>
              <a:rPr lang="en-US" altLang="zh-CN" sz="2296" i="1" baseline="30000" dirty="0" err="1">
                <a:ea typeface="楷体" panose="02010609060101010101" pitchFamily="49" charset="-122"/>
                <a:cs typeface="Times New Roman" panose="02020603050405020304" pitchFamily="18" charset="0"/>
              </a:rPr>
              <a:t>dark</a:t>
            </a:r>
            <a:r>
              <a:rPr lang="zh-CN" altLang="en-US" sz="2296" dirty="0">
                <a:ea typeface="楷体" panose="02010609060101010101" pitchFamily="49" charset="-122"/>
                <a:cs typeface="Times New Roman" panose="02020603050405020304" pitchFamily="18" charset="0"/>
              </a:rPr>
              <a:t>称为</a:t>
            </a:r>
            <a:r>
              <a:rPr lang="en-US" altLang="zh-CN" sz="2296" i="1" dirty="0">
                <a:ea typeface="楷体" panose="02010609060101010101" pitchFamily="49" charset="-122"/>
                <a:cs typeface="Times New Roman" panose="02020603050405020304" pitchFamily="18" charset="0"/>
              </a:rPr>
              <a:t>J</a:t>
            </a:r>
            <a:r>
              <a:rPr lang="zh-CN" altLang="en-US" sz="2296" dirty="0">
                <a:ea typeface="楷体" panose="02010609060101010101" pitchFamily="49" charset="-122"/>
                <a:cs typeface="Times New Roman" panose="02020603050405020304" pitchFamily="18" charset="0"/>
              </a:rPr>
              <a:t>的暗颜色，并且把以上观察得出的经验性规律称为</a:t>
            </a:r>
            <a:r>
              <a:rPr lang="zh-CN" altLang="en-US" sz="2296" u="sng" dirty="0">
                <a:ea typeface="楷体" panose="02010609060101010101" pitchFamily="49" charset="-122"/>
                <a:cs typeface="Times New Roman" panose="02020603050405020304" pitchFamily="18" charset="0"/>
              </a:rPr>
              <a:t>暗原色先验</a:t>
            </a:r>
            <a:r>
              <a:rPr lang="zh-CN" altLang="en-US" sz="2296" dirty="0">
                <a:ea typeface="楷体" panose="02010609060101010101" pitchFamily="49" charset="-122"/>
                <a:cs typeface="Times New Roman" panose="02020603050405020304" pitchFamily="18" charset="0"/>
              </a:rPr>
              <a:t>。</a:t>
            </a:r>
          </a:p>
        </p:txBody>
      </p:sp>
      <p:sp>
        <p:nvSpPr>
          <p:cNvPr id="20" name="矩形 19"/>
          <p:cNvSpPr/>
          <p:nvPr/>
        </p:nvSpPr>
        <p:spPr>
          <a:xfrm>
            <a:off x="7455605" y="2820788"/>
            <a:ext cx="2571797" cy="1387688"/>
          </a:xfrm>
          <a:prstGeom prst="rect">
            <a:avLst/>
          </a:prstGeom>
        </p:spPr>
        <p:txBody>
          <a:bodyPr wrap="square">
            <a:spAutoFit/>
          </a:bodyPr>
          <a:lstStyle/>
          <a:p>
            <a:r>
              <a:rPr lang="zh-CN" altLang="en-US" sz="2806" dirty="0">
                <a:ea typeface="楷体" panose="02010609060101010101" pitchFamily="49" charset="-122"/>
                <a:cs typeface="Times New Roman" panose="02020603050405020304" pitchFamily="18" charset="0"/>
              </a:rPr>
              <a:t> </a:t>
            </a:r>
            <a:r>
              <a:rPr lang="zh-CN" altLang="en-US" sz="2806" dirty="0">
                <a:ea typeface="楷体" panose="02010609060101010101" pitchFamily="49" charset="-122"/>
                <a:cs typeface="Times New Roman" panose="02020603050405020304" pitchFamily="18" charset="0"/>
                <a:sym typeface="Symbol" panose="05050102010706020507" pitchFamily="18" charset="2"/>
              </a:rPr>
              <a:t></a:t>
            </a:r>
            <a:r>
              <a:rPr lang="en-US" altLang="zh-CN" sz="2806" i="1" dirty="0" err="1">
                <a:ea typeface="楷体" panose="02010609060101010101" pitchFamily="49" charset="-122"/>
                <a:cs typeface="Times New Roman" panose="02020603050405020304" pitchFamily="18" charset="0"/>
                <a:sym typeface="Symbol" panose="05050102010706020507" pitchFamily="18" charset="2"/>
              </a:rPr>
              <a:t>i</a:t>
            </a:r>
            <a:r>
              <a:rPr lang="en-US" altLang="zh-CN" sz="2806" dirty="0" err="1">
                <a:ea typeface="楷体" panose="02010609060101010101" pitchFamily="49" charset="-122"/>
                <a:cs typeface="Times New Roman" panose="02020603050405020304" pitchFamily="18" charset="0"/>
                <a:sym typeface="Symbol" panose="05050102010706020507" pitchFamily="18" charset="2"/>
              </a:rPr>
              <a:t>,</a:t>
            </a:r>
            <a:r>
              <a:rPr lang="en-US" altLang="zh-CN" sz="2806" i="1" dirty="0" err="1">
                <a:ea typeface="楷体" panose="02010609060101010101" pitchFamily="49" charset="-122"/>
                <a:cs typeface="Times New Roman" panose="02020603050405020304" pitchFamily="18" charset="0"/>
                <a:sym typeface="Symbol" panose="05050102010706020507" pitchFamily="18" charset="2"/>
              </a:rPr>
              <a:t>j</a:t>
            </a:r>
            <a:r>
              <a:rPr lang="zh-CN" altLang="en-US" sz="2806" dirty="0">
                <a:ea typeface="楷体" panose="02010609060101010101" pitchFamily="49" charset="-122"/>
                <a:cs typeface="Times New Roman" panose="02020603050405020304" pitchFamily="18" charset="0"/>
                <a:sym typeface="Symbol" panose="05050102010706020507" pitchFamily="18" charset="2"/>
              </a:rPr>
              <a:t></a:t>
            </a:r>
            <a:r>
              <a:rPr lang="zh-CN" altLang="en-US" sz="2806" dirty="0">
                <a:ea typeface="楷体" panose="02010609060101010101" pitchFamily="49" charset="-122"/>
                <a:cs typeface="Times New Roman" panose="02020603050405020304" pitchFamily="18" charset="0"/>
              </a:rPr>
              <a:t>表示以点</a:t>
            </a:r>
            <a:r>
              <a:rPr lang="zh-CN" altLang="en-US" sz="2806" dirty="0">
                <a:ea typeface="楷体" panose="02010609060101010101" pitchFamily="49" charset="-122"/>
                <a:cs typeface="Times New Roman" panose="02020603050405020304" pitchFamily="18" charset="0"/>
                <a:sym typeface="Symbol" panose="05050102010706020507" pitchFamily="18" charset="2"/>
              </a:rPr>
              <a:t></a:t>
            </a:r>
            <a:r>
              <a:rPr lang="en-US" altLang="zh-CN" sz="2806" i="1" dirty="0" err="1">
                <a:ea typeface="楷体" panose="02010609060101010101" pitchFamily="49" charset="-122"/>
                <a:cs typeface="Times New Roman" panose="02020603050405020304" pitchFamily="18" charset="0"/>
                <a:sym typeface="Symbol" panose="05050102010706020507" pitchFamily="18" charset="2"/>
              </a:rPr>
              <a:t>i</a:t>
            </a:r>
            <a:r>
              <a:rPr lang="en-US" altLang="zh-CN" sz="2806" dirty="0" err="1">
                <a:ea typeface="楷体" panose="02010609060101010101" pitchFamily="49" charset="-122"/>
                <a:cs typeface="Times New Roman" panose="02020603050405020304" pitchFamily="18" charset="0"/>
                <a:sym typeface="Symbol" panose="05050102010706020507" pitchFamily="18" charset="2"/>
              </a:rPr>
              <a:t>,</a:t>
            </a:r>
            <a:r>
              <a:rPr lang="en-US" altLang="zh-CN" sz="2806" i="1" dirty="0" err="1">
                <a:ea typeface="楷体" panose="02010609060101010101" pitchFamily="49" charset="-122"/>
                <a:cs typeface="Times New Roman" panose="02020603050405020304" pitchFamily="18" charset="0"/>
                <a:sym typeface="Symbol" panose="05050102010706020507" pitchFamily="18" charset="2"/>
              </a:rPr>
              <a:t>j</a:t>
            </a:r>
            <a:r>
              <a:rPr lang="zh-CN" altLang="en-US" sz="2806" dirty="0">
                <a:ea typeface="楷体" panose="02010609060101010101" pitchFamily="49" charset="-122"/>
                <a:cs typeface="Times New Roman" panose="02020603050405020304" pitchFamily="18" charset="0"/>
                <a:sym typeface="Symbol" panose="05050102010706020507" pitchFamily="18" charset="2"/>
              </a:rPr>
              <a:t></a:t>
            </a:r>
            <a:r>
              <a:rPr lang="zh-CN" altLang="en-US" sz="2806" dirty="0">
                <a:ea typeface="楷体" panose="02010609060101010101" pitchFamily="49" charset="-122"/>
                <a:cs typeface="Times New Roman" panose="02020603050405020304" pitchFamily="18" charset="0"/>
              </a:rPr>
              <a:t>为中心的一个局部区域</a:t>
            </a:r>
          </a:p>
        </p:txBody>
      </p:sp>
      <p:sp>
        <p:nvSpPr>
          <p:cNvPr id="10" name="矩形 9"/>
          <p:cNvSpPr/>
          <p:nvPr/>
        </p:nvSpPr>
        <p:spPr>
          <a:xfrm>
            <a:off x="1825270" y="1359185"/>
            <a:ext cx="6250986" cy="445635"/>
          </a:xfrm>
          <a:prstGeom prst="rect">
            <a:avLst/>
          </a:prstGeom>
        </p:spPr>
        <p:txBody>
          <a:bodyPr wrap="square">
            <a:spAutoFit/>
          </a:bodyPr>
          <a:lstStyle/>
          <a:p>
            <a:pPr marL="437369" indent="-437369">
              <a:buClr>
                <a:srgbClr val="7000C8"/>
              </a:buClr>
              <a:buSzPct val="75000"/>
              <a:buFont typeface="Wingdings" panose="05000000000000000000" pitchFamily="2" charset="2"/>
              <a:buChar char="n"/>
            </a:pPr>
            <a:r>
              <a:rPr lang="zh-CN" altLang="zh-CN" sz="2296" kern="100" dirty="0">
                <a:latin typeface="楷体" panose="02010609060101010101" pitchFamily="49" charset="-122"/>
                <a:ea typeface="楷体" panose="02010609060101010101" pitchFamily="49" charset="-122"/>
                <a:cs typeface="Times New Roman" panose="02020603050405020304" pitchFamily="18" charset="0"/>
              </a:rPr>
              <a:t>暗原色先验</a:t>
            </a:r>
            <a:endParaRPr lang="zh-CN" altLang="en-US" sz="2296"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064700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125</a:t>
            </a:fld>
            <a:endParaRPr lang="en-US" altLang="zh-CN"/>
          </a:p>
        </p:txBody>
      </p:sp>
      <p:sp>
        <p:nvSpPr>
          <p:cNvPr id="3" name="矩形 2"/>
          <p:cNvSpPr/>
          <p:nvPr/>
        </p:nvSpPr>
        <p:spPr>
          <a:xfrm>
            <a:off x="2330409" y="2113053"/>
            <a:ext cx="8063673" cy="445635"/>
          </a:xfrm>
          <a:prstGeom prst="rect">
            <a:avLst/>
          </a:prstGeom>
        </p:spPr>
        <p:txBody>
          <a:bodyPr wrap="square">
            <a:spAutoFit/>
          </a:bodyPr>
          <a:lstStyle/>
          <a:p>
            <a:r>
              <a:rPr lang="zh-CN" altLang="en-US" sz="2296" dirty="0">
                <a:ea typeface="楷体" panose="02010609060101010101" pitchFamily="49" charset="-122"/>
                <a:cs typeface="Times New Roman" panose="02020603050405020304" pitchFamily="18" charset="0"/>
              </a:rPr>
              <a:t>定义</a:t>
            </a:r>
            <a:r>
              <a:rPr lang="en-US" altLang="zh-CN" sz="2296" i="1" dirty="0">
                <a:ea typeface="楷体" panose="02010609060101010101" pitchFamily="49" charset="-122"/>
                <a:cs typeface="Times New Roman" panose="02020603050405020304" pitchFamily="18" charset="0"/>
              </a:rPr>
              <a:t>t</a:t>
            </a:r>
            <a:r>
              <a:rPr lang="en-US" altLang="zh-CN" sz="2296" dirty="0">
                <a:ea typeface="楷体" panose="02010609060101010101" pitchFamily="49" charset="-122"/>
                <a:cs typeface="Times New Roman" panose="02020603050405020304" pitchFamily="18" charset="0"/>
              </a:rPr>
              <a:t>(</a:t>
            </a:r>
            <a:r>
              <a:rPr lang="en-US" altLang="zh-CN" sz="2296" i="1" dirty="0">
                <a:ea typeface="楷体" panose="02010609060101010101" pitchFamily="49" charset="-122"/>
                <a:cs typeface="Times New Roman" panose="02020603050405020304" pitchFamily="18" charset="0"/>
              </a:rPr>
              <a:t>x</a:t>
            </a:r>
            <a:r>
              <a:rPr lang="en-US" altLang="zh-CN" sz="2296" dirty="0">
                <a:ea typeface="楷体" panose="02010609060101010101" pitchFamily="49" charset="-122"/>
                <a:cs typeface="Times New Roman" panose="02020603050405020304" pitchFamily="18" charset="0"/>
              </a:rPr>
              <a:t>)</a:t>
            </a:r>
            <a:r>
              <a:rPr lang="zh-CN" altLang="en-US" sz="2296" dirty="0">
                <a:ea typeface="楷体" panose="02010609060101010101" pitchFamily="49" charset="-122"/>
                <a:cs typeface="Times New Roman" panose="02020603050405020304" pitchFamily="18" charset="0"/>
              </a:rPr>
              <a:t> 为介质传播函数，表示透射率</a:t>
            </a:r>
            <a:endParaRPr lang="en-US" altLang="zh-CN" sz="2296" dirty="0">
              <a:ea typeface="楷体" panose="02010609060101010101" pitchFamily="49" charset="-122"/>
              <a:cs typeface="Times New Roman" panose="02020603050405020304" pitchFamily="18" charset="0"/>
            </a:endParaRPr>
          </a:p>
        </p:txBody>
      </p:sp>
      <p:sp>
        <p:nvSpPr>
          <p:cNvPr id="4" name="Rectangle 2"/>
          <p:cNvSpPr txBox="1">
            <a:spLocks noChangeArrowheads="1"/>
          </p:cNvSpPr>
          <p:nvPr/>
        </p:nvSpPr>
        <p:spPr bwMode="auto">
          <a:xfrm>
            <a:off x="1963381" y="305746"/>
            <a:ext cx="7025695"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5.6.2</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图像去雾增强</a:t>
            </a:r>
          </a:p>
        </p:txBody>
      </p:sp>
      <p:sp>
        <p:nvSpPr>
          <p:cNvPr id="5" name="Rectangle 2"/>
          <p:cNvSpPr txBox="1">
            <a:spLocks noChangeArrowheads="1"/>
          </p:cNvSpPr>
          <p:nvPr/>
        </p:nvSpPr>
        <p:spPr bwMode="auto">
          <a:xfrm>
            <a:off x="5453094" y="899012"/>
            <a:ext cx="475730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其他图像增强方法</a:t>
            </a:r>
          </a:p>
        </p:txBody>
      </p:sp>
      <p:sp>
        <p:nvSpPr>
          <p:cNvPr id="6" name="矩形 5"/>
          <p:cNvSpPr/>
          <p:nvPr/>
        </p:nvSpPr>
        <p:spPr>
          <a:xfrm>
            <a:off x="1823164" y="1300302"/>
            <a:ext cx="6250986" cy="445635"/>
          </a:xfrm>
          <a:prstGeom prst="rect">
            <a:avLst/>
          </a:prstGeom>
        </p:spPr>
        <p:txBody>
          <a:bodyPr wrap="square">
            <a:spAutoFit/>
          </a:bodyPr>
          <a:lstStyle/>
          <a:p>
            <a:pPr marL="437369" indent="-437369">
              <a:buClr>
                <a:srgbClr val="7000C8"/>
              </a:buClr>
              <a:buSzPct val="75000"/>
              <a:buFont typeface="Wingdings" panose="05000000000000000000" pitchFamily="2" charset="2"/>
              <a:buChar char="n"/>
            </a:pPr>
            <a:r>
              <a:rPr lang="zh-CN" altLang="en-US" sz="2296" kern="100" dirty="0">
                <a:latin typeface="楷体" panose="02010609060101010101" pitchFamily="49" charset="-122"/>
                <a:ea typeface="楷体" panose="02010609060101010101" pitchFamily="49" charset="-122"/>
                <a:cs typeface="Times New Roman" panose="02020603050405020304" pitchFamily="18" charset="0"/>
              </a:rPr>
              <a:t>图像去雾的物理模型简化</a:t>
            </a:r>
            <a:endParaRPr lang="zh-CN" altLang="en-US" sz="2296" dirty="0">
              <a:latin typeface="楷体" panose="02010609060101010101" pitchFamily="49" charset="-122"/>
              <a:ea typeface="楷体" panose="02010609060101010101" pitchFamily="49" charset="-122"/>
              <a:cs typeface="Times New Roman" panose="02020603050405020304" pitchFamily="18" charset="0"/>
            </a:endParaRPr>
          </a:p>
        </p:txBody>
      </p:sp>
      <p:graphicFrame>
        <p:nvGraphicFramePr>
          <p:cNvPr id="8" name="对象 7"/>
          <p:cNvGraphicFramePr>
            <a:graphicFrameLocks noChangeAspect="1"/>
          </p:cNvGraphicFramePr>
          <p:nvPr>
            <p:extLst/>
          </p:nvPr>
        </p:nvGraphicFramePr>
        <p:xfrm>
          <a:off x="3287031" y="2761796"/>
          <a:ext cx="2468231" cy="757275"/>
        </p:xfrm>
        <a:graphic>
          <a:graphicData uri="http://schemas.openxmlformats.org/presentationml/2006/ole">
            <mc:AlternateContent xmlns:mc="http://schemas.openxmlformats.org/markup-compatibility/2006">
              <mc:Choice xmlns:v="urn:schemas-microsoft-com:vml" Requires="v">
                <p:oleObj spid="_x0000_s38926" name="Equation" r:id="rId3" imgW="914400" imgH="279360" progId="Equation.DSMT4">
                  <p:embed/>
                </p:oleObj>
              </mc:Choice>
              <mc:Fallback>
                <p:oleObj name="Equation" r:id="rId3" imgW="914400" imgH="279360" progId="Equation.DSMT4">
                  <p:embed/>
                  <p:pic>
                    <p:nvPicPr>
                      <p:cNvPr id="8" name="对象 7"/>
                      <p:cNvPicPr>
                        <a:picLocks noChangeAspect="1" noChangeArrowheads="1"/>
                      </p:cNvPicPr>
                      <p:nvPr/>
                    </p:nvPicPr>
                    <p:blipFill>
                      <a:blip r:embed="rId4"/>
                      <a:srcRect/>
                      <a:stretch>
                        <a:fillRect/>
                      </a:stretch>
                    </p:blipFill>
                    <p:spPr bwMode="auto">
                      <a:xfrm>
                        <a:off x="3287031" y="2761796"/>
                        <a:ext cx="2468231" cy="757275"/>
                      </a:xfrm>
                      <a:prstGeom prst="rect">
                        <a:avLst/>
                      </a:prstGeom>
                      <a:noFill/>
                    </p:spPr>
                  </p:pic>
                </p:oleObj>
              </mc:Fallback>
            </mc:AlternateContent>
          </a:graphicData>
        </a:graphic>
      </p:graphicFrame>
      <p:graphicFrame>
        <p:nvGraphicFramePr>
          <p:cNvPr id="9" name="对象 8"/>
          <p:cNvGraphicFramePr>
            <a:graphicFrameLocks noChangeAspect="1"/>
          </p:cNvGraphicFramePr>
          <p:nvPr>
            <p:extLst/>
          </p:nvPr>
        </p:nvGraphicFramePr>
        <p:xfrm>
          <a:off x="6261001" y="2854087"/>
          <a:ext cx="2089594" cy="688432"/>
        </p:xfrm>
        <a:graphic>
          <a:graphicData uri="http://schemas.openxmlformats.org/presentationml/2006/ole">
            <mc:AlternateContent xmlns:mc="http://schemas.openxmlformats.org/markup-compatibility/2006">
              <mc:Choice xmlns:v="urn:schemas-microsoft-com:vml" Requires="v">
                <p:oleObj spid="_x0000_s38927" name="Equation" r:id="rId5" imgW="774360" imgH="253800" progId="Equation.DSMT4">
                  <p:embed/>
                </p:oleObj>
              </mc:Choice>
              <mc:Fallback>
                <p:oleObj name="Equation" r:id="rId5" imgW="774360" imgH="253800" progId="Equation.DSMT4">
                  <p:embed/>
                  <p:pic>
                    <p:nvPicPr>
                      <p:cNvPr id="9" name="对象 8"/>
                      <p:cNvPicPr>
                        <a:picLocks noChangeAspect="1" noChangeArrowheads="1"/>
                      </p:cNvPicPr>
                      <p:nvPr/>
                    </p:nvPicPr>
                    <p:blipFill>
                      <a:blip r:embed="rId6"/>
                      <a:srcRect/>
                      <a:stretch>
                        <a:fillRect/>
                      </a:stretch>
                    </p:blipFill>
                    <p:spPr bwMode="auto">
                      <a:xfrm>
                        <a:off x="6261001" y="2854087"/>
                        <a:ext cx="2089594" cy="688432"/>
                      </a:xfrm>
                      <a:prstGeom prst="rect">
                        <a:avLst/>
                      </a:prstGeom>
                      <a:noFill/>
                    </p:spPr>
                  </p:pic>
                </p:oleObj>
              </mc:Fallback>
            </mc:AlternateContent>
          </a:graphicData>
        </a:graphic>
      </p:graphicFrame>
      <p:sp>
        <p:nvSpPr>
          <p:cNvPr id="10" name="矩形 9"/>
          <p:cNvSpPr/>
          <p:nvPr/>
        </p:nvSpPr>
        <p:spPr>
          <a:xfrm>
            <a:off x="5017714" y="3660463"/>
            <a:ext cx="3429144" cy="445635"/>
          </a:xfrm>
          <a:prstGeom prst="rect">
            <a:avLst/>
          </a:prstGeom>
        </p:spPr>
        <p:txBody>
          <a:bodyPr wrap="none">
            <a:spAutoFit/>
          </a:bodyPr>
          <a:lstStyle/>
          <a:p>
            <a:r>
              <a:rPr lang="zh-CN" altLang="en-US" sz="2296" dirty="0">
                <a:latin typeface="楷体" panose="02010609060101010101" pitchFamily="49" charset="-122"/>
                <a:ea typeface="楷体" panose="02010609060101010101" pitchFamily="49" charset="-122"/>
              </a:rPr>
              <a:t>基于图像去雾的物理模型</a:t>
            </a:r>
          </a:p>
        </p:txBody>
      </p:sp>
      <p:sp>
        <p:nvSpPr>
          <p:cNvPr id="11" name="下箭头 10"/>
          <p:cNvSpPr/>
          <p:nvPr/>
        </p:nvSpPr>
        <p:spPr bwMode="auto">
          <a:xfrm>
            <a:off x="4763075" y="3515180"/>
            <a:ext cx="254639" cy="813804"/>
          </a:xfrm>
          <a:prstGeom prst="down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116629" tIns="58314" rIns="116629" bIns="58314" numCol="1" rtlCol="0" anchor="t" anchorCtr="0" compatLnSpc="1">
            <a:prstTxWarp prst="textNoShape">
              <a:avLst/>
            </a:prstTxWarp>
          </a:bodyPr>
          <a:lstStyle/>
          <a:p>
            <a:pPr defTabSz="915235" fontAlgn="base">
              <a:spcBef>
                <a:spcPct val="0"/>
              </a:spcBef>
              <a:spcAft>
                <a:spcPct val="0"/>
              </a:spcAft>
            </a:pPr>
            <a:endParaRPr kumimoji="1" lang="zh-CN" altLang="en-US" sz="2423" b="1">
              <a:latin typeface="Times New Roman" pitchFamily="18" charset="0"/>
              <a:ea typeface="宋体" pitchFamily="2" charset="-122"/>
            </a:endParaRPr>
          </a:p>
        </p:txBody>
      </p:sp>
      <p:graphicFrame>
        <p:nvGraphicFramePr>
          <p:cNvPr id="13" name="对象 12"/>
          <p:cNvGraphicFramePr>
            <a:graphicFrameLocks noChangeAspect="1"/>
          </p:cNvGraphicFramePr>
          <p:nvPr>
            <p:extLst/>
          </p:nvPr>
        </p:nvGraphicFramePr>
        <p:xfrm>
          <a:off x="2976742" y="4480595"/>
          <a:ext cx="5501384" cy="753226"/>
        </p:xfrm>
        <a:graphic>
          <a:graphicData uri="http://schemas.openxmlformats.org/presentationml/2006/ole">
            <mc:AlternateContent xmlns:mc="http://schemas.openxmlformats.org/markup-compatibility/2006">
              <mc:Choice xmlns:v="urn:schemas-microsoft-com:vml" Requires="v">
                <p:oleObj spid="_x0000_s38928" name="Equation" r:id="rId7" imgW="2133360" imgH="279360" progId="Equation.DSMT4">
                  <p:embed/>
                </p:oleObj>
              </mc:Choice>
              <mc:Fallback>
                <p:oleObj name="Equation" r:id="rId7" imgW="2133360" imgH="279360" progId="Equation.DSMT4">
                  <p:embed/>
                  <p:pic>
                    <p:nvPicPr>
                      <p:cNvPr id="13" name="对象 12"/>
                      <p:cNvPicPr>
                        <a:picLocks noChangeAspect="1" noChangeArrowheads="1"/>
                      </p:cNvPicPr>
                      <p:nvPr/>
                    </p:nvPicPr>
                    <p:blipFill>
                      <a:blip r:embed="rId8"/>
                      <a:srcRect/>
                      <a:stretch>
                        <a:fillRect/>
                      </a:stretch>
                    </p:blipFill>
                    <p:spPr bwMode="auto">
                      <a:xfrm>
                        <a:off x="2976742" y="4480595"/>
                        <a:ext cx="5501384" cy="753226"/>
                      </a:xfrm>
                      <a:prstGeom prst="rect">
                        <a:avLst/>
                      </a:prstGeom>
                      <a:noFill/>
                      <a:ln w="28575">
                        <a:solidFill>
                          <a:srgbClr val="FF0000"/>
                        </a:solidFill>
                      </a:ln>
                    </p:spPr>
                  </p:pic>
                </p:oleObj>
              </mc:Fallback>
            </mc:AlternateContent>
          </a:graphicData>
        </a:graphic>
      </p:graphicFrame>
      <p:sp>
        <p:nvSpPr>
          <p:cNvPr id="14" name="矩形 13"/>
          <p:cNvSpPr/>
          <p:nvPr/>
        </p:nvSpPr>
        <p:spPr>
          <a:xfrm>
            <a:off x="2310358" y="5328492"/>
            <a:ext cx="8063673" cy="798937"/>
          </a:xfrm>
          <a:prstGeom prst="rect">
            <a:avLst/>
          </a:prstGeom>
        </p:spPr>
        <p:txBody>
          <a:bodyPr wrap="square">
            <a:spAutoFit/>
          </a:bodyPr>
          <a:lstStyle/>
          <a:p>
            <a:r>
              <a:rPr lang="zh-CN" altLang="en-US" sz="2296" dirty="0">
                <a:ea typeface="楷体" panose="02010609060101010101" pitchFamily="49" charset="-122"/>
                <a:cs typeface="Times New Roman" panose="02020603050405020304" pitchFamily="18" charset="0"/>
              </a:rPr>
              <a:t>暗原色先验去雾的目的就是希望够通过雾天图像</a:t>
            </a:r>
            <a:r>
              <a:rPr lang="en-US" altLang="zh-CN" sz="2296" i="1" dirty="0"/>
              <a:t>I</a:t>
            </a:r>
            <a:r>
              <a:rPr lang="en-US" altLang="zh-CN" sz="2296" dirty="0"/>
              <a:t>(</a:t>
            </a:r>
            <a:r>
              <a:rPr lang="en-US" altLang="zh-CN" sz="2296" i="1" dirty="0"/>
              <a:t>x</a:t>
            </a:r>
            <a:r>
              <a:rPr lang="en-US" altLang="zh-CN" sz="2296" dirty="0"/>
              <a:t>)</a:t>
            </a:r>
            <a:r>
              <a:rPr lang="zh-CN" altLang="en-US" sz="2296" dirty="0">
                <a:ea typeface="楷体" panose="02010609060101010101" pitchFamily="49" charset="-122"/>
                <a:cs typeface="Times New Roman" panose="02020603050405020304" pitchFamily="18" charset="0"/>
              </a:rPr>
              <a:t> 恢复无雾图像</a:t>
            </a:r>
            <a:r>
              <a:rPr lang="en-US" altLang="zh-CN" sz="2296" i="1" dirty="0"/>
              <a:t>J</a:t>
            </a:r>
            <a:r>
              <a:rPr lang="en-US" altLang="zh-CN" sz="2296" dirty="0"/>
              <a:t>(</a:t>
            </a:r>
            <a:r>
              <a:rPr lang="en-US" altLang="zh-CN" sz="2296" i="1" dirty="0"/>
              <a:t>x</a:t>
            </a:r>
            <a:r>
              <a:rPr lang="en-US" altLang="zh-CN" sz="2296" dirty="0"/>
              <a:t>)</a:t>
            </a:r>
            <a:r>
              <a:rPr lang="zh-CN" altLang="en-US" sz="2296" dirty="0"/>
              <a:t>。</a:t>
            </a:r>
            <a:endParaRPr lang="zh-CN" altLang="en-US" sz="2296" dirty="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37222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right)">
                                      <p:cBhvr>
                                        <p:cTn id="10" dur="500"/>
                                        <p:tgtEl>
                                          <p:spTgt spid="10"/>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4"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126</a:t>
            </a:fld>
            <a:endParaRPr lang="en-US" altLang="zh-CN"/>
          </a:p>
        </p:txBody>
      </p:sp>
      <p:sp>
        <p:nvSpPr>
          <p:cNvPr id="3" name="Rectangle 2"/>
          <p:cNvSpPr txBox="1">
            <a:spLocks noChangeArrowheads="1"/>
          </p:cNvSpPr>
          <p:nvPr/>
        </p:nvSpPr>
        <p:spPr bwMode="auto">
          <a:xfrm>
            <a:off x="1963381" y="305746"/>
            <a:ext cx="7025695"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5.6.2</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图像去雾增强</a:t>
            </a:r>
          </a:p>
        </p:txBody>
      </p:sp>
      <p:sp>
        <p:nvSpPr>
          <p:cNvPr id="4" name="Rectangle 2"/>
          <p:cNvSpPr txBox="1">
            <a:spLocks noChangeArrowheads="1"/>
          </p:cNvSpPr>
          <p:nvPr/>
        </p:nvSpPr>
        <p:spPr bwMode="auto">
          <a:xfrm>
            <a:off x="5453094" y="899012"/>
            <a:ext cx="475730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其他图像增强方法</a:t>
            </a:r>
          </a:p>
        </p:txBody>
      </p:sp>
      <p:sp>
        <p:nvSpPr>
          <p:cNvPr id="5" name="矩形 4"/>
          <p:cNvSpPr/>
          <p:nvPr/>
        </p:nvSpPr>
        <p:spPr>
          <a:xfrm>
            <a:off x="1963382" y="1207716"/>
            <a:ext cx="6270627" cy="445635"/>
          </a:xfrm>
          <a:prstGeom prst="rect">
            <a:avLst/>
          </a:prstGeom>
        </p:spPr>
        <p:txBody>
          <a:bodyPr wrap="none">
            <a:spAutoFit/>
          </a:bodyPr>
          <a:lstStyle/>
          <a:p>
            <a:pPr marL="437369" indent="-437369">
              <a:buClr>
                <a:srgbClr val="7000C8"/>
              </a:buClr>
              <a:buSzPct val="75000"/>
              <a:buFont typeface="Wingdings" panose="05000000000000000000" pitchFamily="2" charset="2"/>
              <a:buChar char="n"/>
            </a:pPr>
            <a:r>
              <a:rPr lang="zh-CN" altLang="zh-CN" sz="2296" kern="100" dirty="0">
                <a:ea typeface="楷体" panose="02010609060101010101" pitchFamily="49" charset="-122"/>
                <a:cs typeface="Times New Roman" panose="02020603050405020304" pitchFamily="18" charset="0"/>
              </a:rPr>
              <a:t>估计大气光</a:t>
            </a:r>
            <a:r>
              <a:rPr lang="en-US" altLang="zh-CN" sz="2296" i="1" kern="100" dirty="0">
                <a:ea typeface="楷体" panose="02010609060101010101" pitchFamily="49" charset="-122"/>
                <a:cs typeface="Times New Roman" panose="02020603050405020304" pitchFamily="18" charset="0"/>
              </a:rPr>
              <a:t>A---</a:t>
            </a:r>
            <a:r>
              <a:rPr lang="zh-CN" altLang="zh-CN" sz="2296" kern="100" dirty="0">
                <a:ea typeface="楷体" panose="02010609060101010101" pitchFamily="49" charset="-122"/>
                <a:cs typeface="Times New Roman" panose="02020603050405020304" pitchFamily="18" charset="0"/>
              </a:rPr>
              <a:t>计算图像的暗原色最亮区域</a:t>
            </a:r>
            <a:endParaRPr lang="zh-CN" altLang="en-US" sz="2296" i="1" dirty="0">
              <a:ea typeface="楷体" panose="02010609060101010101" pitchFamily="49" charset="-122"/>
              <a:cs typeface="Times New Roman" panose="02020603050405020304" pitchFamily="18" charset="0"/>
            </a:endParaRPr>
          </a:p>
        </p:txBody>
      </p:sp>
      <p:sp>
        <p:nvSpPr>
          <p:cNvPr id="7" name="文本框 6"/>
          <p:cNvSpPr txBox="1"/>
          <p:nvPr/>
        </p:nvSpPr>
        <p:spPr>
          <a:xfrm>
            <a:off x="2468174" y="2547755"/>
            <a:ext cx="7934492" cy="2474395"/>
          </a:xfrm>
          <a:prstGeom prst="rect">
            <a:avLst/>
          </a:prstGeom>
          <a:noFill/>
        </p:spPr>
        <p:txBody>
          <a:bodyPr wrap="square" rtlCol="0">
            <a:spAutoFit/>
          </a:bodyPr>
          <a:lstStyle/>
          <a:p>
            <a:pPr marL="437369" indent="-437369">
              <a:spcBef>
                <a:spcPts val="765"/>
              </a:spcBef>
              <a:spcAft>
                <a:spcPts val="765"/>
              </a:spcAft>
              <a:buClr>
                <a:srgbClr val="7000C8"/>
              </a:buClr>
              <a:buSzPct val="75000"/>
              <a:buFont typeface="Wingdings" panose="05000000000000000000" pitchFamily="2" charset="2"/>
              <a:buChar char="ü"/>
            </a:pPr>
            <a:r>
              <a:rPr lang="zh-CN" altLang="en-US" sz="2296" dirty="0">
                <a:ea typeface="楷体" panose="02010609060101010101" pitchFamily="49" charset="-122"/>
                <a:cs typeface="Times New Roman" panose="02020603050405020304" pitchFamily="18" charset="0"/>
              </a:rPr>
              <a:t>划分雾天图像的局部块 ，求暗原色图 ；</a:t>
            </a:r>
          </a:p>
          <a:p>
            <a:pPr marL="437369" indent="-437369">
              <a:spcBef>
                <a:spcPts val="765"/>
              </a:spcBef>
              <a:spcAft>
                <a:spcPts val="765"/>
              </a:spcAft>
              <a:buClr>
                <a:srgbClr val="7000C8"/>
              </a:buClr>
              <a:buSzPct val="75000"/>
              <a:buFont typeface="Wingdings" panose="05000000000000000000" pitchFamily="2" charset="2"/>
              <a:buChar char="ü"/>
            </a:pPr>
            <a:r>
              <a:rPr lang="zh-CN" altLang="en-US" sz="2296" dirty="0">
                <a:ea typeface="楷体" panose="02010609060101010101" pitchFamily="49" charset="-122"/>
                <a:cs typeface="Times New Roman" panose="02020603050405020304" pitchFamily="18" charset="0"/>
              </a:rPr>
              <a:t>寻找图像中最不透明区域；</a:t>
            </a:r>
            <a:endParaRPr lang="en-US" altLang="zh-CN" sz="2296" dirty="0">
              <a:ea typeface="楷体" panose="02010609060101010101" pitchFamily="49" charset="-122"/>
              <a:cs typeface="Times New Roman" panose="02020603050405020304" pitchFamily="18" charset="0"/>
            </a:endParaRPr>
          </a:p>
          <a:p>
            <a:pPr marL="437369" indent="-437369">
              <a:spcBef>
                <a:spcPts val="765"/>
              </a:spcBef>
              <a:spcAft>
                <a:spcPts val="765"/>
              </a:spcAft>
              <a:buClr>
                <a:srgbClr val="7000C8"/>
              </a:buClr>
              <a:buSzPct val="75000"/>
              <a:buFont typeface="Wingdings" panose="05000000000000000000" pitchFamily="2" charset="2"/>
              <a:buChar char="ü"/>
            </a:pPr>
            <a:r>
              <a:rPr lang="zh-CN" altLang="en-US" sz="2296" dirty="0">
                <a:ea typeface="楷体" panose="02010609060101010101" pitchFamily="49" charset="-122"/>
                <a:cs typeface="Times New Roman" panose="02020603050405020304" pitchFamily="18" charset="0"/>
              </a:rPr>
              <a:t>求该区域的像素的亮度平均</a:t>
            </a:r>
            <a:r>
              <a:rPr lang="en-US" altLang="zh-CN" sz="2296" i="1" dirty="0" err="1">
                <a:ea typeface="楷体" panose="02010609060101010101" pitchFamily="49" charset="-122"/>
                <a:cs typeface="Times New Roman" panose="02020603050405020304" pitchFamily="18" charset="0"/>
              </a:rPr>
              <a:t>I</a:t>
            </a:r>
            <a:r>
              <a:rPr lang="en-US" altLang="zh-CN" sz="2296" i="1" baseline="-25000" dirty="0" err="1">
                <a:ea typeface="楷体" panose="02010609060101010101" pitchFamily="49" charset="-122"/>
                <a:cs typeface="Times New Roman" panose="02020603050405020304" pitchFamily="18" charset="0"/>
              </a:rPr>
              <a:t>mean_dc</a:t>
            </a:r>
            <a:r>
              <a:rPr lang="zh-CN" altLang="en-US" sz="2296" i="1" dirty="0">
                <a:ea typeface="楷体" panose="02010609060101010101" pitchFamily="49" charset="-122"/>
                <a:cs typeface="Times New Roman" panose="02020603050405020304" pitchFamily="18" charset="0"/>
              </a:rPr>
              <a:t> </a:t>
            </a:r>
            <a:r>
              <a:rPr lang="zh-CN" altLang="en-US" sz="2296" dirty="0">
                <a:ea typeface="楷体" panose="02010609060101010101" pitchFamily="49" charset="-122"/>
                <a:cs typeface="Times New Roman" panose="02020603050405020304" pitchFamily="18" charset="0"/>
              </a:rPr>
              <a:t>；</a:t>
            </a:r>
          </a:p>
          <a:p>
            <a:pPr marL="437369" indent="-437369">
              <a:spcBef>
                <a:spcPts val="765"/>
              </a:spcBef>
              <a:spcAft>
                <a:spcPts val="765"/>
              </a:spcAft>
              <a:buClr>
                <a:srgbClr val="7000C8"/>
              </a:buClr>
              <a:buSzPct val="75000"/>
              <a:buFont typeface="Wingdings" panose="05000000000000000000" pitchFamily="2" charset="2"/>
              <a:buChar char="ü"/>
            </a:pPr>
            <a:r>
              <a:rPr lang="zh-CN" altLang="en-US" sz="2296" dirty="0">
                <a:ea typeface="楷体" panose="02010609060101010101" pitchFamily="49" charset="-122"/>
                <a:cs typeface="Times New Roman" panose="02020603050405020304" pitchFamily="18" charset="0"/>
              </a:rPr>
              <a:t>设置大气光</a:t>
            </a:r>
            <a:r>
              <a:rPr lang="en-US" altLang="zh-CN" sz="2296" i="1" dirty="0">
                <a:ea typeface="楷体" panose="02010609060101010101" pitchFamily="49" charset="-122"/>
                <a:cs typeface="Times New Roman" panose="02020603050405020304" pitchFamily="18" charset="0"/>
              </a:rPr>
              <a:t>A</a:t>
            </a:r>
            <a:r>
              <a:rPr lang="zh-CN" altLang="en-US" sz="2296" dirty="0">
                <a:ea typeface="楷体" panose="02010609060101010101" pitchFamily="49" charset="-122"/>
                <a:cs typeface="Times New Roman" panose="02020603050405020304" pitchFamily="18" charset="0"/>
              </a:rPr>
              <a:t>的估算最大值</a:t>
            </a:r>
            <a:r>
              <a:rPr lang="en-US" altLang="zh-CN" sz="2296" i="1" dirty="0">
                <a:ea typeface="楷体" panose="02010609060101010101" pitchFamily="49" charset="-122"/>
                <a:cs typeface="Times New Roman" panose="02020603050405020304" pitchFamily="18" charset="0"/>
              </a:rPr>
              <a:t>A</a:t>
            </a:r>
            <a:r>
              <a:rPr lang="en-US" altLang="zh-CN" sz="2296" i="1" baseline="-25000" dirty="0">
                <a:ea typeface="楷体" panose="02010609060101010101" pitchFamily="49" charset="-122"/>
                <a:cs typeface="Times New Roman" panose="02020603050405020304" pitchFamily="18" charset="0"/>
              </a:rPr>
              <a:t>max</a:t>
            </a:r>
            <a:r>
              <a:rPr lang="zh-CN" altLang="en-US" sz="2296" dirty="0">
                <a:ea typeface="楷体" panose="02010609060101010101" pitchFamily="49" charset="-122"/>
                <a:cs typeface="Times New Roman" panose="02020603050405020304" pitchFamily="18" charset="0"/>
              </a:rPr>
              <a:t> </a:t>
            </a:r>
            <a:r>
              <a:rPr lang="en-US" altLang="zh-CN" sz="2296" dirty="0">
                <a:ea typeface="楷体" panose="02010609060101010101" pitchFamily="49" charset="-122"/>
                <a:cs typeface="Times New Roman" panose="02020603050405020304" pitchFamily="18" charset="0"/>
              </a:rPr>
              <a:t>=240</a:t>
            </a:r>
            <a:r>
              <a:rPr lang="zh-CN" altLang="en-US" sz="2296" dirty="0">
                <a:ea typeface="楷体" panose="02010609060101010101" pitchFamily="49" charset="-122"/>
                <a:cs typeface="Times New Roman" panose="02020603050405020304" pitchFamily="18" charset="0"/>
              </a:rPr>
              <a:t>，</a:t>
            </a:r>
            <a:r>
              <a:rPr lang="en-US" altLang="zh-CN" sz="2296" dirty="0">
                <a:ea typeface="楷体" panose="02010609060101010101" pitchFamily="49" charset="-122"/>
                <a:cs typeface="Times New Roman" panose="02020603050405020304" pitchFamily="18" charset="0"/>
              </a:rPr>
              <a:t>      </a:t>
            </a:r>
            <a:r>
              <a:rPr lang="zh-CN" altLang="en-US" sz="2296" dirty="0">
                <a:ea typeface="楷体" panose="02010609060101010101" pitchFamily="49" charset="-122"/>
                <a:cs typeface="Times New Roman" panose="02020603050405020304" pitchFamily="18" charset="0"/>
              </a:rPr>
              <a:t>计算 </a:t>
            </a:r>
            <a:r>
              <a:rPr lang="en-US" altLang="zh-CN" sz="2296" i="1" dirty="0">
                <a:ea typeface="楷体" panose="02010609060101010101" pitchFamily="49" charset="-122"/>
                <a:cs typeface="Times New Roman" panose="02020603050405020304" pitchFamily="18" charset="0"/>
              </a:rPr>
              <a:t>min</a:t>
            </a:r>
            <a:r>
              <a:rPr lang="en-US" altLang="zh-CN" sz="2296" dirty="0">
                <a:ea typeface="楷体" panose="02010609060101010101" pitchFamily="49" charset="-122"/>
                <a:cs typeface="Times New Roman" panose="02020603050405020304" pitchFamily="18" charset="0"/>
              </a:rPr>
              <a:t>(</a:t>
            </a:r>
            <a:r>
              <a:rPr lang="en-US" altLang="zh-CN" sz="2296" i="1" dirty="0">
                <a:ea typeface="楷体" panose="02010609060101010101" pitchFamily="49" charset="-122"/>
                <a:cs typeface="Times New Roman" panose="02020603050405020304" pitchFamily="18" charset="0"/>
              </a:rPr>
              <a:t>A</a:t>
            </a:r>
            <a:r>
              <a:rPr lang="en-US" altLang="zh-CN" sz="2296" i="1" baseline="-25000" dirty="0">
                <a:ea typeface="楷体" panose="02010609060101010101" pitchFamily="49" charset="-122"/>
                <a:cs typeface="Times New Roman" panose="02020603050405020304" pitchFamily="18" charset="0"/>
              </a:rPr>
              <a:t>max </a:t>
            </a:r>
            <a:r>
              <a:rPr lang="en-US" altLang="zh-CN" sz="2296" dirty="0">
                <a:ea typeface="楷体" panose="02010609060101010101" pitchFamily="49" charset="-122"/>
                <a:cs typeface="Times New Roman" panose="02020603050405020304" pitchFamily="18" charset="0"/>
              </a:rPr>
              <a:t>,</a:t>
            </a:r>
            <a:r>
              <a:rPr lang="en-US" altLang="zh-CN" sz="2296" i="1" dirty="0" err="1">
                <a:ea typeface="楷体" panose="02010609060101010101" pitchFamily="49" charset="-122"/>
                <a:cs typeface="Times New Roman" panose="02020603050405020304" pitchFamily="18" charset="0"/>
              </a:rPr>
              <a:t>I</a:t>
            </a:r>
            <a:r>
              <a:rPr lang="en-US" altLang="zh-CN" sz="2296" i="1" baseline="-25000" dirty="0" err="1">
                <a:ea typeface="楷体" panose="02010609060101010101" pitchFamily="49" charset="-122"/>
                <a:cs typeface="Times New Roman" panose="02020603050405020304" pitchFamily="18" charset="0"/>
              </a:rPr>
              <a:t>mean_dc</a:t>
            </a:r>
            <a:r>
              <a:rPr lang="en-US" altLang="zh-CN" sz="2296" dirty="0">
                <a:ea typeface="楷体" panose="02010609060101010101" pitchFamily="49" charset="-122"/>
                <a:cs typeface="Times New Roman" panose="02020603050405020304" pitchFamily="18" charset="0"/>
              </a:rPr>
              <a:t>)</a:t>
            </a:r>
            <a:r>
              <a:rPr lang="zh-CN" altLang="en-US" sz="2296" dirty="0">
                <a:ea typeface="楷体" panose="02010609060101010101" pitchFamily="49" charset="-122"/>
                <a:cs typeface="Times New Roman" panose="02020603050405020304" pitchFamily="18" charset="0"/>
              </a:rPr>
              <a:t>作为大气光</a:t>
            </a:r>
            <a:r>
              <a:rPr lang="en-US" altLang="zh-CN" sz="2296" dirty="0">
                <a:ea typeface="楷体" panose="02010609060101010101" pitchFamily="49" charset="-122"/>
                <a:cs typeface="Times New Roman" panose="02020603050405020304" pitchFamily="18" charset="0"/>
              </a:rPr>
              <a:t>A</a:t>
            </a:r>
            <a:r>
              <a:rPr lang="zh-CN" altLang="en-US" sz="2296" dirty="0">
                <a:ea typeface="楷体" panose="02010609060101010101" pitchFamily="49" charset="-122"/>
                <a:cs typeface="Times New Roman" panose="02020603050405020304" pitchFamily="18" charset="0"/>
              </a:rPr>
              <a:t>的估计值。</a:t>
            </a:r>
          </a:p>
        </p:txBody>
      </p:sp>
      <p:sp>
        <p:nvSpPr>
          <p:cNvPr id="8" name="矩形 7"/>
          <p:cNvSpPr/>
          <p:nvPr/>
        </p:nvSpPr>
        <p:spPr>
          <a:xfrm>
            <a:off x="2192644" y="1906826"/>
            <a:ext cx="6250986" cy="445635"/>
          </a:xfrm>
          <a:prstGeom prst="rect">
            <a:avLst/>
          </a:prstGeom>
        </p:spPr>
        <p:txBody>
          <a:bodyPr wrap="square">
            <a:spAutoFit/>
          </a:bodyPr>
          <a:lstStyle/>
          <a:p>
            <a:pPr marL="437369" indent="-437369">
              <a:buClr>
                <a:srgbClr val="7000C8"/>
              </a:buClr>
              <a:buSzPct val="75000"/>
              <a:buFont typeface="Wingdings" panose="05000000000000000000" pitchFamily="2" charset="2"/>
              <a:buChar char="p"/>
            </a:pPr>
            <a:r>
              <a:rPr lang="zh-CN" altLang="en-US" sz="2296" kern="100" dirty="0">
                <a:latin typeface="楷体" panose="02010609060101010101" pitchFamily="49" charset="-122"/>
                <a:ea typeface="楷体" panose="02010609060101010101" pitchFamily="49" charset="-122"/>
                <a:cs typeface="Times New Roman" panose="02020603050405020304" pitchFamily="18" charset="0"/>
              </a:rPr>
              <a:t>算法步骤</a:t>
            </a:r>
            <a:endParaRPr lang="zh-CN" altLang="en-US" sz="2296"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113723175"/>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127</a:t>
            </a:fld>
            <a:endParaRPr lang="en-US" altLang="zh-CN"/>
          </a:p>
        </p:txBody>
      </p:sp>
      <p:sp>
        <p:nvSpPr>
          <p:cNvPr id="3" name="Rectangle 2"/>
          <p:cNvSpPr txBox="1">
            <a:spLocks noChangeArrowheads="1"/>
          </p:cNvSpPr>
          <p:nvPr/>
        </p:nvSpPr>
        <p:spPr bwMode="auto">
          <a:xfrm>
            <a:off x="1963381" y="305746"/>
            <a:ext cx="7025695"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5.6.2</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图像去雾增强</a:t>
            </a:r>
          </a:p>
        </p:txBody>
      </p:sp>
      <p:sp>
        <p:nvSpPr>
          <p:cNvPr id="4" name="Rectangle 2"/>
          <p:cNvSpPr txBox="1">
            <a:spLocks noChangeArrowheads="1"/>
          </p:cNvSpPr>
          <p:nvPr/>
        </p:nvSpPr>
        <p:spPr bwMode="auto">
          <a:xfrm>
            <a:off x="5453094" y="899012"/>
            <a:ext cx="475730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其他图像增强方法</a:t>
            </a:r>
          </a:p>
        </p:txBody>
      </p:sp>
      <p:pic>
        <p:nvPicPr>
          <p:cNvPr id="839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6447" y="3085967"/>
            <a:ext cx="3313721" cy="1882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3725" y="3044576"/>
            <a:ext cx="3352294" cy="19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p:cNvCxnSpPr/>
          <p:nvPr/>
        </p:nvCxnSpPr>
        <p:spPr bwMode="auto">
          <a:xfrm flipV="1">
            <a:off x="3032212" y="2818489"/>
            <a:ext cx="964359" cy="78067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2" name="直接连接符 11"/>
          <p:cNvCxnSpPr/>
          <p:nvPr/>
        </p:nvCxnSpPr>
        <p:spPr bwMode="auto">
          <a:xfrm flipV="1">
            <a:off x="4715428" y="3599160"/>
            <a:ext cx="888407" cy="224219"/>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4" name="直接连接符 13"/>
          <p:cNvCxnSpPr/>
          <p:nvPr/>
        </p:nvCxnSpPr>
        <p:spPr bwMode="auto">
          <a:xfrm flipH="1" flipV="1">
            <a:off x="8450989" y="2680723"/>
            <a:ext cx="843077" cy="1030548"/>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5" name="矩形 14"/>
          <p:cNvSpPr/>
          <p:nvPr/>
        </p:nvSpPr>
        <p:spPr>
          <a:xfrm>
            <a:off x="2392607" y="2286451"/>
            <a:ext cx="3207929" cy="484876"/>
          </a:xfrm>
          <a:prstGeom prst="rect">
            <a:avLst/>
          </a:prstGeom>
        </p:spPr>
        <p:txBody>
          <a:bodyPr wrap="none">
            <a:spAutoFit/>
          </a:bodyPr>
          <a:lstStyle/>
          <a:p>
            <a:pPr algn="just"/>
            <a:r>
              <a:rPr lang="zh-CN" altLang="zh-CN" sz="2551" kern="100" dirty="0">
                <a:ea typeface="楷体" panose="02010609060101010101" pitchFamily="49" charset="-122"/>
                <a:cs typeface="Times New Roman" panose="02020603050405020304" pitchFamily="18" charset="0"/>
              </a:rPr>
              <a:t>图像</a:t>
            </a:r>
            <a:r>
              <a:rPr lang="en-US" altLang="zh-CN" sz="2551" i="1" kern="100" dirty="0">
                <a:ea typeface="楷体" panose="02010609060101010101" pitchFamily="49" charset="-122"/>
                <a:cs typeface="Times New Roman" panose="02020603050405020304" pitchFamily="18" charset="0"/>
              </a:rPr>
              <a:t>I</a:t>
            </a:r>
            <a:r>
              <a:rPr lang="zh-CN" altLang="zh-CN" sz="2551" kern="100" dirty="0">
                <a:ea typeface="楷体" panose="02010609060101010101" pitchFamily="49" charset="-122"/>
                <a:cs typeface="Times New Roman" panose="02020603050405020304" pitchFamily="18" charset="0"/>
              </a:rPr>
              <a:t>亮度值最大区域</a:t>
            </a:r>
          </a:p>
        </p:txBody>
      </p:sp>
      <p:sp>
        <p:nvSpPr>
          <p:cNvPr id="16" name="矩形 15"/>
          <p:cNvSpPr/>
          <p:nvPr/>
        </p:nvSpPr>
        <p:spPr>
          <a:xfrm>
            <a:off x="6679456" y="2187873"/>
            <a:ext cx="3095078" cy="484876"/>
          </a:xfrm>
          <a:prstGeom prst="rect">
            <a:avLst/>
          </a:prstGeom>
        </p:spPr>
        <p:txBody>
          <a:bodyPr wrap="none">
            <a:spAutoFit/>
          </a:bodyPr>
          <a:lstStyle/>
          <a:p>
            <a:pPr indent="291579" algn="just"/>
            <a:r>
              <a:rPr lang="zh-CN" altLang="zh-CN" sz="2551" kern="100" dirty="0">
                <a:ea typeface="楷体" panose="02010609060101010101" pitchFamily="49" charset="-122"/>
                <a:cs typeface="Times New Roman" panose="02020603050405020304" pitchFamily="18" charset="0"/>
              </a:rPr>
              <a:t>暗原色图最亮区域</a:t>
            </a:r>
          </a:p>
        </p:txBody>
      </p:sp>
      <p:sp>
        <p:nvSpPr>
          <p:cNvPr id="17" name="Text Box 5"/>
          <p:cNvSpPr txBox="1">
            <a:spLocks noChangeArrowheads="1"/>
          </p:cNvSpPr>
          <p:nvPr/>
        </p:nvSpPr>
        <p:spPr bwMode="auto">
          <a:xfrm>
            <a:off x="5612881" y="3216056"/>
            <a:ext cx="806274" cy="12655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58314" rIns="0" bIns="58314" numCol="1" anchor="ctr" anchorCtr="0" compatLnSpc="1">
            <a:prstTxWarp prst="textNoShape">
              <a:avLst/>
            </a:prstTxWarp>
          </a:bodyPr>
          <a:lstStyle/>
          <a:p>
            <a:pPr algn="ctr" defTabSz="1166317" eaLnBrk="0" fontAlgn="base" hangingPunct="0">
              <a:spcBef>
                <a:spcPct val="0"/>
              </a:spcBef>
              <a:spcAft>
                <a:spcPct val="0"/>
              </a:spcAft>
            </a:pPr>
            <a:r>
              <a:rPr lang="zh-CN" altLang="en-US" sz="2551" dirty="0">
                <a:ea typeface="楷体" panose="02010609060101010101" pitchFamily="49" charset="-122"/>
                <a:cs typeface="Times New Roman" panose="02020603050405020304" pitchFamily="18" charset="0"/>
              </a:rPr>
              <a:t>由算法估计大气光</a:t>
            </a:r>
            <a:r>
              <a:rPr lang="en-US" altLang="zh-CN" sz="2551" dirty="0">
                <a:ea typeface="楷体" panose="02010609060101010101" pitchFamily="49" charset="-122"/>
                <a:cs typeface="Times New Roman" panose="02020603050405020304" pitchFamily="18" charset="0"/>
              </a:rPr>
              <a:t>A</a:t>
            </a:r>
            <a:endParaRPr lang="zh-CN" altLang="zh-CN" sz="2551" dirty="0">
              <a:ea typeface="楷体" panose="02010609060101010101" pitchFamily="49" charset="-122"/>
              <a:cs typeface="Times New Roman" panose="02020603050405020304" pitchFamily="18" charset="0"/>
            </a:endParaRPr>
          </a:p>
        </p:txBody>
      </p:sp>
      <p:sp>
        <p:nvSpPr>
          <p:cNvPr id="18" name="文本框 17"/>
          <p:cNvSpPr txBox="1"/>
          <p:nvPr/>
        </p:nvSpPr>
        <p:spPr>
          <a:xfrm>
            <a:off x="2362338" y="5239869"/>
            <a:ext cx="7879986" cy="1058495"/>
          </a:xfrm>
          <a:prstGeom prst="rect">
            <a:avLst/>
          </a:prstGeom>
          <a:noFill/>
        </p:spPr>
        <p:txBody>
          <a:bodyPr wrap="square" rtlCol="0">
            <a:spAutoFit/>
          </a:bodyPr>
          <a:lstStyle/>
          <a:p>
            <a:pPr marL="437369" indent="-437369">
              <a:spcBef>
                <a:spcPts val="383"/>
              </a:spcBef>
              <a:spcAft>
                <a:spcPts val="383"/>
              </a:spcAft>
              <a:buClr>
                <a:srgbClr val="7000C8"/>
              </a:buClr>
              <a:buSzPct val="75000"/>
              <a:buFont typeface="Wingdings" panose="05000000000000000000" pitchFamily="2" charset="2"/>
              <a:buChar char="ü"/>
            </a:pPr>
            <a:r>
              <a:rPr lang="zh-CN" altLang="en-US" sz="2806" dirty="0">
                <a:ea typeface="楷体" panose="02010609060101010101" pitchFamily="49" charset="-122"/>
                <a:cs typeface="Times New Roman" panose="02020603050405020304" pitchFamily="18" charset="0"/>
              </a:rPr>
              <a:t>暗原色图中最亮点作为估计的大气光的值。</a:t>
            </a:r>
            <a:endParaRPr lang="en-US" altLang="zh-CN" sz="2806" dirty="0">
              <a:ea typeface="楷体" panose="02010609060101010101" pitchFamily="49" charset="-122"/>
              <a:cs typeface="Times New Roman" panose="02020603050405020304" pitchFamily="18" charset="0"/>
            </a:endParaRPr>
          </a:p>
          <a:p>
            <a:pPr marL="437369" indent="-437369">
              <a:spcBef>
                <a:spcPts val="383"/>
              </a:spcBef>
              <a:spcAft>
                <a:spcPts val="383"/>
              </a:spcAft>
              <a:buClr>
                <a:srgbClr val="7000C8"/>
              </a:buClr>
              <a:buSzPct val="75000"/>
              <a:buFont typeface="Wingdings" panose="05000000000000000000" pitchFamily="2" charset="2"/>
              <a:buChar char="ü"/>
            </a:pPr>
            <a:r>
              <a:rPr lang="zh-CN" altLang="en-US" sz="2806" dirty="0">
                <a:ea typeface="楷体" panose="02010609060101010101" pitchFamily="49" charset="-122"/>
                <a:cs typeface="Times New Roman" panose="02020603050405020304" pitchFamily="18" charset="0"/>
              </a:rPr>
              <a:t>估计的大气光并不一定为图像中亮度最大值。</a:t>
            </a:r>
          </a:p>
        </p:txBody>
      </p:sp>
      <p:sp>
        <p:nvSpPr>
          <p:cNvPr id="19" name="矩形 18"/>
          <p:cNvSpPr/>
          <p:nvPr/>
        </p:nvSpPr>
        <p:spPr>
          <a:xfrm>
            <a:off x="1963382" y="1435732"/>
            <a:ext cx="6270627" cy="445635"/>
          </a:xfrm>
          <a:prstGeom prst="rect">
            <a:avLst/>
          </a:prstGeom>
        </p:spPr>
        <p:txBody>
          <a:bodyPr wrap="none">
            <a:spAutoFit/>
          </a:bodyPr>
          <a:lstStyle/>
          <a:p>
            <a:pPr marL="437369" indent="-437369">
              <a:buClr>
                <a:srgbClr val="7000C8"/>
              </a:buClr>
              <a:buSzPct val="75000"/>
              <a:buFont typeface="Wingdings" panose="05000000000000000000" pitchFamily="2" charset="2"/>
              <a:buChar char="n"/>
            </a:pPr>
            <a:r>
              <a:rPr lang="zh-CN" altLang="zh-CN" sz="2296" kern="100" dirty="0">
                <a:ea typeface="楷体" panose="02010609060101010101" pitchFamily="49" charset="-122"/>
                <a:cs typeface="Times New Roman" panose="02020603050405020304" pitchFamily="18" charset="0"/>
              </a:rPr>
              <a:t>估计大气光</a:t>
            </a:r>
            <a:r>
              <a:rPr lang="en-US" altLang="zh-CN" sz="2296" i="1" kern="100" dirty="0">
                <a:ea typeface="楷体" panose="02010609060101010101" pitchFamily="49" charset="-122"/>
                <a:cs typeface="Times New Roman" panose="02020603050405020304" pitchFamily="18" charset="0"/>
              </a:rPr>
              <a:t>A---</a:t>
            </a:r>
            <a:r>
              <a:rPr lang="zh-CN" altLang="zh-CN" sz="2296" kern="100" dirty="0">
                <a:ea typeface="楷体" panose="02010609060101010101" pitchFamily="49" charset="-122"/>
                <a:cs typeface="Times New Roman" panose="02020603050405020304" pitchFamily="18" charset="0"/>
              </a:rPr>
              <a:t>计算图像的暗原色最亮区域</a:t>
            </a:r>
            <a:endParaRPr lang="zh-CN" altLang="en-US" sz="2296" i="1" dirty="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267765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128</a:t>
            </a:fld>
            <a:endParaRPr lang="en-US" altLang="zh-CN"/>
          </a:p>
        </p:txBody>
      </p:sp>
      <p:sp>
        <p:nvSpPr>
          <p:cNvPr id="3" name="Rectangle 2"/>
          <p:cNvSpPr txBox="1">
            <a:spLocks noChangeArrowheads="1"/>
          </p:cNvSpPr>
          <p:nvPr/>
        </p:nvSpPr>
        <p:spPr bwMode="auto">
          <a:xfrm>
            <a:off x="1963381" y="305746"/>
            <a:ext cx="7025695"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5.6.2</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图像去雾增强</a:t>
            </a:r>
          </a:p>
        </p:txBody>
      </p:sp>
      <p:sp>
        <p:nvSpPr>
          <p:cNvPr id="4" name="Rectangle 2"/>
          <p:cNvSpPr txBox="1">
            <a:spLocks noChangeArrowheads="1"/>
          </p:cNvSpPr>
          <p:nvPr/>
        </p:nvSpPr>
        <p:spPr bwMode="auto">
          <a:xfrm>
            <a:off x="5453094" y="899012"/>
            <a:ext cx="475730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其他图像增强方法</a:t>
            </a:r>
          </a:p>
        </p:txBody>
      </p:sp>
      <p:graphicFrame>
        <p:nvGraphicFramePr>
          <p:cNvPr id="7" name="对象 6"/>
          <p:cNvGraphicFramePr>
            <a:graphicFrameLocks noChangeAspect="1"/>
          </p:cNvGraphicFramePr>
          <p:nvPr>
            <p:extLst/>
          </p:nvPr>
        </p:nvGraphicFramePr>
        <p:xfrm>
          <a:off x="2192644" y="1891991"/>
          <a:ext cx="7650080" cy="918010"/>
        </p:xfrm>
        <a:graphic>
          <a:graphicData uri="http://schemas.openxmlformats.org/presentationml/2006/ole">
            <mc:AlternateContent xmlns:mc="http://schemas.openxmlformats.org/markup-compatibility/2006">
              <mc:Choice xmlns:v="urn:schemas-microsoft-com:vml" Requires="v">
                <p:oleObj spid="_x0000_s39958" name="Equation" r:id="rId3" imgW="4457520" imgH="533160" progId="Equation.DSMT4">
                  <p:embed/>
                </p:oleObj>
              </mc:Choice>
              <mc:Fallback>
                <p:oleObj name="Equation" r:id="rId3" imgW="4457520" imgH="533160" progId="Equation.DSMT4">
                  <p:embed/>
                  <p:pic>
                    <p:nvPicPr>
                      <p:cNvPr id="7" name="对象 6"/>
                      <p:cNvPicPr>
                        <a:picLocks noChangeAspect="1" noChangeArrowheads="1"/>
                      </p:cNvPicPr>
                      <p:nvPr/>
                    </p:nvPicPr>
                    <p:blipFill>
                      <a:blip r:embed="rId4"/>
                      <a:srcRect/>
                      <a:stretch>
                        <a:fillRect/>
                      </a:stretch>
                    </p:blipFill>
                    <p:spPr bwMode="auto">
                      <a:xfrm>
                        <a:off x="2192644" y="1891991"/>
                        <a:ext cx="7650080" cy="918010"/>
                      </a:xfrm>
                      <a:prstGeom prst="rect">
                        <a:avLst/>
                      </a:prstGeom>
                      <a:noFill/>
                    </p:spPr>
                  </p:pic>
                </p:oleObj>
              </mc:Fallback>
            </mc:AlternateContent>
          </a:graphicData>
        </a:graphic>
      </p:graphicFrame>
      <p:graphicFrame>
        <p:nvGraphicFramePr>
          <p:cNvPr id="9" name="对象 8"/>
          <p:cNvGraphicFramePr>
            <a:graphicFrameLocks noChangeAspect="1"/>
          </p:cNvGraphicFramePr>
          <p:nvPr>
            <p:extLst/>
          </p:nvPr>
        </p:nvGraphicFramePr>
        <p:xfrm>
          <a:off x="3356887" y="2971264"/>
          <a:ext cx="3438112" cy="959756"/>
        </p:xfrm>
        <a:graphic>
          <a:graphicData uri="http://schemas.openxmlformats.org/presentationml/2006/ole">
            <mc:AlternateContent xmlns:mc="http://schemas.openxmlformats.org/markup-compatibility/2006">
              <mc:Choice xmlns:v="urn:schemas-microsoft-com:vml" Requires="v">
                <p:oleObj spid="_x0000_s39959" name="Equation" r:id="rId5" imgW="1904760" imgH="533160" progId="Equation.DSMT4">
                  <p:embed/>
                </p:oleObj>
              </mc:Choice>
              <mc:Fallback>
                <p:oleObj name="Equation" r:id="rId5" imgW="1904760" imgH="533160" progId="Equation.DSMT4">
                  <p:embed/>
                  <p:pic>
                    <p:nvPicPr>
                      <p:cNvPr id="9" name="对象 8"/>
                      <p:cNvPicPr>
                        <a:picLocks noChangeAspect="1" noChangeArrowheads="1"/>
                      </p:cNvPicPr>
                      <p:nvPr/>
                    </p:nvPicPr>
                    <p:blipFill>
                      <a:blip r:embed="rId6"/>
                      <a:srcRect/>
                      <a:stretch>
                        <a:fillRect/>
                      </a:stretch>
                    </p:blipFill>
                    <p:spPr bwMode="auto">
                      <a:xfrm>
                        <a:off x="3356887" y="2971264"/>
                        <a:ext cx="3438112" cy="959756"/>
                      </a:xfrm>
                      <a:prstGeom prst="rect">
                        <a:avLst/>
                      </a:prstGeom>
                      <a:noFill/>
                    </p:spPr>
                  </p:pic>
                </p:oleObj>
              </mc:Fallback>
            </mc:AlternateContent>
          </a:graphicData>
        </a:graphic>
      </p:graphicFrame>
      <p:sp>
        <p:nvSpPr>
          <p:cNvPr id="10" name="文本框 9"/>
          <p:cNvSpPr txBox="1"/>
          <p:nvPr/>
        </p:nvSpPr>
        <p:spPr>
          <a:xfrm>
            <a:off x="2192644" y="3156724"/>
            <a:ext cx="1613128" cy="445635"/>
          </a:xfrm>
          <a:prstGeom prst="rect">
            <a:avLst/>
          </a:prstGeom>
          <a:noFill/>
        </p:spPr>
        <p:txBody>
          <a:bodyPr wrap="square" rtlCol="0">
            <a:spAutoFit/>
          </a:bodyPr>
          <a:lstStyle/>
          <a:p>
            <a:r>
              <a:rPr lang="zh-CN" altLang="en-US" sz="2296" dirty="0">
                <a:latin typeface="楷体" panose="02010609060101010101" pitchFamily="49" charset="-122"/>
                <a:ea typeface="楷体" panose="02010609060101010101" pitchFamily="49" charset="-122"/>
              </a:rPr>
              <a:t>因为</a:t>
            </a:r>
          </a:p>
        </p:txBody>
      </p:sp>
      <mc:AlternateContent xmlns:mc="http://schemas.openxmlformats.org/markup-compatibility/2006" xmlns:a14="http://schemas.microsoft.com/office/drawing/2010/main">
        <mc:Choice Requires="a14">
          <p:sp>
            <p:nvSpPr>
              <p:cNvPr id="11" name="矩形 10"/>
              <p:cNvSpPr/>
              <p:nvPr/>
            </p:nvSpPr>
            <p:spPr>
              <a:xfrm>
                <a:off x="7301174" y="3111699"/>
                <a:ext cx="1001876" cy="4456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296" i="1">
                          <a:latin typeface="Cambria Math" panose="02040503050406030204" pitchFamily="18" charset="0"/>
                        </a:rPr>
                        <m:t>𝐴</m:t>
                      </m:r>
                      <m:r>
                        <a:rPr lang="zh-CN" altLang="en-US" sz="2296">
                          <a:latin typeface="Cambria Math" panose="02040503050406030204" pitchFamily="18" charset="0"/>
                        </a:rPr>
                        <m:t>&gt;0</m:t>
                      </m:r>
                    </m:oMath>
                  </m:oMathPara>
                </a14:m>
                <a:endParaRPr lang="zh-CN" altLang="en-US" sz="2296" dirty="0"/>
              </a:p>
            </p:txBody>
          </p:sp>
        </mc:Choice>
        <mc:Fallback xmlns="">
          <p:sp>
            <p:nvSpPr>
              <p:cNvPr id="11" name="矩形 10"/>
              <p:cNvSpPr>
                <a:spLocks noRot="1" noChangeAspect="1" noMove="1" noResize="1" noEditPoints="1" noAdjustHandles="1" noChangeArrowheads="1" noChangeShapeType="1" noTextEdit="1"/>
              </p:cNvSpPr>
              <p:nvPr/>
            </p:nvSpPr>
            <p:spPr>
              <a:xfrm>
                <a:off x="7301174" y="3111699"/>
                <a:ext cx="1001876" cy="445635"/>
              </a:xfrm>
              <a:prstGeom prst="rect">
                <a:avLst/>
              </a:prstGeom>
              <a:blipFill>
                <a:blip r:embed="rId7"/>
                <a:stretch>
                  <a:fillRect/>
                </a:stretch>
              </a:blipFill>
            </p:spPr>
            <p:txBody>
              <a:bodyPr/>
              <a:lstStyle/>
              <a:p>
                <a:r>
                  <a:rPr lang="zh-CN" altLang="en-US">
                    <a:noFill/>
                  </a:rPr>
                  <a:t> </a:t>
                </a:r>
              </a:p>
            </p:txBody>
          </p:sp>
        </mc:Fallback>
      </mc:AlternateContent>
      <p:graphicFrame>
        <p:nvGraphicFramePr>
          <p:cNvPr id="13" name="对象 12"/>
          <p:cNvGraphicFramePr>
            <a:graphicFrameLocks noChangeAspect="1"/>
          </p:cNvGraphicFramePr>
          <p:nvPr>
            <p:extLst/>
          </p:nvPr>
        </p:nvGraphicFramePr>
        <p:xfrm>
          <a:off x="3974009" y="4092124"/>
          <a:ext cx="4173115" cy="990127"/>
        </p:xfrm>
        <a:graphic>
          <a:graphicData uri="http://schemas.openxmlformats.org/presentationml/2006/ole">
            <mc:AlternateContent xmlns:mc="http://schemas.openxmlformats.org/markup-compatibility/2006">
              <mc:Choice xmlns:v="urn:schemas-microsoft-com:vml" Requires="v">
                <p:oleObj spid="_x0000_s39960" name="Equation" r:id="rId8" imgW="2247840" imgH="533160" progId="Equation.DSMT4">
                  <p:embed/>
                </p:oleObj>
              </mc:Choice>
              <mc:Fallback>
                <p:oleObj name="Equation" r:id="rId8" imgW="2247840" imgH="533160" progId="Equation.DSMT4">
                  <p:embed/>
                  <p:pic>
                    <p:nvPicPr>
                      <p:cNvPr id="13" name="对象 12"/>
                      <p:cNvPicPr>
                        <a:picLocks noChangeAspect="1" noChangeArrowheads="1"/>
                      </p:cNvPicPr>
                      <p:nvPr/>
                    </p:nvPicPr>
                    <p:blipFill>
                      <a:blip r:embed="rId9"/>
                      <a:srcRect/>
                      <a:stretch>
                        <a:fillRect/>
                      </a:stretch>
                    </p:blipFill>
                    <p:spPr bwMode="auto">
                      <a:xfrm>
                        <a:off x="3974009" y="4092124"/>
                        <a:ext cx="4173115" cy="990127"/>
                      </a:xfrm>
                      <a:prstGeom prst="rect">
                        <a:avLst/>
                      </a:prstGeom>
                      <a:noFill/>
                    </p:spPr>
                  </p:pic>
                </p:oleObj>
              </mc:Fallback>
            </mc:AlternateContent>
          </a:graphicData>
        </a:graphic>
      </p:graphicFrame>
      <p:sp>
        <p:nvSpPr>
          <p:cNvPr id="14" name="右箭头 13"/>
          <p:cNvSpPr/>
          <p:nvPr/>
        </p:nvSpPr>
        <p:spPr bwMode="auto">
          <a:xfrm>
            <a:off x="2560018" y="4323751"/>
            <a:ext cx="1010281" cy="345140"/>
          </a:xfrm>
          <a:prstGeom prs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116629" tIns="58314" rIns="116629" bIns="58314" numCol="1" rtlCol="0" anchor="t" anchorCtr="0" compatLnSpc="1">
            <a:prstTxWarp prst="textNoShape">
              <a:avLst/>
            </a:prstTxWarp>
          </a:bodyPr>
          <a:lstStyle/>
          <a:p>
            <a:pPr defTabSz="915235" fontAlgn="base">
              <a:spcBef>
                <a:spcPct val="0"/>
              </a:spcBef>
              <a:spcAft>
                <a:spcPct val="0"/>
              </a:spcAft>
            </a:pPr>
            <a:endParaRPr kumimoji="1" lang="zh-CN" altLang="en-US" sz="2423" b="1">
              <a:latin typeface="Times New Roman" pitchFamily="18" charset="0"/>
              <a:ea typeface="宋体" pitchFamily="2" charset="-122"/>
            </a:endParaRPr>
          </a:p>
        </p:txBody>
      </p:sp>
      <p:sp>
        <p:nvSpPr>
          <p:cNvPr id="18" name="矩形 17"/>
          <p:cNvSpPr/>
          <p:nvPr/>
        </p:nvSpPr>
        <p:spPr>
          <a:xfrm>
            <a:off x="2371476" y="5090333"/>
            <a:ext cx="2034531" cy="445635"/>
          </a:xfrm>
          <a:prstGeom prst="rect">
            <a:avLst/>
          </a:prstGeom>
        </p:spPr>
        <p:txBody>
          <a:bodyPr wrap="none">
            <a:spAutoFit/>
          </a:bodyPr>
          <a:lstStyle/>
          <a:p>
            <a:r>
              <a:rPr lang="zh-CN" altLang="en-US" sz="2296" dirty="0"/>
              <a:t>引入调节参数 </a:t>
            </a:r>
          </a:p>
        </p:txBody>
      </p:sp>
      <p:sp>
        <p:nvSpPr>
          <p:cNvPr id="19" name="右箭头 18"/>
          <p:cNvSpPr/>
          <p:nvPr/>
        </p:nvSpPr>
        <p:spPr bwMode="auto">
          <a:xfrm>
            <a:off x="2461411" y="5504737"/>
            <a:ext cx="1790952" cy="345140"/>
          </a:xfrm>
          <a:prstGeom prs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116629" tIns="58314" rIns="116629" bIns="58314" numCol="1" rtlCol="0" anchor="t" anchorCtr="0" compatLnSpc="1">
            <a:prstTxWarp prst="textNoShape">
              <a:avLst/>
            </a:prstTxWarp>
          </a:bodyPr>
          <a:lstStyle/>
          <a:p>
            <a:pPr defTabSz="915235" fontAlgn="base">
              <a:spcBef>
                <a:spcPct val="0"/>
              </a:spcBef>
              <a:spcAft>
                <a:spcPct val="0"/>
              </a:spcAft>
            </a:pPr>
            <a:endParaRPr kumimoji="1" lang="zh-CN" altLang="en-US" sz="2423" b="1">
              <a:latin typeface="Times New Roman" pitchFamily="18" charset="0"/>
              <a:ea typeface="宋体" pitchFamily="2" charset="-122"/>
            </a:endParaRPr>
          </a:p>
        </p:txBody>
      </p:sp>
      <p:graphicFrame>
        <p:nvGraphicFramePr>
          <p:cNvPr id="21" name="对象 20"/>
          <p:cNvGraphicFramePr>
            <a:graphicFrameLocks noChangeAspect="1"/>
          </p:cNvGraphicFramePr>
          <p:nvPr>
            <p:extLst/>
          </p:nvPr>
        </p:nvGraphicFramePr>
        <p:xfrm>
          <a:off x="2659914" y="5859774"/>
          <a:ext cx="1265500" cy="522399"/>
        </p:xfrm>
        <a:graphic>
          <a:graphicData uri="http://schemas.openxmlformats.org/presentationml/2006/ole">
            <mc:AlternateContent xmlns:mc="http://schemas.openxmlformats.org/markup-compatibility/2006">
              <mc:Choice xmlns:v="urn:schemas-microsoft-com:vml" Requires="v">
                <p:oleObj spid="_x0000_s39961" name="Equation" r:id="rId10" imgW="558720" imgH="228600" progId="Equation.DSMT4">
                  <p:embed/>
                </p:oleObj>
              </mc:Choice>
              <mc:Fallback>
                <p:oleObj name="Equation" r:id="rId10" imgW="558720" imgH="228600" progId="Equation.DSMT4">
                  <p:embed/>
                  <p:pic>
                    <p:nvPicPr>
                      <p:cNvPr id="21" name="对象 20"/>
                      <p:cNvPicPr>
                        <a:picLocks noChangeAspect="1" noChangeArrowheads="1"/>
                      </p:cNvPicPr>
                      <p:nvPr/>
                    </p:nvPicPr>
                    <p:blipFill>
                      <a:blip r:embed="rId11"/>
                      <a:srcRect/>
                      <a:stretch>
                        <a:fillRect/>
                      </a:stretch>
                    </p:blipFill>
                    <p:spPr bwMode="auto">
                      <a:xfrm>
                        <a:off x="2659914" y="5859774"/>
                        <a:ext cx="1265500" cy="522399"/>
                      </a:xfrm>
                      <a:prstGeom prst="rect">
                        <a:avLst/>
                      </a:prstGeom>
                      <a:noFill/>
                    </p:spPr>
                  </p:pic>
                </p:oleObj>
              </mc:Fallback>
            </mc:AlternateContent>
          </a:graphicData>
        </a:graphic>
      </p:graphicFrame>
      <p:graphicFrame>
        <p:nvGraphicFramePr>
          <p:cNvPr id="23" name="对象 22"/>
          <p:cNvGraphicFramePr>
            <a:graphicFrameLocks noChangeAspect="1"/>
          </p:cNvGraphicFramePr>
          <p:nvPr>
            <p:extLst/>
          </p:nvPr>
        </p:nvGraphicFramePr>
        <p:xfrm>
          <a:off x="4549331" y="5243354"/>
          <a:ext cx="4517318" cy="986878"/>
        </p:xfrm>
        <a:graphic>
          <a:graphicData uri="http://schemas.openxmlformats.org/presentationml/2006/ole">
            <mc:AlternateContent xmlns:mc="http://schemas.openxmlformats.org/markup-compatibility/2006">
              <mc:Choice xmlns:v="urn:schemas-microsoft-com:vml" Requires="v">
                <p:oleObj spid="_x0000_s39962" name="Equation" r:id="rId12" imgW="2438280" imgH="533160" progId="Equation.DSMT4">
                  <p:embed/>
                </p:oleObj>
              </mc:Choice>
              <mc:Fallback>
                <p:oleObj name="Equation" r:id="rId12" imgW="2438280" imgH="533160" progId="Equation.DSMT4">
                  <p:embed/>
                  <p:pic>
                    <p:nvPicPr>
                      <p:cNvPr id="23" name="对象 22"/>
                      <p:cNvPicPr>
                        <a:picLocks noChangeAspect="1" noChangeArrowheads="1"/>
                      </p:cNvPicPr>
                      <p:nvPr/>
                    </p:nvPicPr>
                    <p:blipFill>
                      <a:blip r:embed="rId13"/>
                      <a:srcRect/>
                      <a:stretch>
                        <a:fillRect/>
                      </a:stretch>
                    </p:blipFill>
                    <p:spPr bwMode="auto">
                      <a:xfrm>
                        <a:off x="4549331" y="5243354"/>
                        <a:ext cx="4517318" cy="986878"/>
                      </a:xfrm>
                      <a:prstGeom prst="rect">
                        <a:avLst/>
                      </a:prstGeom>
                      <a:noFill/>
                    </p:spPr>
                  </p:pic>
                </p:oleObj>
              </mc:Fallback>
            </mc:AlternateContent>
          </a:graphicData>
        </a:graphic>
      </p:graphicFrame>
      <p:sp>
        <p:nvSpPr>
          <p:cNvPr id="16" name="矩形 15"/>
          <p:cNvSpPr/>
          <p:nvPr/>
        </p:nvSpPr>
        <p:spPr>
          <a:xfrm>
            <a:off x="1967574" y="1324742"/>
            <a:ext cx="2497158" cy="445635"/>
          </a:xfrm>
          <a:prstGeom prst="rect">
            <a:avLst/>
          </a:prstGeom>
        </p:spPr>
        <p:txBody>
          <a:bodyPr wrap="none">
            <a:spAutoFit/>
          </a:bodyPr>
          <a:lstStyle/>
          <a:p>
            <a:pPr marL="437369" indent="-437369">
              <a:buClr>
                <a:srgbClr val="7000C8"/>
              </a:buClr>
              <a:buSzPct val="75000"/>
              <a:buFont typeface="Wingdings" panose="05000000000000000000" pitchFamily="2" charset="2"/>
              <a:buChar char="n"/>
            </a:pPr>
            <a:r>
              <a:rPr lang="zh-CN" altLang="zh-CN" sz="2296" kern="100" dirty="0">
                <a:ea typeface="楷体" panose="02010609060101010101" pitchFamily="49" charset="-122"/>
                <a:cs typeface="Times New Roman" panose="02020603050405020304" pitchFamily="18" charset="0"/>
              </a:rPr>
              <a:t>估计</a:t>
            </a:r>
            <a:r>
              <a:rPr lang="zh-CN" altLang="en-US" sz="2296" kern="100" dirty="0">
                <a:ea typeface="楷体" panose="02010609060101010101" pitchFamily="49" charset="-122"/>
                <a:cs typeface="Times New Roman" panose="02020603050405020304" pitchFamily="18" charset="0"/>
              </a:rPr>
              <a:t>透射率</a:t>
            </a:r>
            <a:r>
              <a:rPr lang="en-US" altLang="zh-CN" sz="2296" i="1" kern="100" dirty="0">
                <a:ea typeface="楷体" panose="02010609060101010101" pitchFamily="49" charset="-122"/>
                <a:cs typeface="Times New Roman" panose="02020603050405020304" pitchFamily="18" charset="0"/>
              </a:rPr>
              <a:t>t</a:t>
            </a:r>
            <a:r>
              <a:rPr lang="en-US" altLang="zh-CN" sz="2296" kern="100" dirty="0">
                <a:ea typeface="楷体" panose="02010609060101010101" pitchFamily="49" charset="-122"/>
                <a:cs typeface="Times New Roman" panose="02020603050405020304" pitchFamily="18" charset="0"/>
              </a:rPr>
              <a:t>(</a:t>
            </a:r>
            <a:r>
              <a:rPr lang="en-US" altLang="zh-CN" sz="2296" i="1" kern="100" dirty="0">
                <a:ea typeface="楷体" panose="02010609060101010101" pitchFamily="49" charset="-122"/>
                <a:cs typeface="Times New Roman" panose="02020603050405020304" pitchFamily="18" charset="0"/>
              </a:rPr>
              <a:t>x</a:t>
            </a:r>
            <a:r>
              <a:rPr lang="en-US" altLang="zh-CN" sz="2296" kern="100" dirty="0">
                <a:ea typeface="楷体" panose="02010609060101010101" pitchFamily="49" charset="-122"/>
                <a:cs typeface="Times New Roman" panose="02020603050405020304" pitchFamily="18" charset="0"/>
              </a:rPr>
              <a:t>)</a:t>
            </a:r>
            <a:endParaRPr lang="zh-CN" altLang="en-US" sz="2296" i="1" dirty="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301984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par>
                                <p:cTn id="19" presetID="22" presetClass="entr" presetSubtype="8"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500"/>
                                        <p:tgtEl>
                                          <p:spTgt spid="18"/>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left)">
                                      <p:cBhvr>
                                        <p:cTn id="29" dur="500"/>
                                        <p:tgtEl>
                                          <p:spTgt spid="19"/>
                                        </p:tgtEl>
                                      </p:cBhvr>
                                    </p:animEffect>
                                  </p:childTnLst>
                                </p:cTn>
                              </p:par>
                              <p:par>
                                <p:cTn id="30" presetID="22" presetClass="entr" presetSubtype="8"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animBg="1"/>
      <p:bldP spid="18" grpId="0"/>
      <p:bldP spid="19"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129</a:t>
            </a:fld>
            <a:endParaRPr lang="en-US" altLang="zh-CN"/>
          </a:p>
        </p:txBody>
      </p:sp>
      <p:sp>
        <p:nvSpPr>
          <p:cNvPr id="3" name="矩形 2"/>
          <p:cNvSpPr/>
          <p:nvPr/>
        </p:nvSpPr>
        <p:spPr>
          <a:xfrm>
            <a:off x="2441832" y="1453998"/>
            <a:ext cx="2396169" cy="445635"/>
          </a:xfrm>
          <a:prstGeom prst="rect">
            <a:avLst/>
          </a:prstGeom>
        </p:spPr>
        <p:txBody>
          <a:bodyPr wrap="none">
            <a:spAutoFit/>
          </a:bodyPr>
          <a:lstStyle/>
          <a:p>
            <a:pPr marL="437369" indent="-437369" algn="just">
              <a:buClr>
                <a:srgbClr val="7000C8"/>
              </a:buClr>
              <a:buSzPct val="75000"/>
              <a:buFont typeface="Wingdings" panose="05000000000000000000" pitchFamily="2" charset="2"/>
              <a:buChar char="n"/>
            </a:pPr>
            <a:r>
              <a:rPr lang="zh-CN" altLang="zh-CN" sz="2296" kern="100" dirty="0">
                <a:latin typeface="楷体" panose="02010609060101010101" pitchFamily="49" charset="-122"/>
                <a:ea typeface="楷体" panose="02010609060101010101" pitchFamily="49" charset="-122"/>
              </a:rPr>
              <a:t>获得无雾图像</a:t>
            </a:r>
          </a:p>
        </p:txBody>
      </p:sp>
      <p:sp>
        <p:nvSpPr>
          <p:cNvPr id="4" name="Rectangle 2"/>
          <p:cNvSpPr txBox="1">
            <a:spLocks noChangeArrowheads="1"/>
          </p:cNvSpPr>
          <p:nvPr/>
        </p:nvSpPr>
        <p:spPr bwMode="auto">
          <a:xfrm>
            <a:off x="1963381" y="305746"/>
            <a:ext cx="7025695"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5.6.2</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图像去雾增强</a:t>
            </a:r>
          </a:p>
        </p:txBody>
      </p:sp>
      <p:sp>
        <p:nvSpPr>
          <p:cNvPr id="5" name="Rectangle 2"/>
          <p:cNvSpPr txBox="1">
            <a:spLocks noChangeArrowheads="1"/>
          </p:cNvSpPr>
          <p:nvPr/>
        </p:nvSpPr>
        <p:spPr bwMode="auto">
          <a:xfrm>
            <a:off x="5453094" y="899012"/>
            <a:ext cx="475730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其他图像增强方法</a:t>
            </a:r>
          </a:p>
        </p:txBody>
      </p:sp>
      <p:graphicFrame>
        <p:nvGraphicFramePr>
          <p:cNvPr id="7" name="对象 6"/>
          <p:cNvGraphicFramePr>
            <a:graphicFrameLocks noChangeAspect="1"/>
          </p:cNvGraphicFramePr>
          <p:nvPr>
            <p:extLst/>
          </p:nvPr>
        </p:nvGraphicFramePr>
        <p:xfrm>
          <a:off x="3639918" y="2399390"/>
          <a:ext cx="3626417" cy="1131863"/>
        </p:xfrm>
        <a:graphic>
          <a:graphicData uri="http://schemas.openxmlformats.org/presentationml/2006/ole">
            <mc:AlternateContent xmlns:mc="http://schemas.openxmlformats.org/markup-compatibility/2006">
              <mc:Choice xmlns:v="urn:schemas-microsoft-com:vml" Requires="v">
                <p:oleObj spid="_x0000_s40966" name="Equation" r:id="rId3" imgW="1562040" imgH="482400" progId="Equation.DSMT4">
                  <p:embed/>
                </p:oleObj>
              </mc:Choice>
              <mc:Fallback>
                <p:oleObj name="Equation" r:id="rId3" imgW="1562040" imgH="482400" progId="Equation.DSMT4">
                  <p:embed/>
                  <p:pic>
                    <p:nvPicPr>
                      <p:cNvPr id="7" name="对象 6"/>
                      <p:cNvPicPr>
                        <a:picLocks noChangeAspect="1" noChangeArrowheads="1"/>
                      </p:cNvPicPr>
                      <p:nvPr/>
                    </p:nvPicPr>
                    <p:blipFill>
                      <a:blip r:embed="rId4"/>
                      <a:srcRect/>
                      <a:stretch>
                        <a:fillRect/>
                      </a:stretch>
                    </p:blipFill>
                    <p:spPr bwMode="auto">
                      <a:xfrm>
                        <a:off x="3639918" y="2399390"/>
                        <a:ext cx="3626417" cy="1131863"/>
                      </a:xfrm>
                      <a:prstGeom prst="rect">
                        <a:avLst/>
                      </a:prstGeom>
                      <a:noFill/>
                    </p:spPr>
                  </p:pic>
                </p:oleObj>
              </mc:Fallback>
            </mc:AlternateContent>
          </a:graphicData>
        </a:graphic>
      </p:graphicFrame>
    </p:spTree>
    <p:extLst>
      <p:ext uri="{BB962C8B-B14F-4D97-AF65-F5344CB8AC3E}">
        <p14:creationId xmlns:p14="http://schemas.microsoft.com/office/powerpoint/2010/main" val="13604360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13</a:t>
            </a:fld>
            <a:endParaRPr lang="en-US" altLang="zh-CN"/>
          </a:p>
        </p:txBody>
      </p:sp>
      <p:sp>
        <p:nvSpPr>
          <p:cNvPr id="3" name="Rectangle 2"/>
          <p:cNvSpPr txBox="1">
            <a:spLocks noChangeArrowheads="1"/>
          </p:cNvSpPr>
          <p:nvPr/>
        </p:nvSpPr>
        <p:spPr bwMode="auto">
          <a:xfrm>
            <a:off x="1963383" y="305746"/>
            <a:ext cx="4049601"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5.1.1 </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线性灰度级变换</a:t>
            </a:r>
          </a:p>
        </p:txBody>
      </p:sp>
      <p:sp>
        <p:nvSpPr>
          <p:cNvPr id="6" name="Rectangle 2"/>
          <p:cNvSpPr txBox="1">
            <a:spLocks noChangeArrowheads="1"/>
          </p:cNvSpPr>
          <p:nvPr/>
        </p:nvSpPr>
        <p:spPr bwMode="auto">
          <a:xfrm>
            <a:off x="5494635" y="933434"/>
            <a:ext cx="48676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基于灰度级变换的图像增强</a:t>
            </a:r>
          </a:p>
        </p:txBody>
      </p:sp>
      <p:sp>
        <p:nvSpPr>
          <p:cNvPr id="7" name="文本框 6"/>
          <p:cNvSpPr txBox="1"/>
          <p:nvPr/>
        </p:nvSpPr>
        <p:spPr>
          <a:xfrm>
            <a:off x="2376332" y="2357682"/>
            <a:ext cx="8128167" cy="3905685"/>
          </a:xfrm>
          <a:prstGeom prst="rect">
            <a:avLst/>
          </a:prstGeom>
          <a:noFill/>
        </p:spPr>
        <p:txBody>
          <a:bodyPr wrap="square" rtlCol="0">
            <a:spAutoFit/>
          </a:bodyPr>
          <a:lstStyle/>
          <a:p>
            <a:pPr algn="just">
              <a:spcBef>
                <a:spcPts val="383"/>
              </a:spcBef>
            </a:pPr>
            <a:r>
              <a:rPr lang="en-US" altLang="zh-CN" sz="2806" dirty="0">
                <a:ea typeface="楷体" panose="02010609060101010101" pitchFamily="49" charset="-122"/>
                <a:cs typeface="Times New Roman" panose="02020603050405020304" pitchFamily="18" charset="0"/>
              </a:rPr>
              <a:t>Image=im2double(rgb2gray(</a:t>
            </a:r>
            <a:r>
              <a:rPr lang="en-US" altLang="zh-CN" sz="2806" dirty="0" err="1">
                <a:ea typeface="楷体" panose="02010609060101010101" pitchFamily="49" charset="-122"/>
                <a:cs typeface="Times New Roman" panose="02020603050405020304" pitchFamily="18" charset="0"/>
              </a:rPr>
              <a:t>imread</a:t>
            </a:r>
            <a:r>
              <a:rPr lang="en-US" altLang="zh-CN" sz="2806" dirty="0">
                <a:ea typeface="楷体" panose="02010609060101010101" pitchFamily="49" charset="-122"/>
                <a:cs typeface="Times New Roman" panose="02020603050405020304" pitchFamily="18" charset="0"/>
              </a:rPr>
              <a:t>('lotus.bmp'))); </a:t>
            </a:r>
            <a:endParaRPr lang="zh-CN" altLang="zh-CN" sz="2806" dirty="0">
              <a:ea typeface="楷体" panose="02010609060101010101" pitchFamily="49" charset="-122"/>
              <a:cs typeface="Times New Roman" panose="02020603050405020304" pitchFamily="18" charset="0"/>
            </a:endParaRPr>
          </a:p>
          <a:p>
            <a:pPr algn="just">
              <a:spcBef>
                <a:spcPts val="383"/>
              </a:spcBef>
            </a:pPr>
            <a:r>
              <a:rPr lang="en-US" altLang="zh-CN" sz="2806" dirty="0">
                <a:ea typeface="楷体" panose="02010609060101010101" pitchFamily="49" charset="-122"/>
                <a:cs typeface="Times New Roman" panose="02020603050405020304" pitchFamily="18" charset="0"/>
              </a:rPr>
              <a:t>[</a:t>
            </a:r>
            <a:r>
              <a:rPr lang="en-US" altLang="zh-CN" sz="2806" dirty="0" err="1">
                <a:ea typeface="楷体" panose="02010609060101010101" pitchFamily="49" charset="-122"/>
                <a:cs typeface="Times New Roman" panose="02020603050405020304" pitchFamily="18" charset="0"/>
              </a:rPr>
              <a:t>h,w</a:t>
            </a:r>
            <a:r>
              <a:rPr lang="en-US" altLang="zh-CN" sz="2806" dirty="0">
                <a:ea typeface="楷体" panose="02010609060101010101" pitchFamily="49" charset="-122"/>
                <a:cs typeface="Times New Roman" panose="02020603050405020304" pitchFamily="18" charset="0"/>
              </a:rPr>
              <a:t>]=size(Image); </a:t>
            </a:r>
          </a:p>
          <a:p>
            <a:pPr algn="just">
              <a:spcBef>
                <a:spcPts val="383"/>
              </a:spcBef>
            </a:pPr>
            <a:r>
              <a:rPr lang="en-US" altLang="zh-CN" sz="2806" dirty="0">
                <a:ea typeface="楷体" panose="02010609060101010101" pitchFamily="49" charset="-122"/>
                <a:cs typeface="Times New Roman" panose="02020603050405020304" pitchFamily="18" charset="0"/>
              </a:rPr>
              <a:t>NewImage1=zeros(</a:t>
            </a:r>
            <a:r>
              <a:rPr lang="en-US" altLang="zh-CN" sz="2806" dirty="0" err="1">
                <a:ea typeface="楷体" panose="02010609060101010101" pitchFamily="49" charset="-122"/>
                <a:cs typeface="Times New Roman" panose="02020603050405020304" pitchFamily="18" charset="0"/>
              </a:rPr>
              <a:t>h,w</a:t>
            </a:r>
            <a:r>
              <a:rPr lang="en-US" altLang="zh-CN" sz="2806" dirty="0">
                <a:ea typeface="楷体" panose="02010609060101010101" pitchFamily="49" charset="-122"/>
                <a:cs typeface="Times New Roman" panose="02020603050405020304" pitchFamily="18" charset="0"/>
              </a:rPr>
              <a:t>); </a:t>
            </a:r>
          </a:p>
          <a:p>
            <a:pPr algn="just">
              <a:spcBef>
                <a:spcPts val="383"/>
              </a:spcBef>
            </a:pPr>
            <a:r>
              <a:rPr lang="en-US" altLang="zh-CN" sz="2806" dirty="0">
                <a:ea typeface="楷体" panose="02010609060101010101" pitchFamily="49" charset="-122"/>
                <a:cs typeface="Times New Roman" panose="02020603050405020304" pitchFamily="18" charset="0"/>
              </a:rPr>
              <a:t>NewImage2=zeros(</a:t>
            </a:r>
            <a:r>
              <a:rPr lang="en-US" altLang="zh-CN" sz="2806" dirty="0" err="1">
                <a:ea typeface="楷体" panose="02010609060101010101" pitchFamily="49" charset="-122"/>
                <a:cs typeface="Times New Roman" panose="02020603050405020304" pitchFamily="18" charset="0"/>
              </a:rPr>
              <a:t>h,w</a:t>
            </a:r>
            <a:r>
              <a:rPr lang="en-US" altLang="zh-CN" sz="2806" dirty="0">
                <a:ea typeface="楷体" panose="02010609060101010101" pitchFamily="49" charset="-122"/>
                <a:cs typeface="Times New Roman" panose="02020603050405020304" pitchFamily="18" charset="0"/>
              </a:rPr>
              <a:t>);</a:t>
            </a:r>
          </a:p>
          <a:p>
            <a:pPr algn="just">
              <a:spcBef>
                <a:spcPts val="383"/>
              </a:spcBef>
            </a:pPr>
            <a:r>
              <a:rPr lang="en-US" altLang="zh-CN" sz="2806" dirty="0">
                <a:ea typeface="楷体" panose="02010609060101010101" pitchFamily="49" charset="-122"/>
                <a:cs typeface="Times New Roman" panose="02020603050405020304" pitchFamily="18" charset="0"/>
              </a:rPr>
              <a:t>NewImage3=Image;         </a:t>
            </a:r>
            <a:endParaRPr lang="zh-CN" altLang="zh-CN" sz="2806" dirty="0">
              <a:ea typeface="楷体" panose="02010609060101010101" pitchFamily="49" charset="-122"/>
              <a:cs typeface="Times New Roman" panose="02020603050405020304" pitchFamily="18" charset="0"/>
            </a:endParaRPr>
          </a:p>
          <a:p>
            <a:pPr algn="just">
              <a:spcBef>
                <a:spcPts val="383"/>
              </a:spcBef>
            </a:pPr>
            <a:r>
              <a:rPr lang="en-US" altLang="zh-CN" sz="2806" dirty="0">
                <a:ea typeface="楷体" panose="02010609060101010101" pitchFamily="49" charset="-122"/>
                <a:cs typeface="Times New Roman" panose="02020603050405020304" pitchFamily="18" charset="0"/>
              </a:rPr>
              <a:t>a=30/256;  b=100/256;  c=75/256;  d=200/256;      </a:t>
            </a:r>
            <a:endParaRPr lang="zh-CN" altLang="zh-CN" sz="2806" dirty="0">
              <a:ea typeface="楷体" panose="02010609060101010101" pitchFamily="49" charset="-122"/>
              <a:cs typeface="Times New Roman" panose="02020603050405020304" pitchFamily="18" charset="0"/>
            </a:endParaRPr>
          </a:p>
          <a:p>
            <a:pPr algn="just">
              <a:spcBef>
                <a:spcPts val="383"/>
              </a:spcBef>
            </a:pPr>
            <a:r>
              <a:rPr lang="en-US" altLang="zh-CN" sz="2806" dirty="0">
                <a:ea typeface="楷体" panose="02010609060101010101" pitchFamily="49" charset="-122"/>
                <a:cs typeface="Times New Roman" panose="02020603050405020304" pitchFamily="18" charset="0"/>
              </a:rPr>
              <a:t>for x=1:w</a:t>
            </a:r>
            <a:endParaRPr lang="zh-CN" altLang="zh-CN" sz="2806" dirty="0">
              <a:ea typeface="楷体" panose="02010609060101010101" pitchFamily="49" charset="-122"/>
              <a:cs typeface="Times New Roman" panose="02020603050405020304" pitchFamily="18" charset="0"/>
            </a:endParaRPr>
          </a:p>
          <a:p>
            <a:pPr algn="just">
              <a:spcBef>
                <a:spcPts val="383"/>
              </a:spcBef>
            </a:pPr>
            <a:r>
              <a:rPr lang="en-US" altLang="zh-CN" sz="2806" dirty="0">
                <a:ea typeface="楷体" panose="02010609060101010101" pitchFamily="49" charset="-122"/>
                <a:cs typeface="Times New Roman" panose="02020603050405020304" pitchFamily="18" charset="0"/>
              </a:rPr>
              <a:t>    for y=1:h        </a:t>
            </a:r>
            <a:endParaRPr lang="zh-CN" altLang="en-US" sz="2806" dirty="0">
              <a:ea typeface="楷体" panose="02010609060101010101" pitchFamily="49" charset="-122"/>
              <a:cs typeface="Times New Roman" panose="02020603050405020304" pitchFamily="18" charset="0"/>
            </a:endParaRPr>
          </a:p>
        </p:txBody>
      </p:sp>
      <p:sp>
        <p:nvSpPr>
          <p:cNvPr id="8" name="Rectangle 32"/>
          <p:cNvSpPr>
            <a:spLocks noChangeArrowheads="1"/>
          </p:cNvSpPr>
          <p:nvPr/>
        </p:nvSpPr>
        <p:spPr bwMode="auto">
          <a:xfrm>
            <a:off x="2238565" y="1760366"/>
            <a:ext cx="2575547" cy="59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marL="437369" indent="-437369">
              <a:spcBef>
                <a:spcPct val="20000"/>
              </a:spcBef>
              <a:buClr>
                <a:srgbClr val="7000C8"/>
              </a:buClr>
              <a:buSzPct val="75000"/>
              <a:buFont typeface="Wingdings" panose="05000000000000000000" pitchFamily="2" charset="2"/>
              <a:buChar char="p"/>
            </a:pPr>
            <a:r>
              <a:rPr lang="zh-CN" altLang="en-US" sz="3061" dirty="0">
                <a:latin typeface="楷体" panose="02010609060101010101" pitchFamily="49" charset="-122"/>
                <a:ea typeface="楷体" panose="02010609060101010101" pitchFamily="49" charset="-122"/>
                <a:cs typeface="Times New Roman" panose="02020603050405020304" pitchFamily="18" charset="0"/>
              </a:rPr>
              <a:t>程序</a:t>
            </a:r>
            <a:endParaRPr kumimoji="1" lang="zh-CN" altLang="en-US" sz="3061" dirty="0">
              <a:latin typeface="楷体" panose="02010609060101010101" pitchFamily="49" charset="-122"/>
              <a:ea typeface="楷体" panose="02010609060101010101" pitchFamily="49" charset="-122"/>
              <a:cs typeface="Times New Roman" panose="02020603050405020304" pitchFamily="18" charset="0"/>
            </a:endParaRPr>
          </a:p>
        </p:txBody>
      </p:sp>
      <p:sp>
        <p:nvSpPr>
          <p:cNvPr id="9" name="Rectangle 32"/>
          <p:cNvSpPr>
            <a:spLocks noChangeArrowheads="1"/>
          </p:cNvSpPr>
          <p:nvPr/>
        </p:nvSpPr>
        <p:spPr bwMode="auto">
          <a:xfrm>
            <a:off x="1963382" y="1190338"/>
            <a:ext cx="2575547" cy="59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marL="437369" indent="-437369">
              <a:spcBef>
                <a:spcPct val="20000"/>
              </a:spcBef>
              <a:buClr>
                <a:srgbClr val="7000C8"/>
              </a:buClr>
              <a:buSzPct val="75000"/>
              <a:buFont typeface="Wingdings" panose="05000000000000000000" pitchFamily="2" charset="2"/>
              <a:buChar char="n"/>
            </a:pPr>
            <a:r>
              <a:rPr lang="zh-CN" altLang="en-US" sz="3061" dirty="0">
                <a:latin typeface="楷体" panose="02010609060101010101" pitchFamily="49" charset="-122"/>
                <a:ea typeface="楷体" panose="02010609060101010101" pitchFamily="49" charset="-122"/>
                <a:cs typeface="Times New Roman" panose="02020603050405020304" pitchFamily="18" charset="0"/>
              </a:rPr>
              <a:t>例程</a:t>
            </a:r>
            <a:endParaRPr kumimoji="1" lang="zh-CN" altLang="en-US" sz="3061"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20017196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130</a:t>
            </a:fld>
            <a:endParaRPr lang="en-US" altLang="zh-CN"/>
          </a:p>
        </p:txBody>
      </p:sp>
      <p:sp>
        <p:nvSpPr>
          <p:cNvPr id="3" name="Rectangle 2"/>
          <p:cNvSpPr txBox="1">
            <a:spLocks noChangeArrowheads="1"/>
          </p:cNvSpPr>
          <p:nvPr/>
        </p:nvSpPr>
        <p:spPr bwMode="auto">
          <a:xfrm>
            <a:off x="1963381" y="305746"/>
            <a:ext cx="7025695"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5.6.2</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图像去雾增强</a:t>
            </a:r>
          </a:p>
        </p:txBody>
      </p:sp>
      <p:sp>
        <p:nvSpPr>
          <p:cNvPr id="4" name="Rectangle 2"/>
          <p:cNvSpPr txBox="1">
            <a:spLocks noChangeArrowheads="1"/>
          </p:cNvSpPr>
          <p:nvPr/>
        </p:nvSpPr>
        <p:spPr bwMode="auto">
          <a:xfrm>
            <a:off x="5453094" y="899012"/>
            <a:ext cx="475730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其他图像增强方法</a:t>
            </a:r>
          </a:p>
        </p:txBody>
      </p:sp>
      <p:pic>
        <p:nvPicPr>
          <p:cNvPr id="5" name="图片 4"/>
          <p:cNvPicPr>
            <a:picLocks noChangeAspect="1"/>
          </p:cNvPicPr>
          <p:nvPr/>
        </p:nvPicPr>
        <p:blipFill>
          <a:blip r:embed="rId2" cstate="print"/>
          <a:srcRect/>
          <a:stretch>
            <a:fillRect/>
          </a:stretch>
        </p:blipFill>
        <p:spPr bwMode="auto">
          <a:xfrm>
            <a:off x="2284487" y="1929769"/>
            <a:ext cx="3356386" cy="2617544"/>
          </a:xfrm>
          <a:prstGeom prst="rect">
            <a:avLst/>
          </a:prstGeom>
          <a:noFill/>
          <a:ln w="9525">
            <a:noFill/>
            <a:miter lim="800000"/>
            <a:headEnd/>
            <a:tailEnd/>
          </a:ln>
        </p:spPr>
      </p:pic>
      <p:pic>
        <p:nvPicPr>
          <p:cNvPr id="6" name="图片 5"/>
          <p:cNvPicPr/>
          <p:nvPr/>
        </p:nvPicPr>
        <p:blipFill>
          <a:blip r:embed="rId3" cstate="print"/>
          <a:srcRect/>
          <a:stretch>
            <a:fillRect/>
          </a:stretch>
        </p:blipFill>
        <p:spPr bwMode="auto">
          <a:xfrm>
            <a:off x="6354186" y="1889139"/>
            <a:ext cx="3444138" cy="2638227"/>
          </a:xfrm>
          <a:prstGeom prst="rect">
            <a:avLst/>
          </a:prstGeom>
          <a:noFill/>
          <a:ln w="9525">
            <a:noFill/>
            <a:miter lim="800000"/>
            <a:headEnd/>
            <a:tailEnd/>
          </a:ln>
        </p:spPr>
      </p:pic>
      <p:sp>
        <p:nvSpPr>
          <p:cNvPr id="7" name="矩形 6"/>
          <p:cNvSpPr/>
          <p:nvPr/>
        </p:nvSpPr>
        <p:spPr>
          <a:xfrm>
            <a:off x="2274643" y="4631307"/>
            <a:ext cx="7935752" cy="524118"/>
          </a:xfrm>
          <a:prstGeom prst="rect">
            <a:avLst/>
          </a:prstGeom>
        </p:spPr>
        <p:txBody>
          <a:bodyPr wrap="square">
            <a:spAutoFit/>
          </a:bodyPr>
          <a:lstStyle/>
          <a:p>
            <a:r>
              <a:rPr lang="zh-CN" altLang="zh-CN" sz="2806" kern="100" dirty="0">
                <a:ea typeface="楷体" panose="02010609060101010101" pitchFamily="49" charset="-122"/>
                <a:cs typeface="Times New Roman" panose="02020603050405020304" pitchFamily="18" charset="0"/>
              </a:rPr>
              <a:t> （</a:t>
            </a:r>
            <a:r>
              <a:rPr lang="en-US" altLang="zh-CN" sz="2806" kern="100" dirty="0">
                <a:ea typeface="楷体" panose="02010609060101010101" pitchFamily="49" charset="-122"/>
                <a:cs typeface="Times New Roman" panose="02020603050405020304" pitchFamily="18" charset="0"/>
              </a:rPr>
              <a:t>a</a:t>
            </a:r>
            <a:r>
              <a:rPr lang="zh-CN" altLang="zh-CN" sz="2806" kern="100" dirty="0">
                <a:ea typeface="楷体" panose="02010609060101010101" pitchFamily="49" charset="-122"/>
                <a:cs typeface="Times New Roman" panose="02020603050405020304" pitchFamily="18" charset="0"/>
              </a:rPr>
              <a:t>）原图</a:t>
            </a:r>
            <a:r>
              <a:rPr lang="en-US" altLang="zh-CN" sz="2806" kern="100" dirty="0">
                <a:ea typeface="楷体" panose="02010609060101010101" pitchFamily="49" charset="-122"/>
                <a:cs typeface="Times New Roman" panose="02020603050405020304" pitchFamily="18" charset="0"/>
              </a:rPr>
              <a:t>                  </a:t>
            </a:r>
            <a:r>
              <a:rPr lang="zh-CN" altLang="zh-CN" sz="2806" kern="100" dirty="0">
                <a:ea typeface="楷体" panose="02010609060101010101" pitchFamily="49" charset="-122"/>
                <a:cs typeface="Times New Roman" panose="02020603050405020304" pitchFamily="18" charset="0"/>
              </a:rPr>
              <a:t>（</a:t>
            </a:r>
            <a:r>
              <a:rPr lang="en-US" altLang="zh-CN" sz="2806" kern="100" dirty="0">
                <a:ea typeface="楷体" panose="02010609060101010101" pitchFamily="49" charset="-122"/>
                <a:cs typeface="Times New Roman" panose="02020603050405020304" pitchFamily="18" charset="0"/>
              </a:rPr>
              <a:t>b</a:t>
            </a:r>
            <a:r>
              <a:rPr lang="zh-CN" altLang="zh-CN" sz="2806" kern="100" dirty="0">
                <a:ea typeface="楷体" panose="02010609060101010101" pitchFamily="49" charset="-122"/>
                <a:cs typeface="Times New Roman" panose="02020603050405020304" pitchFamily="18" charset="0"/>
              </a:rPr>
              <a:t>）暗原色先验去雾效果</a:t>
            </a:r>
          </a:p>
        </p:txBody>
      </p:sp>
    </p:spTree>
    <p:extLst>
      <p:ext uri="{BB962C8B-B14F-4D97-AF65-F5344CB8AC3E}">
        <p14:creationId xmlns:p14="http://schemas.microsoft.com/office/powerpoint/2010/main" val="394829387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131</a:t>
            </a:fld>
            <a:endParaRPr lang="en-US" altLang="zh-CN"/>
          </a:p>
        </p:txBody>
      </p:sp>
      <p:sp>
        <p:nvSpPr>
          <p:cNvPr id="3" name="Rectangle 2"/>
          <p:cNvSpPr txBox="1">
            <a:spLocks noChangeArrowheads="1"/>
          </p:cNvSpPr>
          <p:nvPr/>
        </p:nvSpPr>
        <p:spPr bwMode="auto">
          <a:xfrm>
            <a:off x="1963381" y="305746"/>
            <a:ext cx="7025695"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5.6.2</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图像去雾增强</a:t>
            </a:r>
          </a:p>
        </p:txBody>
      </p:sp>
      <p:sp>
        <p:nvSpPr>
          <p:cNvPr id="4" name="Rectangle 2"/>
          <p:cNvSpPr txBox="1">
            <a:spLocks noChangeArrowheads="1"/>
          </p:cNvSpPr>
          <p:nvPr/>
        </p:nvSpPr>
        <p:spPr bwMode="auto">
          <a:xfrm>
            <a:off x="5453094" y="899012"/>
            <a:ext cx="475730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其他图像增强方法</a:t>
            </a:r>
          </a:p>
        </p:txBody>
      </p:sp>
      <p:sp>
        <p:nvSpPr>
          <p:cNvPr id="5" name="矩形 4"/>
          <p:cNvSpPr/>
          <p:nvPr/>
        </p:nvSpPr>
        <p:spPr>
          <a:xfrm>
            <a:off x="1899417" y="1396289"/>
            <a:ext cx="8310977" cy="445635"/>
          </a:xfrm>
          <a:prstGeom prst="rect">
            <a:avLst/>
          </a:prstGeom>
        </p:spPr>
        <p:txBody>
          <a:bodyPr wrap="square">
            <a:spAutoFit/>
          </a:bodyPr>
          <a:lstStyle/>
          <a:p>
            <a:pPr algn="just"/>
            <a:r>
              <a:rPr lang="zh-CN" altLang="en-US" sz="2296" kern="100" dirty="0">
                <a:solidFill>
                  <a:srgbClr val="0000CC"/>
                </a:solidFill>
                <a:latin typeface="+mj-ea"/>
                <a:ea typeface="+mj-ea"/>
                <a:cs typeface="Times New Roman" panose="02020603050405020304" pitchFamily="18" charset="0"/>
              </a:rPr>
              <a:t>（</a:t>
            </a:r>
            <a:r>
              <a:rPr lang="en-US" altLang="zh-CN" sz="2296" kern="100" dirty="0">
                <a:solidFill>
                  <a:srgbClr val="0000CC"/>
                </a:solidFill>
                <a:latin typeface="+mj-ea"/>
                <a:ea typeface="+mj-ea"/>
                <a:cs typeface="Times New Roman" panose="02020603050405020304" pitchFamily="18" charset="0"/>
              </a:rPr>
              <a:t>3</a:t>
            </a:r>
            <a:r>
              <a:rPr lang="zh-CN" altLang="en-US" sz="2296" kern="100" dirty="0">
                <a:solidFill>
                  <a:srgbClr val="0000CC"/>
                </a:solidFill>
                <a:latin typeface="+mj-ea"/>
                <a:ea typeface="+mj-ea"/>
                <a:cs typeface="Times New Roman" panose="02020603050405020304" pitchFamily="18" charset="0"/>
              </a:rPr>
              <a:t>）</a:t>
            </a:r>
            <a:r>
              <a:rPr lang="zh-CN" altLang="zh-CN" sz="2296" kern="100" dirty="0">
                <a:solidFill>
                  <a:srgbClr val="0000CC"/>
                </a:solidFill>
                <a:latin typeface="+mj-ea"/>
                <a:ea typeface="+mj-ea"/>
                <a:cs typeface="Times New Roman" panose="02020603050405020304" pitchFamily="18" charset="0"/>
              </a:rPr>
              <a:t>基于暗原色先验的低照度图像增强</a:t>
            </a:r>
          </a:p>
        </p:txBody>
      </p:sp>
      <p:sp>
        <p:nvSpPr>
          <p:cNvPr id="6" name="文本框 5"/>
          <p:cNvSpPr txBox="1"/>
          <p:nvPr/>
        </p:nvSpPr>
        <p:spPr>
          <a:xfrm>
            <a:off x="1963381" y="1985127"/>
            <a:ext cx="8247014" cy="798937"/>
          </a:xfrm>
          <a:prstGeom prst="rect">
            <a:avLst/>
          </a:prstGeom>
          <a:noFill/>
        </p:spPr>
        <p:txBody>
          <a:bodyPr wrap="square" rtlCol="0">
            <a:spAutoFit/>
          </a:bodyPr>
          <a:lstStyle/>
          <a:p>
            <a:r>
              <a:rPr lang="zh-CN" altLang="zh-CN" sz="2296" dirty="0">
                <a:latin typeface="楷体" panose="02010609060101010101" pitchFamily="49" charset="-122"/>
                <a:ea typeface="楷体" panose="02010609060101010101" pitchFamily="49" charset="-122"/>
              </a:rPr>
              <a:t>将低照度图像反转后，其图像表征及直方图表征与雾天图像具有很高的相似性</a:t>
            </a:r>
            <a:r>
              <a:rPr lang="zh-CN" altLang="en-US" sz="2296" dirty="0">
                <a:latin typeface="楷体" panose="02010609060101010101" pitchFamily="49" charset="-122"/>
                <a:ea typeface="楷体" panose="02010609060101010101" pitchFamily="49" charset="-122"/>
              </a:rPr>
              <a:t>。</a:t>
            </a:r>
          </a:p>
        </p:txBody>
      </p:sp>
      <p:sp>
        <p:nvSpPr>
          <p:cNvPr id="7" name="矩形 6"/>
          <p:cNvSpPr/>
          <p:nvPr/>
        </p:nvSpPr>
        <p:spPr>
          <a:xfrm>
            <a:off x="1963381" y="3111500"/>
            <a:ext cx="8291994" cy="445635"/>
          </a:xfrm>
          <a:prstGeom prst="rect">
            <a:avLst/>
          </a:prstGeom>
        </p:spPr>
        <p:txBody>
          <a:bodyPr wrap="square">
            <a:spAutoFit/>
          </a:bodyPr>
          <a:lstStyle/>
          <a:p>
            <a:pPr marL="437369" indent="-437369">
              <a:buClr>
                <a:srgbClr val="7000C8"/>
              </a:buClr>
              <a:buSzPct val="75000"/>
              <a:buFont typeface="Wingdings" panose="05000000000000000000" pitchFamily="2" charset="2"/>
              <a:buChar char="n"/>
            </a:pPr>
            <a:r>
              <a:rPr lang="zh-CN" altLang="zh-CN" sz="2296" kern="100" dirty="0">
                <a:ea typeface="楷体" panose="02010609060101010101" pitchFamily="49" charset="-122"/>
                <a:cs typeface="Times New Roman" panose="02020603050405020304" pitchFamily="18" charset="0"/>
              </a:rPr>
              <a:t>算法</a:t>
            </a:r>
            <a:r>
              <a:rPr lang="zh-CN" altLang="en-US" sz="2296" kern="100" dirty="0">
                <a:ea typeface="楷体" panose="02010609060101010101" pitchFamily="49" charset="-122"/>
                <a:cs typeface="Times New Roman" panose="02020603050405020304" pitchFamily="18" charset="0"/>
              </a:rPr>
              <a:t>步骤</a:t>
            </a:r>
            <a:endParaRPr lang="zh-CN" altLang="en-US" sz="2296" dirty="0">
              <a:ea typeface="楷体" panose="02010609060101010101" pitchFamily="49" charset="-122"/>
              <a:cs typeface="Times New Roman" panose="02020603050405020304" pitchFamily="18" charset="0"/>
            </a:endParaRPr>
          </a:p>
        </p:txBody>
      </p:sp>
      <p:sp>
        <p:nvSpPr>
          <p:cNvPr id="11" name="矩形 10"/>
          <p:cNvSpPr/>
          <p:nvPr/>
        </p:nvSpPr>
        <p:spPr>
          <a:xfrm>
            <a:off x="2238566" y="3810523"/>
            <a:ext cx="8127637" cy="445635"/>
          </a:xfrm>
          <a:prstGeom prst="rect">
            <a:avLst/>
          </a:prstGeom>
        </p:spPr>
        <p:txBody>
          <a:bodyPr wrap="square">
            <a:spAutoFit/>
          </a:bodyPr>
          <a:lstStyle/>
          <a:p>
            <a:pPr marL="437369" indent="-437369">
              <a:buClr>
                <a:srgbClr val="7000C8"/>
              </a:buClr>
              <a:buSzPct val="75000"/>
              <a:buFont typeface="Wingdings" panose="05000000000000000000" pitchFamily="2" charset="2"/>
              <a:buChar char="p"/>
            </a:pPr>
            <a:r>
              <a:rPr lang="zh-CN" altLang="en-US" sz="2296" dirty="0">
                <a:ea typeface="楷体" panose="02010609060101010101" pitchFamily="49" charset="-122"/>
                <a:cs typeface="Times New Roman" panose="02020603050405020304" pitchFamily="18" charset="0"/>
              </a:rPr>
              <a:t>求得输入低照度图像的反转图像</a:t>
            </a:r>
          </a:p>
        </p:txBody>
      </p:sp>
      <p:graphicFrame>
        <p:nvGraphicFramePr>
          <p:cNvPr id="13" name="对象 12"/>
          <p:cNvGraphicFramePr>
            <a:graphicFrameLocks noChangeAspect="1"/>
          </p:cNvGraphicFramePr>
          <p:nvPr>
            <p:extLst/>
          </p:nvPr>
        </p:nvGraphicFramePr>
        <p:xfrm>
          <a:off x="3984861" y="4425036"/>
          <a:ext cx="3164764" cy="589216"/>
        </p:xfrm>
        <a:graphic>
          <a:graphicData uri="http://schemas.openxmlformats.org/presentationml/2006/ole">
            <mc:AlternateContent xmlns:mc="http://schemas.openxmlformats.org/markup-compatibility/2006">
              <mc:Choice xmlns:v="urn:schemas-microsoft-com:vml" Requires="v">
                <p:oleObj spid="_x0000_s41990" name="Equation" r:id="rId3" imgW="1422360" imgH="253800" progId="Equation.DSMT4">
                  <p:embed/>
                </p:oleObj>
              </mc:Choice>
              <mc:Fallback>
                <p:oleObj name="Equation" r:id="rId3" imgW="1422360" imgH="253800" progId="Equation.DSMT4">
                  <p:embed/>
                  <p:pic>
                    <p:nvPicPr>
                      <p:cNvPr id="13" name="对象 12"/>
                      <p:cNvPicPr>
                        <a:picLocks noChangeAspect="1" noChangeArrowheads="1"/>
                      </p:cNvPicPr>
                      <p:nvPr/>
                    </p:nvPicPr>
                    <p:blipFill>
                      <a:blip r:embed="rId4"/>
                      <a:srcRect/>
                      <a:stretch>
                        <a:fillRect/>
                      </a:stretch>
                    </p:blipFill>
                    <p:spPr bwMode="auto">
                      <a:xfrm>
                        <a:off x="3984861" y="4425036"/>
                        <a:ext cx="3164764" cy="589216"/>
                      </a:xfrm>
                      <a:prstGeom prst="rect">
                        <a:avLst/>
                      </a:prstGeom>
                      <a:noFill/>
                    </p:spPr>
                  </p:pic>
                </p:oleObj>
              </mc:Fallback>
            </mc:AlternateContent>
          </a:graphicData>
        </a:graphic>
      </p:graphicFrame>
      <p:sp>
        <p:nvSpPr>
          <p:cNvPr id="17" name="矩形 16"/>
          <p:cNvSpPr/>
          <p:nvPr/>
        </p:nvSpPr>
        <p:spPr>
          <a:xfrm>
            <a:off x="2220938" y="4979521"/>
            <a:ext cx="8329482" cy="445635"/>
          </a:xfrm>
          <a:prstGeom prst="rect">
            <a:avLst/>
          </a:prstGeom>
        </p:spPr>
        <p:txBody>
          <a:bodyPr wrap="square">
            <a:spAutoFit/>
          </a:bodyPr>
          <a:lstStyle/>
          <a:p>
            <a:pPr marL="437369" indent="-437369">
              <a:buClr>
                <a:srgbClr val="7000C8"/>
              </a:buClr>
              <a:buSzPct val="75000"/>
              <a:buFont typeface="Wingdings" panose="05000000000000000000" pitchFamily="2" charset="2"/>
              <a:buChar char="p"/>
            </a:pPr>
            <a:r>
              <a:rPr lang="zh-CN" altLang="en-US" sz="2296" dirty="0">
                <a:ea typeface="楷体" panose="02010609060101010101" pitchFamily="49" charset="-122"/>
                <a:cs typeface="Times New Roman" panose="02020603050405020304" pitchFamily="18" charset="0"/>
              </a:rPr>
              <a:t>进行暗原色先验去雾，获得无“雾”图像</a:t>
            </a:r>
          </a:p>
        </p:txBody>
      </p:sp>
      <p:sp>
        <p:nvSpPr>
          <p:cNvPr id="18" name="矩形 17"/>
          <p:cNvSpPr/>
          <p:nvPr/>
        </p:nvSpPr>
        <p:spPr>
          <a:xfrm>
            <a:off x="2220938" y="5568112"/>
            <a:ext cx="7972400" cy="445635"/>
          </a:xfrm>
          <a:prstGeom prst="rect">
            <a:avLst/>
          </a:prstGeom>
        </p:spPr>
        <p:txBody>
          <a:bodyPr wrap="square">
            <a:spAutoFit/>
          </a:bodyPr>
          <a:lstStyle/>
          <a:p>
            <a:pPr marL="437369" indent="-437369">
              <a:buClr>
                <a:srgbClr val="7000C8"/>
              </a:buClr>
              <a:buSzPct val="75000"/>
              <a:buFont typeface="Wingdings" panose="05000000000000000000" pitchFamily="2" charset="2"/>
              <a:buChar char="p"/>
            </a:pPr>
            <a:r>
              <a:rPr lang="zh-CN" altLang="en-US" sz="2296" dirty="0">
                <a:ea typeface="楷体" panose="02010609060101010101" pitchFamily="49" charset="-122"/>
                <a:cs typeface="Times New Roman" panose="02020603050405020304" pitchFamily="18" charset="0"/>
              </a:rPr>
              <a:t>反转无“雾”图像 ，获得低照度增强图像</a:t>
            </a:r>
          </a:p>
        </p:txBody>
      </p:sp>
    </p:spTree>
    <p:extLst>
      <p:ext uri="{BB962C8B-B14F-4D97-AF65-F5344CB8AC3E}">
        <p14:creationId xmlns:p14="http://schemas.microsoft.com/office/powerpoint/2010/main" val="314031660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132</a:t>
            </a:fld>
            <a:endParaRPr lang="en-US" altLang="zh-CN"/>
          </a:p>
        </p:txBody>
      </p:sp>
      <p:sp>
        <p:nvSpPr>
          <p:cNvPr id="3" name="Rectangle 2"/>
          <p:cNvSpPr txBox="1">
            <a:spLocks noChangeArrowheads="1"/>
          </p:cNvSpPr>
          <p:nvPr/>
        </p:nvSpPr>
        <p:spPr bwMode="auto">
          <a:xfrm>
            <a:off x="1963381" y="305746"/>
            <a:ext cx="7025695"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5.6.2</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图像去雾增强</a:t>
            </a:r>
          </a:p>
        </p:txBody>
      </p:sp>
      <p:sp>
        <p:nvSpPr>
          <p:cNvPr id="4" name="Rectangle 2"/>
          <p:cNvSpPr txBox="1">
            <a:spLocks noChangeArrowheads="1"/>
          </p:cNvSpPr>
          <p:nvPr/>
        </p:nvSpPr>
        <p:spPr bwMode="auto">
          <a:xfrm>
            <a:off x="5453094" y="899012"/>
            <a:ext cx="475730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其他图像增强方法</a:t>
            </a:r>
          </a:p>
        </p:txBody>
      </p:sp>
      <p:pic>
        <p:nvPicPr>
          <p:cNvPr id="6" name="图片 5"/>
          <p:cNvPicPr/>
          <p:nvPr/>
        </p:nvPicPr>
        <p:blipFill>
          <a:blip r:embed="rId3" cstate="print"/>
          <a:srcRect/>
          <a:stretch>
            <a:fillRect/>
          </a:stretch>
        </p:blipFill>
        <p:spPr bwMode="auto">
          <a:xfrm>
            <a:off x="2249384" y="1889186"/>
            <a:ext cx="3765173" cy="2253499"/>
          </a:xfrm>
          <a:prstGeom prst="rect">
            <a:avLst/>
          </a:prstGeom>
          <a:noFill/>
          <a:ln w="9525">
            <a:noFill/>
            <a:miter lim="800000"/>
            <a:headEnd/>
            <a:tailEnd/>
          </a:ln>
        </p:spPr>
      </p:pic>
      <p:pic>
        <p:nvPicPr>
          <p:cNvPr id="7" name="图片 6"/>
          <p:cNvPicPr/>
          <p:nvPr/>
        </p:nvPicPr>
        <p:blipFill>
          <a:blip r:embed="rId4" cstate="print"/>
          <a:srcRect/>
          <a:stretch>
            <a:fillRect/>
          </a:stretch>
        </p:blipFill>
        <p:spPr bwMode="auto">
          <a:xfrm>
            <a:off x="6445076" y="1889139"/>
            <a:ext cx="3765319" cy="2253501"/>
          </a:xfrm>
          <a:prstGeom prst="rect">
            <a:avLst/>
          </a:prstGeom>
          <a:noFill/>
          <a:ln w="9525">
            <a:noFill/>
            <a:miter lim="800000"/>
            <a:headEnd/>
            <a:tailEnd/>
          </a:ln>
        </p:spPr>
      </p:pic>
      <p:sp>
        <p:nvSpPr>
          <p:cNvPr id="8" name="矩形 7"/>
          <p:cNvSpPr/>
          <p:nvPr/>
        </p:nvSpPr>
        <p:spPr>
          <a:xfrm>
            <a:off x="2249384" y="4384802"/>
            <a:ext cx="8220010" cy="524118"/>
          </a:xfrm>
          <a:prstGeom prst="rect">
            <a:avLst/>
          </a:prstGeom>
        </p:spPr>
        <p:txBody>
          <a:bodyPr wrap="square">
            <a:spAutoFit/>
          </a:bodyPr>
          <a:lstStyle/>
          <a:p>
            <a:r>
              <a:rPr lang="zh-CN" altLang="zh-CN" sz="2806" kern="100" dirty="0">
                <a:ea typeface="楷体" panose="02010609060101010101" pitchFamily="49" charset="-122"/>
                <a:cs typeface="Times New Roman" panose="02020603050405020304" pitchFamily="18" charset="0"/>
              </a:rPr>
              <a:t> （</a:t>
            </a:r>
            <a:r>
              <a:rPr lang="en-US" altLang="zh-CN" sz="2806" kern="100" dirty="0">
                <a:ea typeface="楷体" panose="02010609060101010101" pitchFamily="49" charset="-122"/>
                <a:cs typeface="Times New Roman" panose="02020603050405020304" pitchFamily="18" charset="0"/>
              </a:rPr>
              <a:t>a</a:t>
            </a:r>
            <a:r>
              <a:rPr lang="zh-CN" altLang="zh-CN" sz="2806" kern="100" dirty="0">
                <a:ea typeface="楷体" panose="02010609060101010101" pitchFamily="49" charset="-122"/>
                <a:cs typeface="Times New Roman" panose="02020603050405020304" pitchFamily="18" charset="0"/>
              </a:rPr>
              <a:t>）低照度图像</a:t>
            </a:r>
            <a:r>
              <a:rPr lang="en-US" altLang="zh-CN" sz="2806" kern="100" dirty="0">
                <a:ea typeface="楷体" panose="02010609060101010101" pitchFamily="49" charset="-122"/>
                <a:cs typeface="Times New Roman" panose="02020603050405020304" pitchFamily="18" charset="0"/>
              </a:rPr>
              <a:t>          </a:t>
            </a:r>
            <a:r>
              <a:rPr lang="zh-CN" altLang="zh-CN" sz="2806" kern="100" dirty="0">
                <a:ea typeface="楷体" panose="02010609060101010101" pitchFamily="49" charset="-122"/>
                <a:cs typeface="Times New Roman" panose="02020603050405020304" pitchFamily="18" charset="0"/>
              </a:rPr>
              <a:t>（</a:t>
            </a:r>
            <a:r>
              <a:rPr lang="en-US" altLang="zh-CN" sz="2806" kern="100" dirty="0">
                <a:ea typeface="楷体" panose="02010609060101010101" pitchFamily="49" charset="-122"/>
                <a:cs typeface="Times New Roman" panose="02020603050405020304" pitchFamily="18" charset="0"/>
              </a:rPr>
              <a:t>b</a:t>
            </a:r>
            <a:r>
              <a:rPr lang="zh-CN" altLang="zh-CN" sz="2806" kern="100" dirty="0">
                <a:ea typeface="楷体" panose="02010609060101010101" pitchFamily="49" charset="-122"/>
                <a:cs typeface="Times New Roman" panose="02020603050405020304" pitchFamily="18" charset="0"/>
              </a:rPr>
              <a:t>）暗原色先验增强结果</a:t>
            </a:r>
          </a:p>
        </p:txBody>
      </p:sp>
    </p:spTree>
    <p:extLst>
      <p:ext uri="{BB962C8B-B14F-4D97-AF65-F5344CB8AC3E}">
        <p14:creationId xmlns:p14="http://schemas.microsoft.com/office/powerpoint/2010/main" val="192017228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6" name="组合 3"/>
          <p:cNvGrpSpPr>
            <a:grpSpLocks/>
          </p:cNvGrpSpPr>
          <p:nvPr/>
        </p:nvGrpSpPr>
        <p:grpSpPr bwMode="auto">
          <a:xfrm>
            <a:off x="8837580" y="907112"/>
            <a:ext cx="1314096" cy="287522"/>
            <a:chOff x="5734050" y="711200"/>
            <a:chExt cx="1030288" cy="225425"/>
          </a:xfrm>
        </p:grpSpPr>
        <p:sp>
          <p:nvSpPr>
            <p:cNvPr id="18438" name="Rectangle 6"/>
            <p:cNvSpPr>
              <a:spLocks noChangeArrowheads="1"/>
            </p:cNvSpPr>
            <p:nvPr/>
          </p:nvSpPr>
          <p:spPr bwMode="auto">
            <a:xfrm>
              <a:off x="6369050" y="711200"/>
              <a:ext cx="168275" cy="225425"/>
            </a:xfrm>
            <a:prstGeom prst="rect">
              <a:avLst/>
            </a:prstGeom>
            <a:solidFill>
              <a:schemeClr val="bg1"/>
            </a:solidFill>
            <a:ln w="15875" algn="ctr">
              <a:solidFill>
                <a:srgbClr val="404F72"/>
              </a:solidFill>
              <a:miter lim="800000"/>
              <a:headEnd/>
              <a:tailEnd/>
            </a:ln>
          </p:spPr>
          <p:txBody>
            <a:bodyPr wrap="none" lIns="91429" tIns="45714" rIns="91429" bIns="45714"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SzTx/>
                <a:buFontTx/>
                <a:buNone/>
              </a:pPr>
              <a:endParaRPr lang="zh-CN" altLang="zh-CN" sz="2423">
                <a:solidFill>
                  <a:srgbClr val="000000"/>
                </a:solidFill>
                <a:latin typeface="Verdana" panose="020B0604030504040204" pitchFamily="34" charset="0"/>
              </a:endParaRPr>
            </a:p>
          </p:txBody>
        </p:sp>
        <p:sp>
          <p:nvSpPr>
            <p:cNvPr id="18439" name="Rectangle 7"/>
            <p:cNvSpPr>
              <a:spLocks noChangeArrowheads="1"/>
            </p:cNvSpPr>
            <p:nvPr/>
          </p:nvSpPr>
          <p:spPr bwMode="auto">
            <a:xfrm>
              <a:off x="6169025" y="711200"/>
              <a:ext cx="144463" cy="225425"/>
            </a:xfrm>
            <a:prstGeom prst="rect">
              <a:avLst/>
            </a:prstGeom>
            <a:solidFill>
              <a:schemeClr val="bg1"/>
            </a:solidFill>
            <a:ln w="15875" algn="ctr">
              <a:solidFill>
                <a:srgbClr val="404F72"/>
              </a:solidFill>
              <a:miter lim="800000"/>
              <a:headEnd/>
              <a:tailEnd/>
            </a:ln>
          </p:spPr>
          <p:txBody>
            <a:bodyPr wrap="none" lIns="91429" tIns="45714" rIns="91429" bIns="45714"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SzTx/>
                <a:buFontTx/>
                <a:buNone/>
              </a:pPr>
              <a:endParaRPr lang="zh-CN" altLang="zh-CN" sz="2423">
                <a:solidFill>
                  <a:srgbClr val="000000"/>
                </a:solidFill>
                <a:latin typeface="Verdana" panose="020B0604030504040204" pitchFamily="34" charset="0"/>
              </a:endParaRPr>
            </a:p>
          </p:txBody>
        </p:sp>
        <p:sp>
          <p:nvSpPr>
            <p:cNvPr id="18440" name="Rectangle 8"/>
            <p:cNvSpPr>
              <a:spLocks noChangeArrowheads="1"/>
            </p:cNvSpPr>
            <p:nvPr/>
          </p:nvSpPr>
          <p:spPr bwMode="auto">
            <a:xfrm>
              <a:off x="6000750" y="711200"/>
              <a:ext cx="109538" cy="225425"/>
            </a:xfrm>
            <a:prstGeom prst="rect">
              <a:avLst/>
            </a:prstGeom>
            <a:solidFill>
              <a:schemeClr val="bg1"/>
            </a:solidFill>
            <a:ln w="15875" algn="ctr">
              <a:solidFill>
                <a:srgbClr val="404F72"/>
              </a:solidFill>
              <a:miter lim="800000"/>
              <a:headEnd/>
              <a:tailEnd/>
            </a:ln>
          </p:spPr>
          <p:txBody>
            <a:bodyPr wrap="none" anchor="ctr"/>
            <a:lstStyle>
              <a:lvl1pPr>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endParaRPr lang="zh-CN" altLang="en-US" sz="2423">
                <a:latin typeface="Times New Roman" panose="02020603050405020304" pitchFamily="18" charset="0"/>
              </a:endParaRPr>
            </a:p>
          </p:txBody>
        </p:sp>
        <p:sp>
          <p:nvSpPr>
            <p:cNvPr id="18441" name="Rectangle 9"/>
            <p:cNvSpPr>
              <a:spLocks noChangeArrowheads="1"/>
            </p:cNvSpPr>
            <p:nvPr/>
          </p:nvSpPr>
          <p:spPr bwMode="auto">
            <a:xfrm>
              <a:off x="5734050" y="711200"/>
              <a:ext cx="76200" cy="225425"/>
            </a:xfrm>
            <a:prstGeom prst="rect">
              <a:avLst/>
            </a:prstGeom>
            <a:solidFill>
              <a:schemeClr val="bg1"/>
            </a:solidFill>
            <a:ln w="15875" algn="ctr">
              <a:solidFill>
                <a:srgbClr val="404F72"/>
              </a:solidFill>
              <a:miter lim="800000"/>
              <a:headEnd/>
              <a:tailEnd/>
            </a:ln>
          </p:spPr>
          <p:txBody>
            <a:bodyPr wrap="none" anchor="ctr"/>
            <a:lstStyle>
              <a:lvl1pPr>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endParaRPr lang="zh-CN" altLang="en-US" sz="2423">
                <a:latin typeface="Times New Roman" panose="02020603050405020304" pitchFamily="18" charset="0"/>
              </a:endParaRPr>
            </a:p>
          </p:txBody>
        </p:sp>
        <p:sp>
          <p:nvSpPr>
            <p:cNvPr id="18442" name="Rectangle 11"/>
            <p:cNvSpPr>
              <a:spLocks noChangeArrowheads="1"/>
            </p:cNvSpPr>
            <p:nvPr/>
          </p:nvSpPr>
          <p:spPr bwMode="auto">
            <a:xfrm>
              <a:off x="6596063" y="711200"/>
              <a:ext cx="168275" cy="225425"/>
            </a:xfrm>
            <a:prstGeom prst="rect">
              <a:avLst/>
            </a:prstGeom>
            <a:solidFill>
              <a:schemeClr val="bg1"/>
            </a:solidFill>
            <a:ln w="15875" algn="ctr">
              <a:solidFill>
                <a:srgbClr val="404F72"/>
              </a:solidFill>
              <a:miter lim="800000"/>
              <a:headEnd/>
              <a:tailEnd/>
            </a:ln>
          </p:spPr>
          <p:txBody>
            <a:bodyPr wrap="none" lIns="91429" tIns="45714" rIns="91429" bIns="45714"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SzTx/>
                <a:buFontTx/>
                <a:buNone/>
              </a:pPr>
              <a:endParaRPr lang="zh-CN" altLang="zh-CN" sz="2423">
                <a:solidFill>
                  <a:srgbClr val="000000"/>
                </a:solidFill>
                <a:latin typeface="Verdana" panose="020B0604030504040204" pitchFamily="34" charset="0"/>
              </a:endParaRPr>
            </a:p>
          </p:txBody>
        </p:sp>
        <p:sp>
          <p:nvSpPr>
            <p:cNvPr id="18443" name="Rectangle 14"/>
            <p:cNvSpPr>
              <a:spLocks noChangeArrowheads="1"/>
            </p:cNvSpPr>
            <p:nvPr/>
          </p:nvSpPr>
          <p:spPr bwMode="auto">
            <a:xfrm>
              <a:off x="5851525" y="711200"/>
              <a:ext cx="92075" cy="225425"/>
            </a:xfrm>
            <a:prstGeom prst="rect">
              <a:avLst/>
            </a:prstGeom>
            <a:solidFill>
              <a:schemeClr val="bg1"/>
            </a:solidFill>
            <a:ln w="15875" algn="ctr">
              <a:solidFill>
                <a:srgbClr val="404F72"/>
              </a:solidFill>
              <a:miter lim="800000"/>
              <a:headEnd/>
              <a:tailEnd/>
            </a:ln>
          </p:spPr>
          <p:txBody>
            <a:bodyPr wrap="none" anchor="ctr"/>
            <a:lstStyle>
              <a:lvl1pPr>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endParaRPr lang="zh-CN" altLang="en-US" sz="2423">
                <a:latin typeface="Times New Roman" panose="02020603050405020304" pitchFamily="18" charset="0"/>
              </a:endParaRPr>
            </a:p>
          </p:txBody>
        </p:sp>
      </p:grpSp>
      <p:sp>
        <p:nvSpPr>
          <p:cNvPr id="18437"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p"/>
              <a:defRPr sz="2423" b="1">
                <a:solidFill>
                  <a:schemeClr val="tx1"/>
                </a:solidFill>
                <a:latin typeface="黑体" panose="02010609060101010101" pitchFamily="49" charset="-122"/>
                <a:ea typeface="宋体" panose="02010600030101010101" pitchFamily="2" charset="-122"/>
              </a:defRPr>
            </a:lvl1pPr>
            <a:lvl2pPr marL="947633" indent="-364474">
              <a:spcBef>
                <a:spcPct val="20000"/>
              </a:spcBef>
              <a:buClr>
                <a:schemeClr val="tx2"/>
              </a:buClr>
              <a:buSzPct val="75000"/>
              <a:buFont typeface="Wingdings" panose="05000000000000000000" pitchFamily="2" charset="2"/>
              <a:buChar char="n"/>
              <a:defRPr sz="2423" b="1">
                <a:solidFill>
                  <a:schemeClr val="tx1"/>
                </a:solidFill>
                <a:latin typeface="宋体" panose="02010600030101010101" pitchFamily="2" charset="-122"/>
                <a:ea typeface="宋体" panose="02010600030101010101" pitchFamily="2" charset="-122"/>
              </a:defRPr>
            </a:lvl2pPr>
            <a:lvl3pPr marL="1457897" indent="-291579">
              <a:spcBef>
                <a:spcPct val="20000"/>
              </a:spcBef>
              <a:buClr>
                <a:schemeClr val="accent1"/>
              </a:buClr>
              <a:buSzPct val="65000"/>
              <a:buFont typeface="Wingdings" panose="05000000000000000000" pitchFamily="2" charset="2"/>
              <a:buChar char="p"/>
              <a:defRPr sz="2423" b="1">
                <a:solidFill>
                  <a:schemeClr val="tx1"/>
                </a:solidFill>
                <a:latin typeface="宋体" panose="02010600030101010101" pitchFamily="2" charset="-122"/>
                <a:ea typeface="宋体" panose="02010600030101010101" pitchFamily="2" charset="-122"/>
              </a:defRPr>
            </a:lvl3pPr>
            <a:lvl4pPr marL="2041055" indent="-291579">
              <a:spcBef>
                <a:spcPct val="20000"/>
              </a:spcBef>
              <a:buClr>
                <a:schemeClr val="bg2"/>
              </a:buClr>
              <a:buFont typeface="Wingdings" panose="05000000000000000000" pitchFamily="2" charset="2"/>
              <a:buChar char="§"/>
              <a:defRPr sz="2041" b="1">
                <a:solidFill>
                  <a:schemeClr val="tx1"/>
                </a:solidFill>
                <a:latin typeface="宋体" panose="02010600030101010101" pitchFamily="2" charset="-122"/>
                <a:ea typeface="宋体" panose="02010600030101010101" pitchFamily="2" charset="-122"/>
              </a:defRPr>
            </a:lvl4pPr>
            <a:lvl5pPr marL="2624214" indent="-291579">
              <a:spcBef>
                <a:spcPct val="20000"/>
              </a:spcBef>
              <a:buClr>
                <a:schemeClr val="tx2"/>
              </a:buClr>
              <a:buSzPct val="80000"/>
              <a:buFont typeface="Wingdings" panose="05000000000000000000" pitchFamily="2" charset="2"/>
              <a:buChar char="§"/>
              <a:defRPr sz="1786" b="1">
                <a:solidFill>
                  <a:schemeClr val="tx1"/>
                </a:solidFill>
                <a:latin typeface="宋体" panose="02010600030101010101" pitchFamily="2" charset="-122"/>
                <a:ea typeface="宋体" panose="02010600030101010101" pitchFamily="2" charset="-122"/>
              </a:defRPr>
            </a:lvl5pPr>
            <a:lvl6pPr marL="3207372" indent="-291579" eaLnBrk="0" fontAlgn="base" hangingPunct="0">
              <a:spcBef>
                <a:spcPct val="20000"/>
              </a:spcBef>
              <a:spcAft>
                <a:spcPct val="0"/>
              </a:spcAft>
              <a:buClr>
                <a:schemeClr val="tx2"/>
              </a:buClr>
              <a:buSzPct val="80000"/>
              <a:buFont typeface="Wingdings" panose="05000000000000000000" pitchFamily="2" charset="2"/>
              <a:buChar char="§"/>
              <a:defRPr sz="1786" b="1">
                <a:solidFill>
                  <a:schemeClr val="tx1"/>
                </a:solidFill>
                <a:latin typeface="宋体" panose="02010600030101010101" pitchFamily="2" charset="-122"/>
                <a:ea typeface="宋体" panose="02010600030101010101" pitchFamily="2" charset="-122"/>
              </a:defRPr>
            </a:lvl6pPr>
            <a:lvl7pPr marL="3790531" indent="-291579" eaLnBrk="0" fontAlgn="base" hangingPunct="0">
              <a:spcBef>
                <a:spcPct val="20000"/>
              </a:spcBef>
              <a:spcAft>
                <a:spcPct val="0"/>
              </a:spcAft>
              <a:buClr>
                <a:schemeClr val="tx2"/>
              </a:buClr>
              <a:buSzPct val="80000"/>
              <a:buFont typeface="Wingdings" panose="05000000000000000000" pitchFamily="2" charset="2"/>
              <a:buChar char="§"/>
              <a:defRPr sz="1786" b="1">
                <a:solidFill>
                  <a:schemeClr val="tx1"/>
                </a:solidFill>
                <a:latin typeface="宋体" panose="02010600030101010101" pitchFamily="2" charset="-122"/>
                <a:ea typeface="宋体" panose="02010600030101010101" pitchFamily="2" charset="-122"/>
              </a:defRPr>
            </a:lvl7pPr>
            <a:lvl8pPr marL="4373690" indent="-291579" eaLnBrk="0" fontAlgn="base" hangingPunct="0">
              <a:spcBef>
                <a:spcPct val="20000"/>
              </a:spcBef>
              <a:spcAft>
                <a:spcPct val="0"/>
              </a:spcAft>
              <a:buClr>
                <a:schemeClr val="tx2"/>
              </a:buClr>
              <a:buSzPct val="80000"/>
              <a:buFont typeface="Wingdings" panose="05000000000000000000" pitchFamily="2" charset="2"/>
              <a:buChar char="§"/>
              <a:defRPr sz="1786" b="1">
                <a:solidFill>
                  <a:schemeClr val="tx1"/>
                </a:solidFill>
                <a:latin typeface="宋体" panose="02010600030101010101" pitchFamily="2" charset="-122"/>
                <a:ea typeface="宋体" panose="02010600030101010101" pitchFamily="2" charset="-122"/>
              </a:defRPr>
            </a:lvl8pPr>
            <a:lvl9pPr marL="4956848" indent="-291579" eaLnBrk="0" fontAlgn="base" hangingPunct="0">
              <a:spcBef>
                <a:spcPct val="20000"/>
              </a:spcBef>
              <a:spcAft>
                <a:spcPct val="0"/>
              </a:spcAft>
              <a:buClr>
                <a:schemeClr val="tx2"/>
              </a:buClr>
              <a:buSzPct val="80000"/>
              <a:buFont typeface="Wingdings" panose="05000000000000000000" pitchFamily="2" charset="2"/>
              <a:buChar char="§"/>
              <a:defRPr sz="1786" b="1">
                <a:solidFill>
                  <a:schemeClr val="tx1"/>
                </a:solidFill>
                <a:latin typeface="宋体" panose="02010600030101010101" pitchFamily="2" charset="-122"/>
                <a:ea typeface="宋体" panose="02010600030101010101" pitchFamily="2" charset="-122"/>
              </a:defRPr>
            </a:lvl9pPr>
          </a:lstStyle>
          <a:p>
            <a:pPr>
              <a:spcBef>
                <a:spcPct val="0"/>
              </a:spcBef>
              <a:buClrTx/>
              <a:buSzTx/>
              <a:buFontTx/>
              <a:buNone/>
            </a:pPr>
            <a:fld id="{EC061DAE-C814-43FB-BED2-B197AA089281}" type="slidenum">
              <a:rPr lang="en-US" altLang="zh-CN" sz="1403" b="0">
                <a:latin typeface="Times New Roman" panose="02020603050405020304" pitchFamily="18" charset="0"/>
              </a:rPr>
              <a:pPr>
                <a:spcBef>
                  <a:spcPct val="0"/>
                </a:spcBef>
                <a:buClrTx/>
                <a:buSzTx/>
                <a:buFontTx/>
                <a:buNone/>
              </a:pPr>
              <a:t>133</a:t>
            </a:fld>
            <a:endParaRPr lang="en-US" altLang="zh-CN" sz="1403" b="0" dirty="0">
              <a:latin typeface="Times New Roman" panose="02020603050405020304" pitchFamily="18" charset="0"/>
            </a:endParaRPr>
          </a:p>
        </p:txBody>
      </p:sp>
      <p:sp>
        <p:nvSpPr>
          <p:cNvPr id="2" name="文本框 1"/>
          <p:cNvSpPr txBox="1"/>
          <p:nvPr/>
        </p:nvSpPr>
        <p:spPr>
          <a:xfrm>
            <a:off x="1862285" y="1310357"/>
            <a:ext cx="8348111" cy="1387688"/>
          </a:xfrm>
          <a:prstGeom prst="rect">
            <a:avLst/>
          </a:prstGeom>
          <a:noFill/>
        </p:spPr>
        <p:txBody>
          <a:bodyPr wrap="square" rtlCol="0">
            <a:spAutoFit/>
          </a:bodyPr>
          <a:lstStyle/>
          <a:p>
            <a:pPr marL="437369" indent="-437369">
              <a:buClr>
                <a:srgbClr val="7000C8"/>
              </a:buClr>
              <a:buSzPct val="75000"/>
              <a:buFont typeface="Wingdings" panose="05000000000000000000" pitchFamily="2" charset="2"/>
              <a:buChar char="n"/>
            </a:pPr>
            <a:r>
              <a:rPr lang="en-US" altLang="zh-CN" sz="2806" dirty="0">
                <a:latin typeface="楷体" panose="02010609060101010101" pitchFamily="49" charset="-122"/>
                <a:ea typeface="楷体" panose="02010609060101010101" pitchFamily="49" charset="-122"/>
                <a:cs typeface="Times New Roman" panose="02020603050405020304" pitchFamily="18" charset="0"/>
              </a:rPr>
              <a:t>5.1</a:t>
            </a:r>
            <a:r>
              <a:rPr lang="zh-CN" altLang="zh-CN" sz="2806" dirty="0">
                <a:latin typeface="楷体" panose="02010609060101010101" pitchFamily="49" charset="-122"/>
                <a:ea typeface="楷体" panose="02010609060101010101" pitchFamily="49" charset="-122"/>
                <a:cs typeface="Times New Roman" panose="02020603050405020304" pitchFamily="18" charset="0"/>
              </a:rPr>
              <a:t>试给出把灰度范围</a:t>
            </a:r>
            <a:r>
              <a:rPr lang="en-US" altLang="zh-CN" sz="2806" dirty="0">
                <a:latin typeface="楷体" panose="02010609060101010101" pitchFamily="49" charset="-122"/>
                <a:ea typeface="楷体" panose="02010609060101010101" pitchFamily="49" charset="-122"/>
                <a:cs typeface="Times New Roman" panose="02020603050405020304" pitchFamily="18" charset="0"/>
              </a:rPr>
              <a:t>[0,10]</a:t>
            </a:r>
            <a:r>
              <a:rPr lang="zh-CN" altLang="zh-CN" sz="2806" dirty="0">
                <a:latin typeface="楷体" panose="02010609060101010101" pitchFamily="49" charset="-122"/>
                <a:ea typeface="楷体" panose="02010609060101010101" pitchFamily="49" charset="-122"/>
                <a:cs typeface="Times New Roman" panose="02020603050405020304" pitchFamily="18" charset="0"/>
              </a:rPr>
              <a:t>伸长为</a:t>
            </a:r>
            <a:r>
              <a:rPr lang="en-US" altLang="zh-CN" sz="2806" dirty="0">
                <a:latin typeface="楷体" panose="02010609060101010101" pitchFamily="49" charset="-122"/>
                <a:ea typeface="楷体" panose="02010609060101010101" pitchFamily="49" charset="-122"/>
                <a:cs typeface="Times New Roman" panose="02020603050405020304" pitchFamily="18" charset="0"/>
              </a:rPr>
              <a:t>[0,15]</a:t>
            </a:r>
            <a:r>
              <a:rPr lang="zh-CN" altLang="zh-CN" sz="2806" dirty="0">
                <a:latin typeface="楷体" panose="02010609060101010101" pitchFamily="49" charset="-122"/>
                <a:ea typeface="楷体" panose="02010609060101010101" pitchFamily="49" charset="-122"/>
                <a:cs typeface="Times New Roman" panose="02020603050405020304" pitchFamily="18" charset="0"/>
              </a:rPr>
              <a:t>，把范围</a:t>
            </a:r>
            <a:r>
              <a:rPr lang="en-US" altLang="zh-CN" sz="2806" dirty="0">
                <a:latin typeface="楷体" panose="02010609060101010101" pitchFamily="49" charset="-122"/>
                <a:ea typeface="楷体" panose="02010609060101010101" pitchFamily="49" charset="-122"/>
                <a:cs typeface="Times New Roman" panose="02020603050405020304" pitchFamily="18" charset="0"/>
              </a:rPr>
              <a:t>[10,20]</a:t>
            </a:r>
            <a:r>
              <a:rPr lang="zh-CN" altLang="zh-CN" sz="2806" dirty="0">
                <a:latin typeface="楷体" panose="02010609060101010101" pitchFamily="49" charset="-122"/>
                <a:ea typeface="楷体" panose="02010609060101010101" pitchFamily="49" charset="-122"/>
                <a:cs typeface="Times New Roman" panose="02020603050405020304" pitchFamily="18" charset="0"/>
              </a:rPr>
              <a:t>移到</a:t>
            </a:r>
            <a:r>
              <a:rPr lang="en-US" altLang="zh-CN" sz="2806" dirty="0">
                <a:latin typeface="楷体" panose="02010609060101010101" pitchFamily="49" charset="-122"/>
                <a:ea typeface="楷体" panose="02010609060101010101" pitchFamily="49" charset="-122"/>
                <a:cs typeface="Times New Roman" panose="02020603050405020304" pitchFamily="18" charset="0"/>
              </a:rPr>
              <a:t>[15,25]</a:t>
            </a:r>
            <a:r>
              <a:rPr lang="zh-CN" altLang="zh-CN" sz="2806" dirty="0">
                <a:latin typeface="楷体" panose="02010609060101010101" pitchFamily="49" charset="-122"/>
                <a:ea typeface="楷体" panose="02010609060101010101" pitchFamily="49" charset="-122"/>
                <a:cs typeface="Times New Roman" panose="02020603050405020304" pitchFamily="18" charset="0"/>
              </a:rPr>
              <a:t>，并把范围</a:t>
            </a:r>
            <a:r>
              <a:rPr lang="en-US" altLang="zh-CN" sz="2806" dirty="0">
                <a:latin typeface="楷体" panose="02010609060101010101" pitchFamily="49" charset="-122"/>
                <a:ea typeface="楷体" panose="02010609060101010101" pitchFamily="49" charset="-122"/>
                <a:cs typeface="Times New Roman" panose="02020603050405020304" pitchFamily="18" charset="0"/>
              </a:rPr>
              <a:t>[20,30]</a:t>
            </a:r>
            <a:r>
              <a:rPr lang="zh-CN" altLang="zh-CN" sz="2806" dirty="0">
                <a:latin typeface="楷体" panose="02010609060101010101" pitchFamily="49" charset="-122"/>
                <a:ea typeface="楷体" panose="02010609060101010101" pitchFamily="49" charset="-122"/>
                <a:cs typeface="Times New Roman" panose="02020603050405020304" pitchFamily="18" charset="0"/>
              </a:rPr>
              <a:t>压缩为</a:t>
            </a:r>
            <a:r>
              <a:rPr lang="en-US" altLang="zh-CN" sz="2806" dirty="0">
                <a:latin typeface="楷体" panose="02010609060101010101" pitchFamily="49" charset="-122"/>
                <a:ea typeface="楷体" panose="02010609060101010101" pitchFamily="49" charset="-122"/>
                <a:cs typeface="Times New Roman" panose="02020603050405020304" pitchFamily="18" charset="0"/>
              </a:rPr>
              <a:t>[25,30]</a:t>
            </a:r>
            <a:r>
              <a:rPr lang="zh-CN" altLang="zh-CN" sz="2806" dirty="0">
                <a:latin typeface="楷体" panose="02010609060101010101" pitchFamily="49" charset="-122"/>
                <a:ea typeface="楷体" panose="02010609060101010101" pitchFamily="49" charset="-122"/>
                <a:cs typeface="Times New Roman" panose="02020603050405020304" pitchFamily="18" charset="0"/>
              </a:rPr>
              <a:t>的变换方程</a:t>
            </a:r>
            <a:r>
              <a:rPr lang="zh-CN" altLang="en-US" sz="2806" dirty="0">
                <a:latin typeface="楷体" panose="02010609060101010101" pitchFamily="49" charset="-122"/>
                <a:ea typeface="楷体" panose="02010609060101010101" pitchFamily="49" charset="-122"/>
                <a:cs typeface="Times New Roman" panose="02020603050405020304" pitchFamily="18" charset="0"/>
              </a:rPr>
              <a:t>。</a:t>
            </a:r>
          </a:p>
        </p:txBody>
      </p:sp>
      <p:sp>
        <p:nvSpPr>
          <p:cNvPr id="3" name="矩形 2"/>
          <p:cNvSpPr/>
          <p:nvPr/>
        </p:nvSpPr>
        <p:spPr>
          <a:xfrm>
            <a:off x="1862284" y="2729233"/>
            <a:ext cx="8182995" cy="955903"/>
          </a:xfrm>
          <a:prstGeom prst="rect">
            <a:avLst/>
          </a:prstGeom>
        </p:spPr>
        <p:txBody>
          <a:bodyPr wrap="square">
            <a:spAutoFit/>
          </a:bodyPr>
          <a:lstStyle/>
          <a:p>
            <a:pPr marL="437369" indent="-437369" algn="just">
              <a:buClr>
                <a:srgbClr val="7000C8"/>
              </a:buClr>
              <a:buSzPct val="75000"/>
              <a:buFont typeface="Wingdings" panose="05000000000000000000" pitchFamily="2" charset="2"/>
              <a:buChar char="n"/>
            </a:pPr>
            <a:r>
              <a:rPr lang="en-US" altLang="zh-CN" sz="2806" kern="100" dirty="0">
                <a:latin typeface="楷体" panose="02010609060101010101" pitchFamily="49" charset="-122"/>
                <a:ea typeface="楷体" panose="02010609060101010101" pitchFamily="49" charset="-122"/>
                <a:cs typeface="Times New Roman" panose="02020603050405020304" pitchFamily="18" charset="0"/>
              </a:rPr>
              <a:t>5.2</a:t>
            </a:r>
            <a:r>
              <a:rPr lang="zh-CN" altLang="zh-CN" sz="2806" kern="100" dirty="0">
                <a:latin typeface="楷体" panose="02010609060101010101" pitchFamily="49" charset="-122"/>
                <a:ea typeface="楷体" panose="02010609060101010101" pitchFamily="49" charset="-122"/>
                <a:cs typeface="Times New Roman" panose="02020603050405020304" pitchFamily="18" charset="0"/>
              </a:rPr>
              <a:t>在对图像进行直方图均衡化时，为什么会产生简并现象？</a:t>
            </a:r>
          </a:p>
        </p:txBody>
      </p:sp>
      <p:sp>
        <p:nvSpPr>
          <p:cNvPr id="4" name="矩形 3"/>
          <p:cNvSpPr/>
          <p:nvPr/>
        </p:nvSpPr>
        <p:spPr>
          <a:xfrm>
            <a:off x="1847770" y="3710628"/>
            <a:ext cx="8362625" cy="955903"/>
          </a:xfrm>
          <a:prstGeom prst="rect">
            <a:avLst/>
          </a:prstGeom>
        </p:spPr>
        <p:txBody>
          <a:bodyPr wrap="square">
            <a:spAutoFit/>
          </a:bodyPr>
          <a:lstStyle/>
          <a:p>
            <a:pPr marL="437369" indent="-437369">
              <a:buClr>
                <a:srgbClr val="7000C8"/>
              </a:buClr>
              <a:buSzPct val="75000"/>
              <a:buFont typeface="Wingdings" panose="05000000000000000000" pitchFamily="2" charset="2"/>
              <a:buChar char="n"/>
            </a:pPr>
            <a:r>
              <a:rPr lang="en-US" altLang="zh-CN" sz="2806" kern="100" dirty="0">
                <a:latin typeface="楷体" panose="02010609060101010101" pitchFamily="49" charset="-122"/>
                <a:ea typeface="楷体" panose="02010609060101010101" pitchFamily="49" charset="-122"/>
                <a:cs typeface="Times New Roman" panose="02020603050405020304" pitchFamily="18" charset="0"/>
              </a:rPr>
              <a:t>5.3</a:t>
            </a:r>
            <a:r>
              <a:rPr lang="zh-CN" altLang="zh-CN" sz="2806" kern="100" dirty="0">
                <a:latin typeface="楷体" panose="02010609060101010101" pitchFamily="49" charset="-122"/>
                <a:ea typeface="楷体" panose="02010609060101010101" pitchFamily="49" charset="-122"/>
                <a:cs typeface="Times New Roman" panose="02020603050405020304" pitchFamily="18" charset="0"/>
              </a:rPr>
              <a:t>一幅图像的直方图如下图所示，可以对其进行什么处理？</a:t>
            </a:r>
            <a:endParaRPr lang="zh-CN" altLang="en-US" sz="2806"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15" name="图片 14" descr="couple直方图"/>
          <p:cNvPicPr/>
          <p:nvPr/>
        </p:nvPicPr>
        <p:blipFill>
          <a:blip r:embed="rId2" cstate="print"/>
          <a:srcRect/>
          <a:stretch>
            <a:fillRect/>
          </a:stretch>
        </p:blipFill>
        <p:spPr bwMode="auto">
          <a:xfrm>
            <a:off x="3891751" y="4692023"/>
            <a:ext cx="3903357" cy="1974639"/>
          </a:xfrm>
          <a:prstGeom prst="rect">
            <a:avLst/>
          </a:prstGeom>
          <a:noFill/>
        </p:spPr>
      </p:pic>
      <p:sp>
        <p:nvSpPr>
          <p:cNvPr id="16" name="Rectangle 2"/>
          <p:cNvSpPr txBox="1">
            <a:spLocks noChangeArrowheads="1"/>
          </p:cNvSpPr>
          <p:nvPr/>
        </p:nvSpPr>
        <p:spPr bwMode="auto">
          <a:xfrm>
            <a:off x="2362267" y="457606"/>
            <a:ext cx="2818523" cy="838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0" tIns="45710" rIns="91420" bIns="45710"/>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lang="zh-CN" altLang="en-US" sz="3954" dirty="0">
                <a:solidFill>
                  <a:srgbClr val="FF0000"/>
                </a:solidFill>
                <a:latin typeface="隶书" pitchFamily="49" charset="-122"/>
                <a:ea typeface="隶书" pitchFamily="49" charset="-122"/>
              </a:rPr>
              <a:t>计算、思考</a:t>
            </a:r>
          </a:p>
        </p:txBody>
      </p:sp>
    </p:spTree>
    <p:extLst>
      <p:ext uri="{BB962C8B-B14F-4D97-AF65-F5344CB8AC3E}">
        <p14:creationId xmlns:p14="http://schemas.microsoft.com/office/powerpoint/2010/main" val="3933924828"/>
      </p:ext>
    </p:extLst>
  </p:cSld>
  <p:clrMapOvr>
    <a:masterClrMapping/>
  </p:clrMapOvr>
  <p:transition spd="slow"/>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134</a:t>
            </a:fld>
            <a:endParaRPr lang="en-US" altLang="zh-CN"/>
          </a:p>
        </p:txBody>
      </p:sp>
      <p:grpSp>
        <p:nvGrpSpPr>
          <p:cNvPr id="4" name="组合 3"/>
          <p:cNvGrpSpPr>
            <a:grpSpLocks/>
          </p:cNvGrpSpPr>
          <p:nvPr/>
        </p:nvGrpSpPr>
        <p:grpSpPr bwMode="auto">
          <a:xfrm>
            <a:off x="8837580" y="907112"/>
            <a:ext cx="1314096" cy="287522"/>
            <a:chOff x="5734050" y="711200"/>
            <a:chExt cx="1030288" cy="225425"/>
          </a:xfrm>
        </p:grpSpPr>
        <p:sp>
          <p:nvSpPr>
            <p:cNvPr id="5" name="Rectangle 6"/>
            <p:cNvSpPr>
              <a:spLocks noChangeArrowheads="1"/>
            </p:cNvSpPr>
            <p:nvPr/>
          </p:nvSpPr>
          <p:spPr bwMode="auto">
            <a:xfrm>
              <a:off x="6369050" y="711200"/>
              <a:ext cx="168275" cy="225425"/>
            </a:xfrm>
            <a:prstGeom prst="rect">
              <a:avLst/>
            </a:prstGeom>
            <a:solidFill>
              <a:schemeClr val="bg1"/>
            </a:solidFill>
            <a:ln w="15875" algn="ctr">
              <a:solidFill>
                <a:srgbClr val="404F72"/>
              </a:solidFill>
              <a:miter lim="800000"/>
              <a:headEnd/>
              <a:tailEnd/>
            </a:ln>
          </p:spPr>
          <p:txBody>
            <a:bodyPr wrap="none" lIns="91429" tIns="45714" rIns="91429" bIns="45714"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SzTx/>
                <a:buFontTx/>
                <a:buNone/>
              </a:pPr>
              <a:endParaRPr lang="zh-CN" altLang="zh-CN" sz="2423">
                <a:solidFill>
                  <a:srgbClr val="000000"/>
                </a:solidFill>
                <a:latin typeface="Verdana" panose="020B0604030504040204" pitchFamily="34" charset="0"/>
              </a:endParaRPr>
            </a:p>
          </p:txBody>
        </p:sp>
        <p:sp>
          <p:nvSpPr>
            <p:cNvPr id="6" name="Rectangle 7"/>
            <p:cNvSpPr>
              <a:spLocks noChangeArrowheads="1"/>
            </p:cNvSpPr>
            <p:nvPr/>
          </p:nvSpPr>
          <p:spPr bwMode="auto">
            <a:xfrm>
              <a:off x="6169025" y="711200"/>
              <a:ext cx="144463" cy="225425"/>
            </a:xfrm>
            <a:prstGeom prst="rect">
              <a:avLst/>
            </a:prstGeom>
            <a:solidFill>
              <a:schemeClr val="bg1"/>
            </a:solidFill>
            <a:ln w="15875" algn="ctr">
              <a:solidFill>
                <a:srgbClr val="404F72"/>
              </a:solidFill>
              <a:miter lim="800000"/>
              <a:headEnd/>
              <a:tailEnd/>
            </a:ln>
          </p:spPr>
          <p:txBody>
            <a:bodyPr wrap="none" lIns="91429" tIns="45714" rIns="91429" bIns="45714"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SzTx/>
                <a:buFontTx/>
                <a:buNone/>
              </a:pPr>
              <a:endParaRPr lang="zh-CN" altLang="zh-CN" sz="2423">
                <a:solidFill>
                  <a:srgbClr val="000000"/>
                </a:solidFill>
                <a:latin typeface="Verdana" panose="020B0604030504040204" pitchFamily="34" charset="0"/>
              </a:endParaRPr>
            </a:p>
          </p:txBody>
        </p:sp>
        <p:sp>
          <p:nvSpPr>
            <p:cNvPr id="7" name="Rectangle 8"/>
            <p:cNvSpPr>
              <a:spLocks noChangeArrowheads="1"/>
            </p:cNvSpPr>
            <p:nvPr/>
          </p:nvSpPr>
          <p:spPr bwMode="auto">
            <a:xfrm>
              <a:off x="6000750" y="711200"/>
              <a:ext cx="109538" cy="225425"/>
            </a:xfrm>
            <a:prstGeom prst="rect">
              <a:avLst/>
            </a:prstGeom>
            <a:solidFill>
              <a:schemeClr val="bg1"/>
            </a:solidFill>
            <a:ln w="15875" algn="ctr">
              <a:solidFill>
                <a:srgbClr val="404F72"/>
              </a:solidFill>
              <a:miter lim="800000"/>
              <a:headEnd/>
              <a:tailEnd/>
            </a:ln>
          </p:spPr>
          <p:txBody>
            <a:bodyPr wrap="none" anchor="ctr"/>
            <a:lstStyle>
              <a:lvl1pPr>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endParaRPr lang="zh-CN" altLang="en-US" sz="2423">
                <a:latin typeface="Times New Roman" panose="02020603050405020304" pitchFamily="18" charset="0"/>
              </a:endParaRPr>
            </a:p>
          </p:txBody>
        </p:sp>
        <p:sp>
          <p:nvSpPr>
            <p:cNvPr id="8" name="Rectangle 9"/>
            <p:cNvSpPr>
              <a:spLocks noChangeArrowheads="1"/>
            </p:cNvSpPr>
            <p:nvPr/>
          </p:nvSpPr>
          <p:spPr bwMode="auto">
            <a:xfrm>
              <a:off x="5734050" y="711200"/>
              <a:ext cx="76200" cy="225425"/>
            </a:xfrm>
            <a:prstGeom prst="rect">
              <a:avLst/>
            </a:prstGeom>
            <a:solidFill>
              <a:schemeClr val="bg1"/>
            </a:solidFill>
            <a:ln w="15875" algn="ctr">
              <a:solidFill>
                <a:srgbClr val="404F72"/>
              </a:solidFill>
              <a:miter lim="800000"/>
              <a:headEnd/>
              <a:tailEnd/>
            </a:ln>
          </p:spPr>
          <p:txBody>
            <a:bodyPr wrap="none" anchor="ctr"/>
            <a:lstStyle>
              <a:lvl1pPr>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endParaRPr lang="zh-CN" altLang="en-US" sz="2423">
                <a:latin typeface="Times New Roman" panose="02020603050405020304" pitchFamily="18" charset="0"/>
              </a:endParaRPr>
            </a:p>
          </p:txBody>
        </p:sp>
        <p:sp>
          <p:nvSpPr>
            <p:cNvPr id="9" name="Rectangle 11"/>
            <p:cNvSpPr>
              <a:spLocks noChangeArrowheads="1"/>
            </p:cNvSpPr>
            <p:nvPr/>
          </p:nvSpPr>
          <p:spPr bwMode="auto">
            <a:xfrm>
              <a:off x="6596063" y="711200"/>
              <a:ext cx="168275" cy="225425"/>
            </a:xfrm>
            <a:prstGeom prst="rect">
              <a:avLst/>
            </a:prstGeom>
            <a:solidFill>
              <a:schemeClr val="bg1"/>
            </a:solidFill>
            <a:ln w="15875" algn="ctr">
              <a:solidFill>
                <a:srgbClr val="404F72"/>
              </a:solidFill>
              <a:miter lim="800000"/>
              <a:headEnd/>
              <a:tailEnd/>
            </a:ln>
          </p:spPr>
          <p:txBody>
            <a:bodyPr wrap="none" lIns="91429" tIns="45714" rIns="91429" bIns="45714"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SzTx/>
                <a:buFontTx/>
                <a:buNone/>
              </a:pPr>
              <a:endParaRPr lang="zh-CN" altLang="zh-CN" sz="2423">
                <a:solidFill>
                  <a:srgbClr val="000000"/>
                </a:solidFill>
                <a:latin typeface="Verdana" panose="020B0604030504040204" pitchFamily="34" charset="0"/>
              </a:endParaRPr>
            </a:p>
          </p:txBody>
        </p:sp>
        <p:sp>
          <p:nvSpPr>
            <p:cNvPr id="10" name="Rectangle 14"/>
            <p:cNvSpPr>
              <a:spLocks noChangeArrowheads="1"/>
            </p:cNvSpPr>
            <p:nvPr/>
          </p:nvSpPr>
          <p:spPr bwMode="auto">
            <a:xfrm>
              <a:off x="5851525" y="711200"/>
              <a:ext cx="92075" cy="225425"/>
            </a:xfrm>
            <a:prstGeom prst="rect">
              <a:avLst/>
            </a:prstGeom>
            <a:solidFill>
              <a:schemeClr val="bg1"/>
            </a:solidFill>
            <a:ln w="15875" algn="ctr">
              <a:solidFill>
                <a:srgbClr val="404F72"/>
              </a:solidFill>
              <a:miter lim="800000"/>
              <a:headEnd/>
              <a:tailEnd/>
            </a:ln>
          </p:spPr>
          <p:txBody>
            <a:bodyPr wrap="none" anchor="ctr"/>
            <a:lstStyle>
              <a:lvl1pPr>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endParaRPr lang="zh-CN" altLang="en-US" sz="2423">
                <a:latin typeface="Times New Roman" panose="02020603050405020304" pitchFamily="18" charset="0"/>
              </a:endParaRPr>
            </a:p>
          </p:txBody>
        </p:sp>
      </p:grpSp>
      <p:sp>
        <p:nvSpPr>
          <p:cNvPr id="14" name="矩形 13"/>
          <p:cNvSpPr/>
          <p:nvPr/>
        </p:nvSpPr>
        <p:spPr>
          <a:xfrm>
            <a:off x="1779347" y="1295873"/>
            <a:ext cx="8725150" cy="955903"/>
          </a:xfrm>
          <a:prstGeom prst="rect">
            <a:avLst/>
          </a:prstGeom>
        </p:spPr>
        <p:txBody>
          <a:bodyPr wrap="square">
            <a:spAutoFit/>
          </a:bodyPr>
          <a:lstStyle/>
          <a:p>
            <a:pPr marL="437369" indent="-437369">
              <a:buClr>
                <a:srgbClr val="7000C8"/>
              </a:buClr>
              <a:buSzPct val="75000"/>
              <a:buFont typeface="Wingdings" panose="05000000000000000000" pitchFamily="2" charset="2"/>
              <a:buChar char="n"/>
            </a:pPr>
            <a:r>
              <a:rPr lang="en-US" altLang="zh-CN" sz="2806" dirty="0">
                <a:latin typeface="楷体" panose="02010609060101010101" pitchFamily="49" charset="-122"/>
                <a:ea typeface="楷体" panose="02010609060101010101" pitchFamily="49" charset="-122"/>
                <a:cs typeface="Times New Roman" panose="02020603050405020304" pitchFamily="18" charset="0"/>
              </a:rPr>
              <a:t>5.4</a:t>
            </a:r>
            <a:r>
              <a:rPr lang="zh-CN" altLang="en-US" sz="2806" dirty="0">
                <a:latin typeface="楷体" panose="02010609060101010101" pitchFamily="49" charset="-122"/>
                <a:ea typeface="楷体" panose="02010609060101010101" pitchFamily="49" charset="-122"/>
                <a:cs typeface="Times New Roman" panose="02020603050405020304" pitchFamily="18" charset="0"/>
              </a:rPr>
              <a:t>一幅大小</a:t>
            </a:r>
            <a:r>
              <a:rPr lang="en-US" altLang="zh-CN" sz="2806" dirty="0">
                <a:latin typeface="楷体" panose="02010609060101010101" pitchFamily="49" charset="-122"/>
                <a:ea typeface="楷体" panose="02010609060101010101" pitchFamily="49" charset="-122"/>
                <a:cs typeface="Times New Roman" panose="02020603050405020304" pitchFamily="18" charset="0"/>
              </a:rPr>
              <a:t>64</a:t>
            </a:r>
            <a:r>
              <a:rPr lang="en-US" altLang="zh-CN" sz="2806"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en-US" altLang="zh-CN" sz="2806" dirty="0">
                <a:latin typeface="楷体" panose="02010609060101010101" pitchFamily="49" charset="-122"/>
                <a:ea typeface="楷体" panose="02010609060101010101" pitchFamily="49" charset="-122"/>
                <a:cs typeface="Times New Roman" panose="02020603050405020304" pitchFamily="18" charset="0"/>
              </a:rPr>
              <a:t>64</a:t>
            </a:r>
            <a:r>
              <a:rPr lang="zh-CN" altLang="en-US" sz="2806" dirty="0">
                <a:latin typeface="楷体" panose="02010609060101010101" pitchFamily="49" charset="-122"/>
                <a:ea typeface="楷体" panose="02010609060101010101" pitchFamily="49" charset="-122"/>
                <a:cs typeface="Times New Roman" panose="02020603050405020304" pitchFamily="18" charset="0"/>
              </a:rPr>
              <a:t>图像，</a:t>
            </a:r>
            <a:r>
              <a:rPr lang="en-US" altLang="zh-CN" sz="2806" dirty="0">
                <a:latin typeface="楷体" panose="02010609060101010101" pitchFamily="49" charset="-122"/>
                <a:ea typeface="楷体" panose="02010609060101010101" pitchFamily="49" charset="-122"/>
                <a:cs typeface="Times New Roman" panose="02020603050405020304" pitchFamily="18" charset="0"/>
              </a:rPr>
              <a:t>8</a:t>
            </a:r>
            <a:r>
              <a:rPr lang="zh-CN" altLang="en-US" sz="2806" dirty="0">
                <a:latin typeface="楷体" panose="02010609060101010101" pitchFamily="49" charset="-122"/>
                <a:ea typeface="楷体" panose="02010609060101010101" pitchFamily="49" charset="-122"/>
                <a:cs typeface="Times New Roman" panose="02020603050405020304" pitchFamily="18" charset="0"/>
              </a:rPr>
              <a:t>个灰度级对应像素个数及概率如下表所示，试对其进行直方图均衡化。</a:t>
            </a:r>
          </a:p>
        </p:txBody>
      </p:sp>
      <p:graphicFrame>
        <p:nvGraphicFramePr>
          <p:cNvPr id="15" name="表格 14"/>
          <p:cNvGraphicFramePr>
            <a:graphicFrameLocks noGrp="1"/>
          </p:cNvGraphicFramePr>
          <p:nvPr>
            <p:extLst/>
          </p:nvPr>
        </p:nvGraphicFramePr>
        <p:xfrm>
          <a:off x="1917110" y="2378508"/>
          <a:ext cx="8311434" cy="1402080"/>
        </p:xfrm>
        <a:graphic>
          <a:graphicData uri="http://schemas.openxmlformats.org/drawingml/2006/table">
            <a:tbl>
              <a:tblPr firstRow="1" firstCol="1" lastRow="1" lastCol="1" bandRow="1" bandCol="1"/>
              <a:tblGrid>
                <a:gridCol w="1586309">
                  <a:extLst>
                    <a:ext uri="{9D8B030D-6E8A-4147-A177-3AD203B41FA5}">
                      <a16:colId xmlns:a16="http://schemas.microsoft.com/office/drawing/2014/main" val="1456147206"/>
                    </a:ext>
                  </a:extLst>
                </a:gridCol>
                <a:gridCol w="788513">
                  <a:extLst>
                    <a:ext uri="{9D8B030D-6E8A-4147-A177-3AD203B41FA5}">
                      <a16:colId xmlns:a16="http://schemas.microsoft.com/office/drawing/2014/main" val="686074164"/>
                    </a:ext>
                  </a:extLst>
                </a:gridCol>
                <a:gridCol w="834895">
                  <a:extLst>
                    <a:ext uri="{9D8B030D-6E8A-4147-A177-3AD203B41FA5}">
                      <a16:colId xmlns:a16="http://schemas.microsoft.com/office/drawing/2014/main" val="3521868208"/>
                    </a:ext>
                  </a:extLst>
                </a:gridCol>
                <a:gridCol w="875774">
                  <a:extLst>
                    <a:ext uri="{9D8B030D-6E8A-4147-A177-3AD203B41FA5}">
                      <a16:colId xmlns:a16="http://schemas.microsoft.com/office/drawing/2014/main" val="4111135130"/>
                    </a:ext>
                  </a:extLst>
                </a:gridCol>
                <a:gridCol w="794015">
                  <a:extLst>
                    <a:ext uri="{9D8B030D-6E8A-4147-A177-3AD203B41FA5}">
                      <a16:colId xmlns:a16="http://schemas.microsoft.com/office/drawing/2014/main" val="1123226403"/>
                    </a:ext>
                  </a:extLst>
                </a:gridCol>
                <a:gridCol w="834895">
                  <a:extLst>
                    <a:ext uri="{9D8B030D-6E8A-4147-A177-3AD203B41FA5}">
                      <a16:colId xmlns:a16="http://schemas.microsoft.com/office/drawing/2014/main" val="2021871048"/>
                    </a:ext>
                  </a:extLst>
                </a:gridCol>
                <a:gridCol w="881280">
                  <a:extLst>
                    <a:ext uri="{9D8B030D-6E8A-4147-A177-3AD203B41FA5}">
                      <a16:colId xmlns:a16="http://schemas.microsoft.com/office/drawing/2014/main" val="3676717865"/>
                    </a:ext>
                  </a:extLst>
                </a:gridCol>
                <a:gridCol w="834895">
                  <a:extLst>
                    <a:ext uri="{9D8B030D-6E8A-4147-A177-3AD203B41FA5}">
                      <a16:colId xmlns:a16="http://schemas.microsoft.com/office/drawing/2014/main" val="3806042852"/>
                    </a:ext>
                  </a:extLst>
                </a:gridCol>
                <a:gridCol w="880858">
                  <a:extLst>
                    <a:ext uri="{9D8B030D-6E8A-4147-A177-3AD203B41FA5}">
                      <a16:colId xmlns:a16="http://schemas.microsoft.com/office/drawing/2014/main" val="1158997678"/>
                    </a:ext>
                  </a:extLst>
                </a:gridCol>
              </a:tblGrid>
              <a:tr h="349886">
                <a:tc>
                  <a:txBody>
                    <a:bodyPr/>
                    <a:lstStyle/>
                    <a:p>
                      <a:pPr indent="0" algn="ctr">
                        <a:lnSpc>
                          <a:spcPct val="100000"/>
                        </a:lnSpc>
                        <a:spcAft>
                          <a:spcPts val="0"/>
                        </a:spcAft>
                      </a:pPr>
                      <a:r>
                        <a:rPr lang="zh-CN" sz="2300" b="1" kern="100" dirty="0" smtClean="0">
                          <a:effectLst/>
                          <a:latin typeface="Times New Roman" panose="02020603050405020304" pitchFamily="18" charset="0"/>
                          <a:ea typeface="楷体" panose="02010609060101010101" pitchFamily="49" charset="-122"/>
                          <a:cs typeface="Times New Roman" panose="02020603050405020304" pitchFamily="18" charset="0"/>
                        </a:rPr>
                        <a:t>灰度级</a:t>
                      </a:r>
                      <a:r>
                        <a:rPr lang="en-US" altLang="zh-CN" sz="2300" b="1" i="1" kern="100" dirty="0" err="1" smtClean="0">
                          <a:effectLst/>
                          <a:latin typeface="Times New Roman" panose="02020603050405020304" pitchFamily="18" charset="0"/>
                          <a:ea typeface="楷体" panose="02010609060101010101" pitchFamily="49" charset="-122"/>
                          <a:cs typeface="Times New Roman" panose="02020603050405020304" pitchFamily="18" charset="0"/>
                        </a:rPr>
                        <a:t>r</a:t>
                      </a:r>
                      <a:r>
                        <a:rPr lang="en-US" altLang="zh-CN" sz="2300" b="1" i="1" kern="100" baseline="-25000" dirty="0" err="1" smtClean="0">
                          <a:effectLst/>
                          <a:latin typeface="Times New Roman" panose="02020603050405020304" pitchFamily="18" charset="0"/>
                          <a:ea typeface="楷体" panose="02010609060101010101" pitchFamily="49" charset="-122"/>
                          <a:cs typeface="Times New Roman" panose="02020603050405020304" pitchFamily="18" charset="0"/>
                        </a:rPr>
                        <a:t>k</a:t>
                      </a:r>
                      <a:r>
                        <a:rPr lang="en-US" sz="2300" b="1" kern="100" dirty="0" smtClean="0">
                          <a:effectLst/>
                          <a:latin typeface="Times New Roman" panose="02020603050405020304" pitchFamily="18" charset="0"/>
                          <a:ea typeface="楷体" panose="02010609060101010101" pitchFamily="49" charset="-122"/>
                          <a:cs typeface="Times New Roman" panose="02020603050405020304" pitchFamily="18" charset="0"/>
                        </a:rPr>
                        <a:t> </a:t>
                      </a:r>
                      <a:endParaRPr lang="zh-CN" sz="2300" b="1" kern="100" dirty="0">
                        <a:effectLst/>
                        <a:latin typeface="Times New Roman" panose="02020603050405020304" pitchFamily="18" charset="0"/>
                        <a:ea typeface="楷体" panose="02010609060101010101" pitchFamily="49" charset="-122"/>
                        <a:cs typeface="Times New Roman" panose="02020603050405020304" pitchFamily="18" charset="0"/>
                      </a:endParaRPr>
                    </a:p>
                  </a:txBody>
                  <a:tcPr marL="87471" marR="87471"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00000"/>
                        </a:lnSpc>
                        <a:spcAft>
                          <a:spcPts val="0"/>
                        </a:spcAft>
                      </a:pPr>
                      <a:r>
                        <a:rPr lang="en-US" sz="2300" b="1" kern="100" dirty="0">
                          <a:effectLst/>
                          <a:latin typeface="Times New Roman" panose="02020603050405020304" pitchFamily="18" charset="0"/>
                          <a:ea typeface="宋体" panose="02010600030101010101" pitchFamily="2" charset="-122"/>
                        </a:rPr>
                        <a:t>0</a:t>
                      </a:r>
                      <a:endParaRPr lang="zh-CN" sz="2300" b="1" kern="100" dirty="0">
                        <a:effectLst/>
                        <a:latin typeface="Times New Roman" panose="02020603050405020304" pitchFamily="18" charset="0"/>
                        <a:ea typeface="宋体" panose="02010600030101010101" pitchFamily="2" charset="-122"/>
                      </a:endParaRPr>
                    </a:p>
                  </a:txBody>
                  <a:tcPr marL="87471" marR="87471"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00000"/>
                        </a:lnSpc>
                        <a:spcAft>
                          <a:spcPts val="0"/>
                        </a:spcAft>
                      </a:pPr>
                      <a:r>
                        <a:rPr lang="en-US" sz="2300" b="1" kern="100" dirty="0">
                          <a:effectLst/>
                          <a:latin typeface="Times New Roman" panose="02020603050405020304" pitchFamily="18" charset="0"/>
                          <a:ea typeface="宋体" panose="02010600030101010101" pitchFamily="2" charset="-122"/>
                        </a:rPr>
                        <a:t>1/7</a:t>
                      </a:r>
                      <a:endParaRPr lang="zh-CN" sz="2300" b="1" kern="100" dirty="0">
                        <a:effectLst/>
                        <a:latin typeface="Times New Roman" panose="02020603050405020304" pitchFamily="18" charset="0"/>
                        <a:ea typeface="宋体" panose="02010600030101010101" pitchFamily="2" charset="-122"/>
                      </a:endParaRPr>
                    </a:p>
                  </a:txBody>
                  <a:tcPr marL="87471" marR="87471"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00000"/>
                        </a:lnSpc>
                        <a:spcAft>
                          <a:spcPts val="0"/>
                        </a:spcAft>
                      </a:pPr>
                      <a:r>
                        <a:rPr lang="en-US" sz="2300" b="1" kern="100" dirty="0">
                          <a:effectLst/>
                          <a:latin typeface="Times New Roman" panose="02020603050405020304" pitchFamily="18" charset="0"/>
                          <a:ea typeface="宋体" panose="02010600030101010101" pitchFamily="2" charset="-122"/>
                        </a:rPr>
                        <a:t>2/7</a:t>
                      </a:r>
                      <a:endParaRPr lang="zh-CN" sz="2300" b="1" kern="100" dirty="0">
                        <a:effectLst/>
                        <a:latin typeface="Times New Roman" panose="02020603050405020304" pitchFamily="18" charset="0"/>
                        <a:ea typeface="宋体" panose="02010600030101010101" pitchFamily="2" charset="-122"/>
                      </a:endParaRPr>
                    </a:p>
                  </a:txBody>
                  <a:tcPr marL="87471" marR="87471"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00000"/>
                        </a:lnSpc>
                        <a:spcAft>
                          <a:spcPts val="0"/>
                        </a:spcAft>
                      </a:pPr>
                      <a:r>
                        <a:rPr lang="en-US" sz="2300" b="1" kern="100" dirty="0">
                          <a:effectLst/>
                          <a:latin typeface="Times New Roman" panose="02020603050405020304" pitchFamily="18" charset="0"/>
                          <a:ea typeface="宋体" panose="02010600030101010101" pitchFamily="2" charset="-122"/>
                        </a:rPr>
                        <a:t>3/7</a:t>
                      </a:r>
                      <a:endParaRPr lang="zh-CN" sz="2300" b="1" kern="100" dirty="0">
                        <a:effectLst/>
                        <a:latin typeface="Times New Roman" panose="02020603050405020304" pitchFamily="18" charset="0"/>
                        <a:ea typeface="宋体" panose="02010600030101010101" pitchFamily="2" charset="-122"/>
                      </a:endParaRPr>
                    </a:p>
                  </a:txBody>
                  <a:tcPr marL="87471" marR="87471"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00000"/>
                        </a:lnSpc>
                        <a:spcAft>
                          <a:spcPts val="0"/>
                        </a:spcAft>
                      </a:pPr>
                      <a:r>
                        <a:rPr lang="en-US" sz="2300" b="1" kern="100" dirty="0">
                          <a:effectLst/>
                          <a:latin typeface="Times New Roman" panose="02020603050405020304" pitchFamily="18" charset="0"/>
                          <a:ea typeface="宋体" panose="02010600030101010101" pitchFamily="2" charset="-122"/>
                        </a:rPr>
                        <a:t>4/7</a:t>
                      </a:r>
                      <a:endParaRPr lang="zh-CN" sz="2300" b="1" kern="100" dirty="0">
                        <a:effectLst/>
                        <a:latin typeface="Times New Roman" panose="02020603050405020304" pitchFamily="18" charset="0"/>
                        <a:ea typeface="宋体" panose="02010600030101010101" pitchFamily="2" charset="-122"/>
                      </a:endParaRPr>
                    </a:p>
                  </a:txBody>
                  <a:tcPr marL="87471" marR="87471"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00000"/>
                        </a:lnSpc>
                        <a:spcAft>
                          <a:spcPts val="0"/>
                        </a:spcAft>
                      </a:pPr>
                      <a:r>
                        <a:rPr lang="en-US" sz="2300" b="1" kern="100">
                          <a:effectLst/>
                          <a:latin typeface="Times New Roman" panose="02020603050405020304" pitchFamily="18" charset="0"/>
                          <a:ea typeface="宋体" panose="02010600030101010101" pitchFamily="2" charset="-122"/>
                        </a:rPr>
                        <a:t>5/7</a:t>
                      </a:r>
                      <a:endParaRPr lang="zh-CN" sz="2300" b="1" kern="100">
                        <a:effectLst/>
                        <a:latin typeface="Times New Roman" panose="02020603050405020304" pitchFamily="18" charset="0"/>
                        <a:ea typeface="宋体" panose="02010600030101010101" pitchFamily="2" charset="-122"/>
                      </a:endParaRPr>
                    </a:p>
                  </a:txBody>
                  <a:tcPr marL="87471" marR="87471"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00000"/>
                        </a:lnSpc>
                        <a:spcAft>
                          <a:spcPts val="0"/>
                        </a:spcAft>
                      </a:pPr>
                      <a:r>
                        <a:rPr lang="en-US" sz="2300" b="1" kern="100">
                          <a:effectLst/>
                          <a:latin typeface="Times New Roman" panose="02020603050405020304" pitchFamily="18" charset="0"/>
                          <a:ea typeface="宋体" panose="02010600030101010101" pitchFamily="2" charset="-122"/>
                        </a:rPr>
                        <a:t>6/7</a:t>
                      </a:r>
                      <a:endParaRPr lang="zh-CN" sz="2300" b="1" kern="100">
                        <a:effectLst/>
                        <a:latin typeface="Times New Roman" panose="02020603050405020304" pitchFamily="18" charset="0"/>
                        <a:ea typeface="宋体" panose="02010600030101010101" pitchFamily="2" charset="-122"/>
                      </a:endParaRPr>
                    </a:p>
                  </a:txBody>
                  <a:tcPr marL="87471" marR="87471"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00000"/>
                        </a:lnSpc>
                        <a:spcAft>
                          <a:spcPts val="0"/>
                        </a:spcAft>
                      </a:pPr>
                      <a:r>
                        <a:rPr lang="en-US" sz="2300" b="1" kern="100">
                          <a:effectLst/>
                          <a:latin typeface="Times New Roman" panose="02020603050405020304" pitchFamily="18" charset="0"/>
                          <a:ea typeface="宋体" panose="02010600030101010101" pitchFamily="2" charset="-122"/>
                        </a:rPr>
                        <a:t>1</a:t>
                      </a:r>
                      <a:endParaRPr lang="zh-CN" sz="2300" b="1" kern="100">
                        <a:effectLst/>
                        <a:latin typeface="Times New Roman" panose="02020603050405020304" pitchFamily="18" charset="0"/>
                        <a:ea typeface="宋体" panose="02010600030101010101" pitchFamily="2" charset="-122"/>
                      </a:endParaRPr>
                    </a:p>
                  </a:txBody>
                  <a:tcPr marL="87471" marR="87471"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4126577"/>
                  </a:ext>
                </a:extLst>
              </a:tr>
              <a:tr h="6997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sz="2300" b="1" kern="100" dirty="0">
                          <a:effectLst/>
                          <a:latin typeface="Times New Roman" panose="02020603050405020304" pitchFamily="18" charset="0"/>
                          <a:ea typeface="楷体" panose="02010609060101010101" pitchFamily="49" charset="-122"/>
                          <a:cs typeface="Times New Roman" panose="02020603050405020304" pitchFamily="18" charset="0"/>
                        </a:rPr>
                        <a:t>像素</a:t>
                      </a:r>
                      <a:r>
                        <a:rPr lang="zh-CN" sz="2300" b="1" kern="100" dirty="0" smtClean="0">
                          <a:effectLst/>
                          <a:latin typeface="Times New Roman" panose="02020603050405020304" pitchFamily="18" charset="0"/>
                          <a:ea typeface="楷体" panose="02010609060101010101" pitchFamily="49" charset="-122"/>
                          <a:cs typeface="Times New Roman" panose="02020603050405020304" pitchFamily="18" charset="0"/>
                        </a:rPr>
                        <a:t>数</a:t>
                      </a:r>
                      <a:r>
                        <a:rPr lang="en-US" altLang="zh-CN" sz="2300" b="1" i="1" kern="100" dirty="0" err="1" smtClean="0">
                          <a:effectLst/>
                          <a:latin typeface="Times New Roman" panose="02020603050405020304" pitchFamily="18" charset="0"/>
                          <a:ea typeface="楷体" panose="02010609060101010101" pitchFamily="49" charset="-122"/>
                          <a:cs typeface="Times New Roman" panose="02020603050405020304" pitchFamily="18" charset="0"/>
                        </a:rPr>
                        <a:t>n</a:t>
                      </a:r>
                      <a:r>
                        <a:rPr lang="en-US" altLang="zh-CN" sz="2300" b="1" i="1" kern="100" baseline="-25000" dirty="0" err="1" smtClean="0">
                          <a:effectLst/>
                          <a:latin typeface="Times New Roman" panose="02020603050405020304" pitchFamily="18" charset="0"/>
                          <a:ea typeface="楷体" panose="02010609060101010101" pitchFamily="49" charset="-122"/>
                          <a:cs typeface="Times New Roman" panose="02020603050405020304" pitchFamily="18" charset="0"/>
                        </a:rPr>
                        <a:t>k</a:t>
                      </a:r>
                      <a:r>
                        <a:rPr lang="en-US" altLang="zh-CN" sz="2300" b="1" kern="100" dirty="0" smtClean="0">
                          <a:effectLst/>
                          <a:latin typeface="Times New Roman" panose="02020603050405020304" pitchFamily="18" charset="0"/>
                          <a:ea typeface="楷体" panose="02010609060101010101" pitchFamily="49" charset="-122"/>
                          <a:cs typeface="Times New Roman" panose="02020603050405020304" pitchFamily="18" charset="0"/>
                        </a:rPr>
                        <a:t> </a:t>
                      </a:r>
                      <a:endParaRPr lang="zh-CN" altLang="zh-CN" sz="2300" b="1" kern="100" dirty="0" smtClean="0">
                        <a:effectLst/>
                        <a:latin typeface="Times New Roman" panose="02020603050405020304" pitchFamily="18" charset="0"/>
                        <a:ea typeface="楷体" panose="02010609060101010101" pitchFamily="49" charset="-122"/>
                        <a:cs typeface="Times New Roman" panose="02020603050405020304" pitchFamily="18" charset="0"/>
                      </a:endParaRPr>
                    </a:p>
                    <a:p>
                      <a:pPr indent="0" algn="ctr">
                        <a:lnSpc>
                          <a:spcPct val="100000"/>
                        </a:lnSpc>
                        <a:spcAft>
                          <a:spcPts val="0"/>
                        </a:spcAft>
                      </a:pPr>
                      <a:r>
                        <a:rPr lang="en-US" sz="2300" b="1" kern="100" dirty="0" smtClean="0">
                          <a:effectLst/>
                          <a:latin typeface="Times New Roman" panose="02020603050405020304" pitchFamily="18" charset="0"/>
                          <a:ea typeface="楷体" panose="02010609060101010101" pitchFamily="49" charset="-122"/>
                          <a:cs typeface="Times New Roman" panose="02020603050405020304" pitchFamily="18" charset="0"/>
                        </a:rPr>
                        <a:t> </a:t>
                      </a:r>
                      <a:endParaRPr lang="zh-CN" sz="2300" b="1" kern="100" dirty="0">
                        <a:effectLst/>
                        <a:latin typeface="Times New Roman" panose="02020603050405020304" pitchFamily="18" charset="0"/>
                        <a:ea typeface="楷体" panose="02010609060101010101" pitchFamily="49" charset="-122"/>
                        <a:cs typeface="Times New Roman" panose="02020603050405020304" pitchFamily="18" charset="0"/>
                      </a:endParaRPr>
                    </a:p>
                  </a:txBody>
                  <a:tcPr marL="87471" marR="87471"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00000"/>
                        </a:lnSpc>
                        <a:spcAft>
                          <a:spcPts val="0"/>
                        </a:spcAft>
                      </a:pPr>
                      <a:r>
                        <a:rPr lang="en-US" sz="2300" b="1" kern="100" dirty="0">
                          <a:effectLst/>
                          <a:latin typeface="Times New Roman" panose="02020603050405020304" pitchFamily="18" charset="0"/>
                          <a:ea typeface="宋体" panose="02010600030101010101" pitchFamily="2" charset="-122"/>
                        </a:rPr>
                        <a:t>560</a:t>
                      </a:r>
                      <a:endParaRPr lang="zh-CN" sz="2300" b="1" kern="100" dirty="0">
                        <a:effectLst/>
                        <a:latin typeface="Times New Roman" panose="02020603050405020304" pitchFamily="18" charset="0"/>
                        <a:ea typeface="宋体" panose="02010600030101010101" pitchFamily="2" charset="-122"/>
                      </a:endParaRPr>
                    </a:p>
                  </a:txBody>
                  <a:tcPr marL="87471" marR="87471"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00000"/>
                        </a:lnSpc>
                        <a:spcAft>
                          <a:spcPts val="0"/>
                        </a:spcAft>
                      </a:pPr>
                      <a:r>
                        <a:rPr lang="en-US" sz="2300" b="1" kern="100" dirty="0">
                          <a:effectLst/>
                          <a:latin typeface="Times New Roman" panose="02020603050405020304" pitchFamily="18" charset="0"/>
                          <a:ea typeface="宋体" panose="02010600030101010101" pitchFamily="2" charset="-122"/>
                        </a:rPr>
                        <a:t>920</a:t>
                      </a:r>
                      <a:endParaRPr lang="zh-CN" sz="2300" b="1" kern="100" dirty="0">
                        <a:effectLst/>
                        <a:latin typeface="Times New Roman" panose="02020603050405020304" pitchFamily="18" charset="0"/>
                        <a:ea typeface="宋体" panose="02010600030101010101" pitchFamily="2" charset="-122"/>
                      </a:endParaRPr>
                    </a:p>
                  </a:txBody>
                  <a:tcPr marL="87471" marR="87471"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00000"/>
                        </a:lnSpc>
                        <a:spcAft>
                          <a:spcPts val="0"/>
                        </a:spcAft>
                      </a:pPr>
                      <a:r>
                        <a:rPr lang="en-US" sz="2300" b="1" kern="100" dirty="0">
                          <a:effectLst/>
                          <a:latin typeface="Times New Roman" panose="02020603050405020304" pitchFamily="18" charset="0"/>
                          <a:ea typeface="宋体" panose="02010600030101010101" pitchFamily="2" charset="-122"/>
                        </a:rPr>
                        <a:t>1046</a:t>
                      </a:r>
                      <a:endParaRPr lang="zh-CN" sz="2300" b="1" kern="100" dirty="0">
                        <a:effectLst/>
                        <a:latin typeface="Times New Roman" panose="02020603050405020304" pitchFamily="18" charset="0"/>
                        <a:ea typeface="宋体" panose="02010600030101010101" pitchFamily="2" charset="-122"/>
                      </a:endParaRPr>
                    </a:p>
                  </a:txBody>
                  <a:tcPr marL="87471" marR="87471"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00000"/>
                        </a:lnSpc>
                        <a:spcAft>
                          <a:spcPts val="0"/>
                        </a:spcAft>
                      </a:pPr>
                      <a:r>
                        <a:rPr lang="en-US" sz="2300" b="1" kern="100" dirty="0">
                          <a:effectLst/>
                          <a:latin typeface="Times New Roman" panose="02020603050405020304" pitchFamily="18" charset="0"/>
                          <a:ea typeface="宋体" panose="02010600030101010101" pitchFamily="2" charset="-122"/>
                        </a:rPr>
                        <a:t>705</a:t>
                      </a:r>
                      <a:endParaRPr lang="zh-CN" sz="2300" b="1" kern="100" dirty="0">
                        <a:effectLst/>
                        <a:latin typeface="Times New Roman" panose="02020603050405020304" pitchFamily="18" charset="0"/>
                        <a:ea typeface="宋体" panose="02010600030101010101" pitchFamily="2" charset="-122"/>
                      </a:endParaRPr>
                    </a:p>
                  </a:txBody>
                  <a:tcPr marL="87471" marR="87471"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00000"/>
                        </a:lnSpc>
                        <a:spcAft>
                          <a:spcPts val="0"/>
                        </a:spcAft>
                      </a:pPr>
                      <a:r>
                        <a:rPr lang="en-US" sz="2300" b="1" kern="100" dirty="0">
                          <a:effectLst/>
                          <a:latin typeface="Times New Roman" panose="02020603050405020304" pitchFamily="18" charset="0"/>
                          <a:ea typeface="宋体" panose="02010600030101010101" pitchFamily="2" charset="-122"/>
                        </a:rPr>
                        <a:t>356</a:t>
                      </a:r>
                      <a:endParaRPr lang="zh-CN" sz="2300" b="1" kern="100" dirty="0">
                        <a:effectLst/>
                        <a:latin typeface="Times New Roman" panose="02020603050405020304" pitchFamily="18" charset="0"/>
                        <a:ea typeface="宋体" panose="02010600030101010101" pitchFamily="2" charset="-122"/>
                      </a:endParaRPr>
                    </a:p>
                  </a:txBody>
                  <a:tcPr marL="87471" marR="87471"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00000"/>
                        </a:lnSpc>
                        <a:spcAft>
                          <a:spcPts val="0"/>
                        </a:spcAft>
                      </a:pPr>
                      <a:r>
                        <a:rPr lang="en-US" sz="2300" b="1" kern="100" dirty="0">
                          <a:effectLst/>
                          <a:latin typeface="Times New Roman" panose="02020603050405020304" pitchFamily="18" charset="0"/>
                          <a:ea typeface="宋体" panose="02010600030101010101" pitchFamily="2" charset="-122"/>
                        </a:rPr>
                        <a:t>267</a:t>
                      </a:r>
                      <a:endParaRPr lang="zh-CN" sz="2300" b="1" kern="100" dirty="0">
                        <a:effectLst/>
                        <a:latin typeface="Times New Roman" panose="02020603050405020304" pitchFamily="18" charset="0"/>
                        <a:ea typeface="宋体" panose="02010600030101010101" pitchFamily="2" charset="-122"/>
                      </a:endParaRPr>
                    </a:p>
                  </a:txBody>
                  <a:tcPr marL="87471" marR="87471"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00000"/>
                        </a:lnSpc>
                        <a:spcAft>
                          <a:spcPts val="0"/>
                        </a:spcAft>
                      </a:pPr>
                      <a:r>
                        <a:rPr lang="en-US" sz="2300" b="1" kern="100" dirty="0">
                          <a:effectLst/>
                          <a:latin typeface="Times New Roman" panose="02020603050405020304" pitchFamily="18" charset="0"/>
                          <a:ea typeface="宋体" panose="02010600030101010101" pitchFamily="2" charset="-122"/>
                        </a:rPr>
                        <a:t>170</a:t>
                      </a:r>
                      <a:endParaRPr lang="zh-CN" sz="2300" b="1" kern="100" dirty="0">
                        <a:effectLst/>
                        <a:latin typeface="Times New Roman" panose="02020603050405020304" pitchFamily="18" charset="0"/>
                        <a:ea typeface="宋体" panose="02010600030101010101" pitchFamily="2" charset="-122"/>
                      </a:endParaRPr>
                    </a:p>
                  </a:txBody>
                  <a:tcPr marL="87471" marR="87471"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0" algn="ctr">
                        <a:lnSpc>
                          <a:spcPct val="100000"/>
                        </a:lnSpc>
                        <a:spcAft>
                          <a:spcPts val="0"/>
                        </a:spcAft>
                      </a:pPr>
                      <a:r>
                        <a:rPr lang="en-US" sz="2300" b="1" kern="100" dirty="0">
                          <a:effectLst/>
                          <a:latin typeface="Times New Roman" panose="02020603050405020304" pitchFamily="18" charset="0"/>
                          <a:ea typeface="宋体" panose="02010600030101010101" pitchFamily="2" charset="-122"/>
                        </a:rPr>
                        <a:t>72</a:t>
                      </a:r>
                      <a:endParaRPr lang="zh-CN" sz="2300" b="1" kern="100" dirty="0">
                        <a:effectLst/>
                        <a:latin typeface="Times New Roman" panose="02020603050405020304" pitchFamily="18" charset="0"/>
                        <a:ea typeface="宋体" panose="02010600030101010101" pitchFamily="2" charset="-122"/>
                      </a:endParaRPr>
                    </a:p>
                  </a:txBody>
                  <a:tcPr marL="87471" marR="87471"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6248141"/>
                  </a:ext>
                </a:extLst>
              </a:tr>
              <a:tr h="349886">
                <a:tc>
                  <a:txBody>
                    <a:bodyPr/>
                    <a:lstStyle/>
                    <a:p>
                      <a:pPr indent="0" algn="ctr">
                        <a:lnSpc>
                          <a:spcPct val="100000"/>
                        </a:lnSpc>
                        <a:spcAft>
                          <a:spcPts val="0"/>
                        </a:spcAft>
                      </a:pPr>
                      <a:r>
                        <a:rPr lang="zh-CN" sz="2300" b="1" kern="100" dirty="0" smtClean="0">
                          <a:effectLst/>
                          <a:latin typeface="Times New Roman" panose="02020603050405020304" pitchFamily="18" charset="0"/>
                          <a:ea typeface="楷体" panose="02010609060101010101" pitchFamily="49" charset="-122"/>
                          <a:cs typeface="Times New Roman" panose="02020603050405020304" pitchFamily="18" charset="0"/>
                        </a:rPr>
                        <a:t>概率</a:t>
                      </a:r>
                      <a:r>
                        <a:rPr lang="en-US" altLang="zh-CN" sz="2300" b="1" i="1" kern="100" dirty="0" err="1" smtClean="0">
                          <a:effectLst/>
                          <a:latin typeface="Times New Roman" panose="02020603050405020304" pitchFamily="18" charset="0"/>
                          <a:ea typeface="楷体" panose="02010609060101010101" pitchFamily="49" charset="-122"/>
                          <a:cs typeface="Times New Roman" panose="02020603050405020304" pitchFamily="18" charset="0"/>
                        </a:rPr>
                        <a:t>p</a:t>
                      </a:r>
                      <a:r>
                        <a:rPr lang="en-US" altLang="zh-CN" sz="2300" b="1" i="1" kern="100" baseline="-25000" dirty="0" err="1" smtClean="0">
                          <a:effectLst/>
                          <a:latin typeface="Times New Roman" panose="02020603050405020304" pitchFamily="18" charset="0"/>
                          <a:ea typeface="楷体" panose="02010609060101010101" pitchFamily="49" charset="-122"/>
                          <a:cs typeface="Times New Roman" panose="02020603050405020304" pitchFamily="18" charset="0"/>
                        </a:rPr>
                        <a:t>r</a:t>
                      </a:r>
                      <a:r>
                        <a:rPr lang="en-US" altLang="zh-CN" sz="2300" b="1" kern="100" dirty="0" smtClean="0">
                          <a:effectLst/>
                          <a:latin typeface="Times New Roman" panose="02020603050405020304" pitchFamily="18" charset="0"/>
                          <a:ea typeface="楷体" panose="02010609060101010101" pitchFamily="49" charset="-122"/>
                          <a:cs typeface="Times New Roman" panose="02020603050405020304" pitchFamily="18" charset="0"/>
                        </a:rPr>
                        <a:t>(</a:t>
                      </a:r>
                      <a:r>
                        <a:rPr lang="en-US" altLang="zh-CN" sz="2300" b="1" i="1" kern="100" dirty="0" err="1" smtClean="0">
                          <a:effectLst/>
                          <a:latin typeface="Times New Roman" panose="02020603050405020304" pitchFamily="18" charset="0"/>
                          <a:ea typeface="楷体" panose="02010609060101010101" pitchFamily="49" charset="-122"/>
                          <a:cs typeface="Times New Roman" panose="02020603050405020304" pitchFamily="18" charset="0"/>
                        </a:rPr>
                        <a:t>r</a:t>
                      </a:r>
                      <a:r>
                        <a:rPr lang="en-US" altLang="zh-CN" sz="2300" b="1" i="1" kern="100" baseline="-25000" dirty="0" err="1" smtClean="0">
                          <a:effectLst/>
                          <a:latin typeface="Times New Roman" panose="02020603050405020304" pitchFamily="18" charset="0"/>
                          <a:ea typeface="楷体" panose="02010609060101010101" pitchFamily="49" charset="-122"/>
                          <a:cs typeface="Times New Roman" panose="02020603050405020304" pitchFamily="18" charset="0"/>
                        </a:rPr>
                        <a:t>k</a:t>
                      </a:r>
                      <a:r>
                        <a:rPr lang="en-US" altLang="zh-CN" sz="2300" b="1" kern="100" dirty="0" smtClean="0">
                          <a:effectLst/>
                          <a:latin typeface="Times New Roman" panose="02020603050405020304" pitchFamily="18" charset="0"/>
                          <a:ea typeface="楷体" panose="02010609060101010101" pitchFamily="49" charset="-122"/>
                          <a:cs typeface="Times New Roman" panose="02020603050405020304" pitchFamily="18" charset="0"/>
                        </a:rPr>
                        <a:t>)</a:t>
                      </a:r>
                      <a:r>
                        <a:rPr lang="en-US" sz="2300" b="1" kern="100" dirty="0" smtClean="0">
                          <a:effectLst/>
                          <a:latin typeface="Times New Roman" panose="02020603050405020304" pitchFamily="18" charset="0"/>
                          <a:ea typeface="楷体" panose="02010609060101010101" pitchFamily="49" charset="-122"/>
                          <a:cs typeface="Times New Roman" panose="02020603050405020304" pitchFamily="18" charset="0"/>
                        </a:rPr>
                        <a:t> </a:t>
                      </a:r>
                      <a:endParaRPr lang="zh-CN" sz="2300" b="1" kern="100" dirty="0">
                        <a:effectLst/>
                        <a:latin typeface="Times New Roman" panose="02020603050405020304" pitchFamily="18" charset="0"/>
                        <a:ea typeface="楷体" panose="02010609060101010101" pitchFamily="49" charset="-122"/>
                        <a:cs typeface="Times New Roman" panose="02020603050405020304" pitchFamily="18" charset="0"/>
                      </a:endParaRPr>
                    </a:p>
                  </a:txBody>
                  <a:tcPr marL="87471" marR="87471"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lnSpc>
                          <a:spcPct val="100000"/>
                        </a:lnSpc>
                        <a:spcAft>
                          <a:spcPts val="0"/>
                        </a:spcAft>
                      </a:pPr>
                      <a:r>
                        <a:rPr lang="en-US" sz="2300" b="1" kern="100">
                          <a:effectLst/>
                          <a:latin typeface="Times New Roman" panose="02020603050405020304" pitchFamily="18" charset="0"/>
                          <a:ea typeface="宋体" panose="02010600030101010101" pitchFamily="2" charset="-122"/>
                        </a:rPr>
                        <a:t>0.14</a:t>
                      </a:r>
                      <a:endParaRPr lang="zh-CN" sz="2300" b="1" kern="100">
                        <a:effectLst/>
                        <a:latin typeface="Times New Roman" panose="02020603050405020304" pitchFamily="18" charset="0"/>
                        <a:ea typeface="宋体" panose="02010600030101010101" pitchFamily="2" charset="-122"/>
                      </a:endParaRPr>
                    </a:p>
                  </a:txBody>
                  <a:tcPr marL="87471" marR="87471"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lnSpc>
                          <a:spcPct val="100000"/>
                        </a:lnSpc>
                        <a:spcAft>
                          <a:spcPts val="0"/>
                        </a:spcAft>
                      </a:pPr>
                      <a:r>
                        <a:rPr lang="en-US" sz="2300" b="1" kern="100">
                          <a:effectLst/>
                          <a:latin typeface="Times New Roman" panose="02020603050405020304" pitchFamily="18" charset="0"/>
                          <a:ea typeface="宋体" panose="02010600030101010101" pitchFamily="2" charset="-122"/>
                        </a:rPr>
                        <a:t>0.22</a:t>
                      </a:r>
                      <a:endParaRPr lang="zh-CN" sz="2300" b="1" kern="100">
                        <a:effectLst/>
                        <a:latin typeface="Times New Roman" panose="02020603050405020304" pitchFamily="18" charset="0"/>
                        <a:ea typeface="宋体" panose="02010600030101010101" pitchFamily="2" charset="-122"/>
                      </a:endParaRPr>
                    </a:p>
                  </a:txBody>
                  <a:tcPr marL="87471" marR="87471"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lnSpc>
                          <a:spcPct val="100000"/>
                        </a:lnSpc>
                        <a:spcAft>
                          <a:spcPts val="0"/>
                        </a:spcAft>
                      </a:pPr>
                      <a:r>
                        <a:rPr lang="en-US" sz="2300" b="1" kern="100">
                          <a:effectLst/>
                          <a:latin typeface="Times New Roman" panose="02020603050405020304" pitchFamily="18" charset="0"/>
                          <a:ea typeface="宋体" panose="02010600030101010101" pitchFamily="2" charset="-122"/>
                        </a:rPr>
                        <a:t>0.26</a:t>
                      </a:r>
                      <a:endParaRPr lang="zh-CN" sz="2300" b="1" kern="100">
                        <a:effectLst/>
                        <a:latin typeface="Times New Roman" panose="02020603050405020304" pitchFamily="18" charset="0"/>
                        <a:ea typeface="宋体" panose="02010600030101010101" pitchFamily="2" charset="-122"/>
                      </a:endParaRPr>
                    </a:p>
                  </a:txBody>
                  <a:tcPr marL="87471" marR="87471"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lnSpc>
                          <a:spcPct val="100000"/>
                        </a:lnSpc>
                        <a:spcAft>
                          <a:spcPts val="0"/>
                        </a:spcAft>
                      </a:pPr>
                      <a:r>
                        <a:rPr lang="en-US" sz="2300" b="1" kern="100">
                          <a:effectLst/>
                          <a:latin typeface="Times New Roman" panose="02020603050405020304" pitchFamily="18" charset="0"/>
                          <a:ea typeface="宋体" panose="02010600030101010101" pitchFamily="2" charset="-122"/>
                        </a:rPr>
                        <a:t>0.17</a:t>
                      </a:r>
                      <a:endParaRPr lang="zh-CN" sz="2300" b="1" kern="100">
                        <a:effectLst/>
                        <a:latin typeface="Times New Roman" panose="02020603050405020304" pitchFamily="18" charset="0"/>
                        <a:ea typeface="宋体" panose="02010600030101010101" pitchFamily="2" charset="-122"/>
                      </a:endParaRPr>
                    </a:p>
                  </a:txBody>
                  <a:tcPr marL="87471" marR="87471"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lnSpc>
                          <a:spcPct val="100000"/>
                        </a:lnSpc>
                        <a:spcAft>
                          <a:spcPts val="0"/>
                        </a:spcAft>
                      </a:pPr>
                      <a:r>
                        <a:rPr lang="en-US" sz="2300" b="1" kern="100">
                          <a:effectLst/>
                          <a:latin typeface="Times New Roman" panose="02020603050405020304" pitchFamily="18" charset="0"/>
                          <a:ea typeface="宋体" panose="02010600030101010101" pitchFamily="2" charset="-122"/>
                        </a:rPr>
                        <a:t>0.09</a:t>
                      </a:r>
                      <a:endParaRPr lang="zh-CN" sz="2300" b="1" kern="100">
                        <a:effectLst/>
                        <a:latin typeface="Times New Roman" panose="02020603050405020304" pitchFamily="18" charset="0"/>
                        <a:ea typeface="宋体" panose="02010600030101010101" pitchFamily="2" charset="-122"/>
                      </a:endParaRPr>
                    </a:p>
                  </a:txBody>
                  <a:tcPr marL="87471" marR="87471"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lnSpc>
                          <a:spcPct val="100000"/>
                        </a:lnSpc>
                        <a:spcAft>
                          <a:spcPts val="0"/>
                        </a:spcAft>
                      </a:pPr>
                      <a:r>
                        <a:rPr lang="en-US" sz="2300" b="1" kern="100">
                          <a:effectLst/>
                          <a:latin typeface="Times New Roman" panose="02020603050405020304" pitchFamily="18" charset="0"/>
                          <a:ea typeface="宋体" panose="02010600030101010101" pitchFamily="2" charset="-122"/>
                        </a:rPr>
                        <a:t>0.06</a:t>
                      </a:r>
                      <a:endParaRPr lang="zh-CN" sz="2300" b="1" kern="100">
                        <a:effectLst/>
                        <a:latin typeface="Times New Roman" panose="02020603050405020304" pitchFamily="18" charset="0"/>
                        <a:ea typeface="宋体" panose="02010600030101010101" pitchFamily="2" charset="-122"/>
                      </a:endParaRPr>
                    </a:p>
                  </a:txBody>
                  <a:tcPr marL="87471" marR="87471"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lnSpc>
                          <a:spcPct val="100000"/>
                        </a:lnSpc>
                        <a:spcAft>
                          <a:spcPts val="0"/>
                        </a:spcAft>
                      </a:pPr>
                      <a:r>
                        <a:rPr lang="en-US" sz="2300" b="1" kern="100" dirty="0">
                          <a:effectLst/>
                          <a:latin typeface="Times New Roman" panose="02020603050405020304" pitchFamily="18" charset="0"/>
                          <a:ea typeface="宋体" panose="02010600030101010101" pitchFamily="2" charset="-122"/>
                        </a:rPr>
                        <a:t>0.04</a:t>
                      </a:r>
                      <a:endParaRPr lang="zh-CN" sz="2300" b="1" kern="100" dirty="0">
                        <a:effectLst/>
                        <a:latin typeface="Times New Roman" panose="02020603050405020304" pitchFamily="18" charset="0"/>
                        <a:ea typeface="宋体" panose="02010600030101010101" pitchFamily="2" charset="-122"/>
                      </a:endParaRPr>
                    </a:p>
                  </a:txBody>
                  <a:tcPr marL="87471" marR="87471"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0" algn="ctr">
                        <a:lnSpc>
                          <a:spcPct val="100000"/>
                        </a:lnSpc>
                        <a:spcAft>
                          <a:spcPts val="0"/>
                        </a:spcAft>
                      </a:pPr>
                      <a:r>
                        <a:rPr lang="en-US" sz="2300" b="1" kern="100" dirty="0">
                          <a:effectLst/>
                          <a:latin typeface="Times New Roman" panose="02020603050405020304" pitchFamily="18" charset="0"/>
                          <a:ea typeface="宋体" panose="02010600030101010101" pitchFamily="2" charset="-122"/>
                        </a:rPr>
                        <a:t>0.02</a:t>
                      </a:r>
                      <a:endParaRPr lang="zh-CN" sz="2300" b="1" kern="100" dirty="0">
                        <a:effectLst/>
                        <a:latin typeface="Times New Roman" panose="02020603050405020304" pitchFamily="18" charset="0"/>
                        <a:ea typeface="宋体" panose="02010600030101010101" pitchFamily="2" charset="-122"/>
                      </a:endParaRPr>
                    </a:p>
                  </a:txBody>
                  <a:tcPr marL="87471" marR="87471"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9690550"/>
                  </a:ext>
                </a:extLst>
              </a:tr>
            </a:tbl>
          </a:graphicData>
        </a:graphic>
      </p:graphicFrame>
      <p:sp>
        <p:nvSpPr>
          <p:cNvPr id="19" name="矩形 18"/>
          <p:cNvSpPr/>
          <p:nvPr/>
        </p:nvSpPr>
        <p:spPr>
          <a:xfrm>
            <a:off x="1838146" y="3879291"/>
            <a:ext cx="8503514" cy="1819472"/>
          </a:xfrm>
          <a:prstGeom prst="rect">
            <a:avLst/>
          </a:prstGeom>
        </p:spPr>
        <p:txBody>
          <a:bodyPr wrap="square">
            <a:spAutoFit/>
          </a:bodyPr>
          <a:lstStyle/>
          <a:p>
            <a:pPr marL="437369" indent="-437369" algn="just">
              <a:buClr>
                <a:srgbClr val="7000C8"/>
              </a:buClr>
              <a:buSzPct val="75000"/>
              <a:buFont typeface="Wingdings" panose="05000000000000000000" pitchFamily="2" charset="2"/>
              <a:buChar char="n"/>
            </a:pPr>
            <a:r>
              <a:rPr lang="en-US" altLang="zh-CN" sz="2806" kern="100" dirty="0">
                <a:latin typeface="楷体" panose="02010609060101010101" pitchFamily="49" charset="-122"/>
                <a:ea typeface="楷体" panose="02010609060101010101" pitchFamily="49" charset="-122"/>
                <a:cs typeface="Times New Roman" panose="02020603050405020304" pitchFamily="18" charset="0"/>
              </a:rPr>
              <a:t>5.5</a:t>
            </a:r>
            <a:r>
              <a:rPr lang="zh-CN" altLang="zh-CN" sz="2806" kern="100" dirty="0">
                <a:latin typeface="楷体" panose="02010609060101010101" pitchFamily="49" charset="-122"/>
                <a:ea typeface="楷体" panose="02010609060101010101" pitchFamily="49" charset="-122"/>
                <a:cs typeface="Times New Roman" panose="02020603050405020304" pitchFamily="18" charset="0"/>
              </a:rPr>
              <a:t>已知一幅图像的灰度级为</a:t>
            </a:r>
            <a:r>
              <a:rPr lang="en-US" altLang="zh-CN" sz="2806" kern="100" dirty="0">
                <a:latin typeface="楷体" panose="02010609060101010101" pitchFamily="49" charset="-122"/>
                <a:ea typeface="楷体" panose="02010609060101010101" pitchFamily="49" charset="-122"/>
                <a:cs typeface="Times New Roman" panose="02020603050405020304" pitchFamily="18" charset="0"/>
              </a:rPr>
              <a:t>8</a:t>
            </a:r>
            <a:r>
              <a:rPr lang="zh-CN" altLang="zh-CN" sz="2806" kern="100" dirty="0">
                <a:latin typeface="楷体" panose="02010609060101010101" pitchFamily="49" charset="-122"/>
                <a:ea typeface="楷体" panose="02010609060101010101" pitchFamily="49" charset="-122"/>
                <a:cs typeface="Times New Roman" panose="02020603050405020304" pitchFamily="18" charset="0"/>
              </a:rPr>
              <a:t>，图像的左边一半为深灰色，其灰度值为</a:t>
            </a:r>
            <a:r>
              <a:rPr lang="en-US" altLang="zh-CN" sz="2806" kern="100" dirty="0">
                <a:latin typeface="楷体" panose="02010609060101010101" pitchFamily="49" charset="-122"/>
                <a:ea typeface="楷体" panose="02010609060101010101" pitchFamily="49" charset="-122"/>
                <a:cs typeface="Times New Roman" panose="02020603050405020304" pitchFamily="18" charset="0"/>
              </a:rPr>
              <a:t>1/7</a:t>
            </a:r>
            <a:r>
              <a:rPr lang="zh-CN" altLang="zh-CN" sz="2806" kern="100" dirty="0">
                <a:latin typeface="楷体" panose="02010609060101010101" pitchFamily="49" charset="-122"/>
                <a:ea typeface="楷体" panose="02010609060101010101" pitchFamily="49" charset="-122"/>
                <a:cs typeface="Times New Roman" panose="02020603050405020304" pitchFamily="18" charset="0"/>
              </a:rPr>
              <a:t>，右边一半为黑色，其灰度值为</a:t>
            </a:r>
            <a:r>
              <a:rPr lang="en-US" altLang="zh-CN" sz="2806" kern="100" dirty="0">
                <a:latin typeface="楷体" panose="02010609060101010101" pitchFamily="49" charset="-122"/>
                <a:ea typeface="楷体" panose="02010609060101010101" pitchFamily="49" charset="-122"/>
                <a:cs typeface="Times New Roman" panose="02020603050405020304" pitchFamily="18" charset="0"/>
              </a:rPr>
              <a:t>0</a:t>
            </a:r>
            <a:r>
              <a:rPr lang="zh-CN" altLang="zh-CN" sz="2806" kern="100" dirty="0">
                <a:latin typeface="楷体" panose="02010609060101010101" pitchFamily="49" charset="-122"/>
                <a:ea typeface="楷体" panose="02010609060101010101" pitchFamily="49" charset="-122"/>
                <a:cs typeface="Times New Roman" panose="02020603050405020304" pitchFamily="18" charset="0"/>
              </a:rPr>
              <a:t>。试对此图像进行直方图均衡化处理，并描述处理后的图像视觉效果。</a:t>
            </a:r>
          </a:p>
        </p:txBody>
      </p:sp>
      <p:sp>
        <p:nvSpPr>
          <p:cNvPr id="16" name="Rectangle 2"/>
          <p:cNvSpPr txBox="1">
            <a:spLocks noChangeArrowheads="1"/>
          </p:cNvSpPr>
          <p:nvPr/>
        </p:nvSpPr>
        <p:spPr bwMode="auto">
          <a:xfrm>
            <a:off x="2362267" y="457606"/>
            <a:ext cx="2818523" cy="838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0" tIns="45710" rIns="91420" bIns="45710"/>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lang="zh-CN" altLang="en-US" sz="3954" dirty="0">
                <a:solidFill>
                  <a:srgbClr val="FF0000"/>
                </a:solidFill>
                <a:latin typeface="隶书" pitchFamily="49" charset="-122"/>
                <a:ea typeface="隶书" pitchFamily="49" charset="-122"/>
              </a:rPr>
              <a:t>计算、思考</a:t>
            </a:r>
          </a:p>
        </p:txBody>
      </p:sp>
      <p:sp>
        <p:nvSpPr>
          <p:cNvPr id="17" name="矩形 16"/>
          <p:cNvSpPr/>
          <p:nvPr/>
        </p:nvSpPr>
        <p:spPr>
          <a:xfrm>
            <a:off x="1855720" y="5536440"/>
            <a:ext cx="8485940" cy="955903"/>
          </a:xfrm>
          <a:prstGeom prst="rect">
            <a:avLst/>
          </a:prstGeom>
        </p:spPr>
        <p:txBody>
          <a:bodyPr wrap="square">
            <a:spAutoFit/>
          </a:bodyPr>
          <a:lstStyle/>
          <a:p>
            <a:pPr marL="437369" indent="-437369" algn="just">
              <a:buClr>
                <a:srgbClr val="7000C8"/>
              </a:buClr>
              <a:buSzPct val="75000"/>
              <a:buFont typeface="Wingdings" panose="05000000000000000000" pitchFamily="2" charset="2"/>
              <a:buChar char="n"/>
            </a:pPr>
            <a:r>
              <a:rPr lang="en-US" altLang="zh-CN" sz="2806" kern="100" dirty="0">
                <a:latin typeface="楷体" panose="02010609060101010101" pitchFamily="49" charset="-122"/>
                <a:ea typeface="楷体" panose="02010609060101010101" pitchFamily="49" charset="-122"/>
                <a:cs typeface="Times New Roman" panose="02020603050405020304" pitchFamily="18" charset="0"/>
              </a:rPr>
              <a:t>5.6</a:t>
            </a:r>
            <a:r>
              <a:rPr lang="zh-CN" altLang="zh-CN" sz="2806" kern="100" dirty="0">
                <a:latin typeface="楷体" panose="02010609060101010101" pitchFamily="49" charset="-122"/>
                <a:ea typeface="楷体" panose="02010609060101010101" pitchFamily="49" charset="-122"/>
                <a:cs typeface="Times New Roman" panose="02020603050405020304" pitchFamily="18" charset="0"/>
              </a:rPr>
              <a:t>说明一幅灰度图像的直方图分布与对比度之间的关系。</a:t>
            </a:r>
          </a:p>
        </p:txBody>
      </p:sp>
    </p:spTree>
    <p:extLst>
      <p:ext uri="{BB962C8B-B14F-4D97-AF65-F5344CB8AC3E}">
        <p14:creationId xmlns:p14="http://schemas.microsoft.com/office/powerpoint/2010/main" val="555387612"/>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2771826" y="2385807"/>
            <a:ext cx="6215590" cy="2355910"/>
          </a:xfrm>
          <a:prstGeom prst="rect">
            <a:avLst/>
          </a:prstGeom>
        </p:spPr>
      </p:pic>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135</a:t>
            </a:fld>
            <a:endParaRPr lang="en-US" altLang="zh-CN"/>
          </a:p>
        </p:txBody>
      </p:sp>
      <p:grpSp>
        <p:nvGrpSpPr>
          <p:cNvPr id="4" name="组合 3"/>
          <p:cNvGrpSpPr>
            <a:grpSpLocks/>
          </p:cNvGrpSpPr>
          <p:nvPr/>
        </p:nvGrpSpPr>
        <p:grpSpPr bwMode="auto">
          <a:xfrm>
            <a:off x="8837580" y="907112"/>
            <a:ext cx="1314096" cy="287522"/>
            <a:chOff x="5734050" y="711200"/>
            <a:chExt cx="1030288" cy="225425"/>
          </a:xfrm>
        </p:grpSpPr>
        <p:sp>
          <p:nvSpPr>
            <p:cNvPr id="5" name="Rectangle 6"/>
            <p:cNvSpPr>
              <a:spLocks noChangeArrowheads="1"/>
            </p:cNvSpPr>
            <p:nvPr/>
          </p:nvSpPr>
          <p:spPr bwMode="auto">
            <a:xfrm>
              <a:off x="6369050" y="711200"/>
              <a:ext cx="168275" cy="225425"/>
            </a:xfrm>
            <a:prstGeom prst="rect">
              <a:avLst/>
            </a:prstGeom>
            <a:solidFill>
              <a:schemeClr val="bg1"/>
            </a:solidFill>
            <a:ln w="15875" algn="ctr">
              <a:solidFill>
                <a:srgbClr val="404F72"/>
              </a:solidFill>
              <a:miter lim="800000"/>
              <a:headEnd/>
              <a:tailEnd/>
            </a:ln>
          </p:spPr>
          <p:txBody>
            <a:bodyPr wrap="none" lIns="91429" tIns="45714" rIns="91429" bIns="45714"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SzTx/>
                <a:buFontTx/>
                <a:buNone/>
              </a:pPr>
              <a:endParaRPr lang="zh-CN" altLang="zh-CN" sz="2423">
                <a:solidFill>
                  <a:srgbClr val="000000"/>
                </a:solidFill>
                <a:latin typeface="Verdana" panose="020B0604030504040204" pitchFamily="34" charset="0"/>
              </a:endParaRPr>
            </a:p>
          </p:txBody>
        </p:sp>
        <p:sp>
          <p:nvSpPr>
            <p:cNvPr id="6" name="Rectangle 7"/>
            <p:cNvSpPr>
              <a:spLocks noChangeArrowheads="1"/>
            </p:cNvSpPr>
            <p:nvPr/>
          </p:nvSpPr>
          <p:spPr bwMode="auto">
            <a:xfrm>
              <a:off x="6169025" y="711200"/>
              <a:ext cx="144463" cy="225425"/>
            </a:xfrm>
            <a:prstGeom prst="rect">
              <a:avLst/>
            </a:prstGeom>
            <a:solidFill>
              <a:schemeClr val="bg1"/>
            </a:solidFill>
            <a:ln w="15875" algn="ctr">
              <a:solidFill>
                <a:srgbClr val="404F72"/>
              </a:solidFill>
              <a:miter lim="800000"/>
              <a:headEnd/>
              <a:tailEnd/>
            </a:ln>
          </p:spPr>
          <p:txBody>
            <a:bodyPr wrap="none" lIns="91429" tIns="45714" rIns="91429" bIns="45714"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SzTx/>
                <a:buFontTx/>
                <a:buNone/>
              </a:pPr>
              <a:endParaRPr lang="zh-CN" altLang="zh-CN" sz="2423">
                <a:solidFill>
                  <a:srgbClr val="000000"/>
                </a:solidFill>
                <a:latin typeface="Verdana" panose="020B0604030504040204" pitchFamily="34" charset="0"/>
              </a:endParaRPr>
            </a:p>
          </p:txBody>
        </p:sp>
        <p:sp>
          <p:nvSpPr>
            <p:cNvPr id="7" name="Rectangle 8"/>
            <p:cNvSpPr>
              <a:spLocks noChangeArrowheads="1"/>
            </p:cNvSpPr>
            <p:nvPr/>
          </p:nvSpPr>
          <p:spPr bwMode="auto">
            <a:xfrm>
              <a:off x="6000750" y="711200"/>
              <a:ext cx="109538" cy="225425"/>
            </a:xfrm>
            <a:prstGeom prst="rect">
              <a:avLst/>
            </a:prstGeom>
            <a:solidFill>
              <a:schemeClr val="bg1"/>
            </a:solidFill>
            <a:ln w="15875" algn="ctr">
              <a:solidFill>
                <a:srgbClr val="404F72"/>
              </a:solidFill>
              <a:miter lim="800000"/>
              <a:headEnd/>
              <a:tailEnd/>
            </a:ln>
          </p:spPr>
          <p:txBody>
            <a:bodyPr wrap="none" anchor="ctr"/>
            <a:lstStyle>
              <a:lvl1pPr>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endParaRPr lang="zh-CN" altLang="en-US" sz="2423">
                <a:latin typeface="Times New Roman" panose="02020603050405020304" pitchFamily="18" charset="0"/>
              </a:endParaRPr>
            </a:p>
          </p:txBody>
        </p:sp>
        <p:sp>
          <p:nvSpPr>
            <p:cNvPr id="8" name="Rectangle 9"/>
            <p:cNvSpPr>
              <a:spLocks noChangeArrowheads="1"/>
            </p:cNvSpPr>
            <p:nvPr/>
          </p:nvSpPr>
          <p:spPr bwMode="auto">
            <a:xfrm>
              <a:off x="5734050" y="711200"/>
              <a:ext cx="76200" cy="225425"/>
            </a:xfrm>
            <a:prstGeom prst="rect">
              <a:avLst/>
            </a:prstGeom>
            <a:solidFill>
              <a:schemeClr val="bg1"/>
            </a:solidFill>
            <a:ln w="15875" algn="ctr">
              <a:solidFill>
                <a:srgbClr val="404F72"/>
              </a:solidFill>
              <a:miter lim="800000"/>
              <a:headEnd/>
              <a:tailEnd/>
            </a:ln>
          </p:spPr>
          <p:txBody>
            <a:bodyPr wrap="none" anchor="ctr"/>
            <a:lstStyle>
              <a:lvl1pPr>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endParaRPr lang="zh-CN" altLang="en-US" sz="2423">
                <a:latin typeface="Times New Roman" panose="02020603050405020304" pitchFamily="18" charset="0"/>
              </a:endParaRPr>
            </a:p>
          </p:txBody>
        </p:sp>
        <p:sp>
          <p:nvSpPr>
            <p:cNvPr id="9" name="Rectangle 11"/>
            <p:cNvSpPr>
              <a:spLocks noChangeArrowheads="1"/>
            </p:cNvSpPr>
            <p:nvPr/>
          </p:nvSpPr>
          <p:spPr bwMode="auto">
            <a:xfrm>
              <a:off x="6596063" y="711200"/>
              <a:ext cx="168275" cy="225425"/>
            </a:xfrm>
            <a:prstGeom prst="rect">
              <a:avLst/>
            </a:prstGeom>
            <a:solidFill>
              <a:schemeClr val="bg1"/>
            </a:solidFill>
            <a:ln w="15875" algn="ctr">
              <a:solidFill>
                <a:srgbClr val="404F72"/>
              </a:solidFill>
              <a:miter lim="800000"/>
              <a:headEnd/>
              <a:tailEnd/>
            </a:ln>
          </p:spPr>
          <p:txBody>
            <a:bodyPr wrap="none" lIns="91429" tIns="45714" rIns="91429" bIns="45714"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SzTx/>
                <a:buFontTx/>
                <a:buNone/>
              </a:pPr>
              <a:endParaRPr lang="zh-CN" altLang="zh-CN" sz="2423">
                <a:solidFill>
                  <a:srgbClr val="000000"/>
                </a:solidFill>
                <a:latin typeface="Verdana" panose="020B0604030504040204" pitchFamily="34" charset="0"/>
              </a:endParaRPr>
            </a:p>
          </p:txBody>
        </p:sp>
        <p:sp>
          <p:nvSpPr>
            <p:cNvPr id="10" name="Rectangle 14"/>
            <p:cNvSpPr>
              <a:spLocks noChangeArrowheads="1"/>
            </p:cNvSpPr>
            <p:nvPr/>
          </p:nvSpPr>
          <p:spPr bwMode="auto">
            <a:xfrm>
              <a:off x="5851525" y="711200"/>
              <a:ext cx="92075" cy="225425"/>
            </a:xfrm>
            <a:prstGeom prst="rect">
              <a:avLst/>
            </a:prstGeom>
            <a:solidFill>
              <a:schemeClr val="bg1"/>
            </a:solidFill>
            <a:ln w="15875" algn="ctr">
              <a:solidFill>
                <a:srgbClr val="404F72"/>
              </a:solidFill>
              <a:miter lim="800000"/>
              <a:headEnd/>
              <a:tailEnd/>
            </a:ln>
          </p:spPr>
          <p:txBody>
            <a:bodyPr wrap="none" anchor="ctr"/>
            <a:lstStyle>
              <a:lvl1pPr>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endParaRPr lang="zh-CN" altLang="en-US" sz="2423">
                <a:latin typeface="Times New Roman" panose="02020603050405020304" pitchFamily="18" charset="0"/>
              </a:endParaRPr>
            </a:p>
          </p:txBody>
        </p:sp>
      </p:grpSp>
      <p:sp>
        <p:nvSpPr>
          <p:cNvPr id="12" name="矩形 11"/>
          <p:cNvSpPr/>
          <p:nvPr/>
        </p:nvSpPr>
        <p:spPr>
          <a:xfrm>
            <a:off x="1785299" y="1384847"/>
            <a:ext cx="8188642" cy="955903"/>
          </a:xfrm>
          <a:prstGeom prst="rect">
            <a:avLst/>
          </a:prstGeom>
        </p:spPr>
        <p:txBody>
          <a:bodyPr wrap="square">
            <a:spAutoFit/>
          </a:bodyPr>
          <a:lstStyle/>
          <a:p>
            <a:pPr marL="437369" indent="-437369" algn="just">
              <a:buClr>
                <a:srgbClr val="7000C8"/>
              </a:buClr>
              <a:buSzPct val="75000"/>
              <a:buFont typeface="Wingdings" panose="05000000000000000000" pitchFamily="2" charset="2"/>
              <a:buChar char="n"/>
            </a:pPr>
            <a:r>
              <a:rPr lang="en-US" altLang="zh-CN" sz="2806" kern="100" dirty="0">
                <a:latin typeface="楷体" panose="02010609060101010101" pitchFamily="49" charset="-122"/>
                <a:ea typeface="楷体" panose="02010609060101010101" pitchFamily="49" charset="-122"/>
                <a:cs typeface="Times New Roman" panose="02020603050405020304" pitchFamily="18" charset="0"/>
              </a:rPr>
              <a:t>5.7</a:t>
            </a:r>
            <a:r>
              <a:rPr lang="zh-CN" altLang="zh-CN" sz="2806" kern="100" dirty="0">
                <a:latin typeface="楷体" panose="02010609060101010101" pitchFamily="49" charset="-122"/>
                <a:ea typeface="楷体" panose="02010609060101010101" pitchFamily="49" charset="-122"/>
                <a:cs typeface="Times New Roman" panose="02020603050405020304" pitchFamily="18" charset="0"/>
              </a:rPr>
              <a:t>一幅图像的像素值如下图左图所示，试按右图所示方式对其进行处理，请写出处理结果</a:t>
            </a:r>
            <a:r>
              <a:rPr lang="en-US" altLang="zh-CN" sz="2806" kern="100" dirty="0">
                <a:latin typeface="楷体" panose="02010609060101010101" pitchFamily="49" charset="-122"/>
                <a:ea typeface="楷体" panose="02010609060101010101" pitchFamily="49" charset="-122"/>
                <a:cs typeface="Times New Roman" panose="02020603050405020304" pitchFamily="18" charset="0"/>
              </a:rPr>
              <a:t>g</a:t>
            </a:r>
            <a:r>
              <a:rPr lang="zh-CN" altLang="zh-CN" sz="2806" kern="100" dirty="0">
                <a:latin typeface="楷体" panose="02010609060101010101" pitchFamily="49" charset="-122"/>
                <a:ea typeface="楷体" panose="02010609060101010101" pitchFamily="49" charset="-122"/>
                <a:cs typeface="Times New Roman" panose="02020603050405020304" pitchFamily="18" charset="0"/>
              </a:rPr>
              <a:t>。</a:t>
            </a:r>
          </a:p>
        </p:txBody>
      </p:sp>
      <p:sp>
        <p:nvSpPr>
          <p:cNvPr id="14" name="Rectangle 2"/>
          <p:cNvSpPr txBox="1">
            <a:spLocks noChangeArrowheads="1"/>
          </p:cNvSpPr>
          <p:nvPr/>
        </p:nvSpPr>
        <p:spPr bwMode="auto">
          <a:xfrm>
            <a:off x="2362267" y="457606"/>
            <a:ext cx="2818523" cy="838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0" tIns="45710" rIns="91420" bIns="45710"/>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lang="zh-CN" altLang="en-US" sz="3954" dirty="0">
                <a:solidFill>
                  <a:srgbClr val="FF0000"/>
                </a:solidFill>
                <a:latin typeface="隶书" pitchFamily="49" charset="-122"/>
                <a:ea typeface="隶书" pitchFamily="49" charset="-122"/>
              </a:rPr>
              <a:t>计算、思考</a:t>
            </a:r>
          </a:p>
        </p:txBody>
      </p:sp>
      <p:sp>
        <p:nvSpPr>
          <p:cNvPr id="16" name="矩形 15"/>
          <p:cNvSpPr/>
          <p:nvPr/>
        </p:nvSpPr>
        <p:spPr>
          <a:xfrm>
            <a:off x="1800962" y="4772365"/>
            <a:ext cx="8509025" cy="1438984"/>
          </a:xfrm>
          <a:prstGeom prst="rect">
            <a:avLst/>
          </a:prstGeom>
        </p:spPr>
        <p:txBody>
          <a:bodyPr wrap="square">
            <a:spAutoFit/>
          </a:bodyPr>
          <a:lstStyle/>
          <a:p>
            <a:pPr marL="437369" indent="-437369" algn="just">
              <a:spcBef>
                <a:spcPts val="255"/>
              </a:spcBef>
              <a:spcAft>
                <a:spcPts val="128"/>
              </a:spcAft>
              <a:buClr>
                <a:srgbClr val="7000C8"/>
              </a:buClr>
              <a:buSzPct val="75000"/>
              <a:buFont typeface="Wingdings" panose="05000000000000000000" pitchFamily="2" charset="2"/>
              <a:buChar char="n"/>
            </a:pPr>
            <a:r>
              <a:rPr lang="en-US" altLang="zh-CN" sz="2806" kern="100" dirty="0">
                <a:latin typeface="楷体" panose="02010609060101010101" pitchFamily="49" charset="-122"/>
                <a:ea typeface="楷体" panose="02010609060101010101" pitchFamily="49" charset="-122"/>
                <a:cs typeface="Times New Roman" panose="02020603050405020304" pitchFamily="18" charset="0"/>
              </a:rPr>
              <a:t>5.8</a:t>
            </a:r>
            <a:r>
              <a:rPr lang="zh-CN" altLang="zh-CN" sz="2806" kern="100" dirty="0">
                <a:latin typeface="楷体" panose="02010609060101010101" pitchFamily="49" charset="-122"/>
                <a:ea typeface="楷体" panose="02010609060101010101" pitchFamily="49" charset="-122"/>
                <a:cs typeface="Times New Roman" panose="02020603050405020304" pitchFamily="18" charset="0"/>
              </a:rPr>
              <a:t>同态滤波的特点是什么？适用于什么情况？</a:t>
            </a:r>
          </a:p>
          <a:p>
            <a:pPr marL="437369" indent="-437369" algn="just">
              <a:spcBef>
                <a:spcPts val="255"/>
              </a:spcBef>
              <a:spcAft>
                <a:spcPts val="128"/>
              </a:spcAft>
              <a:buClr>
                <a:srgbClr val="7000C8"/>
              </a:buClr>
              <a:buSzPct val="75000"/>
              <a:buFont typeface="Wingdings" panose="05000000000000000000" pitchFamily="2" charset="2"/>
              <a:buChar char="n"/>
            </a:pPr>
            <a:r>
              <a:rPr lang="en-US" altLang="zh-CN" sz="2806" kern="100" dirty="0">
                <a:latin typeface="楷体" panose="02010609060101010101" pitchFamily="49" charset="-122"/>
                <a:ea typeface="楷体" panose="02010609060101010101" pitchFamily="49" charset="-122"/>
                <a:cs typeface="Times New Roman" panose="02020603050405020304" pitchFamily="18" charset="0"/>
              </a:rPr>
              <a:t>5.9Retinex</a:t>
            </a:r>
            <a:r>
              <a:rPr lang="zh-CN" altLang="zh-CN" sz="2806" kern="100" dirty="0">
                <a:latin typeface="楷体" panose="02010609060101010101" pitchFamily="49" charset="-122"/>
                <a:ea typeface="楷体" panose="02010609060101010101" pitchFamily="49" charset="-122"/>
                <a:cs typeface="Times New Roman" panose="02020603050405020304" pitchFamily="18" charset="0"/>
              </a:rPr>
              <a:t>增强方法的特点是什么？单尺度和多尺度</a:t>
            </a:r>
            <a:r>
              <a:rPr lang="en-US" altLang="zh-CN" sz="2806" kern="100" dirty="0" err="1">
                <a:latin typeface="楷体" panose="02010609060101010101" pitchFamily="49" charset="-122"/>
                <a:ea typeface="楷体" panose="02010609060101010101" pitchFamily="49" charset="-122"/>
                <a:cs typeface="Times New Roman" panose="02020603050405020304" pitchFamily="18" charset="0"/>
              </a:rPr>
              <a:t>Retinex</a:t>
            </a:r>
            <a:r>
              <a:rPr lang="zh-CN" altLang="zh-CN" sz="2806" kern="100" dirty="0">
                <a:latin typeface="楷体" panose="02010609060101010101" pitchFamily="49" charset="-122"/>
                <a:ea typeface="楷体" panose="02010609060101010101" pitchFamily="49" charset="-122"/>
                <a:cs typeface="Times New Roman" panose="02020603050405020304" pitchFamily="18" charset="0"/>
              </a:rPr>
              <a:t>增强的区别是什么？</a:t>
            </a:r>
          </a:p>
        </p:txBody>
      </p:sp>
    </p:spTree>
    <p:extLst>
      <p:ext uri="{BB962C8B-B14F-4D97-AF65-F5344CB8AC3E}">
        <p14:creationId xmlns:p14="http://schemas.microsoft.com/office/powerpoint/2010/main" val="4252809158"/>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8076256" y="6577518"/>
            <a:ext cx="2134140" cy="295621"/>
          </a:xfrm>
        </p:spPr>
        <p:txBody>
          <a:bodyPr/>
          <a:lstStyle/>
          <a:p>
            <a:pPr>
              <a:defRPr/>
            </a:pPr>
            <a:fld id="{BEAAA290-34B3-4F10-B175-BE0FC4B87A97}" type="slidenum">
              <a:rPr lang="en-US" altLang="zh-CN" smtClean="0"/>
              <a:pPr>
                <a:defRPr/>
              </a:pPr>
              <a:t>136</a:t>
            </a:fld>
            <a:endParaRPr lang="en-US" altLang="zh-CN"/>
          </a:p>
        </p:txBody>
      </p:sp>
      <p:sp>
        <p:nvSpPr>
          <p:cNvPr id="3" name="矩形 2"/>
          <p:cNvSpPr/>
          <p:nvPr/>
        </p:nvSpPr>
        <p:spPr>
          <a:xfrm>
            <a:off x="1855748" y="1316965"/>
            <a:ext cx="8295928" cy="4820550"/>
          </a:xfrm>
          <a:prstGeom prst="rect">
            <a:avLst/>
          </a:prstGeom>
        </p:spPr>
        <p:txBody>
          <a:bodyPr wrap="square">
            <a:spAutoFit/>
          </a:bodyPr>
          <a:lstStyle/>
          <a:p>
            <a:pPr marL="437369" indent="-437369" algn="just">
              <a:spcBef>
                <a:spcPts val="383"/>
              </a:spcBef>
              <a:spcAft>
                <a:spcPts val="383"/>
              </a:spcAft>
              <a:buClr>
                <a:srgbClr val="7000C8"/>
              </a:buClr>
              <a:buSzPct val="75000"/>
              <a:buFont typeface="Wingdings" panose="05000000000000000000" pitchFamily="2" charset="2"/>
              <a:buChar char="n"/>
            </a:pPr>
            <a:r>
              <a:rPr lang="en-US" altLang="zh-CN" sz="2806" kern="100" dirty="0">
                <a:latin typeface="楷体" panose="02010609060101010101" pitchFamily="49" charset="-122"/>
                <a:ea typeface="楷体" panose="02010609060101010101" pitchFamily="49" charset="-122"/>
                <a:cs typeface="Times New Roman" panose="02020603050405020304" pitchFamily="18" charset="0"/>
              </a:rPr>
              <a:t>5.10</a:t>
            </a:r>
            <a:r>
              <a:rPr lang="zh-CN" altLang="zh-CN" sz="2806" kern="100" dirty="0">
                <a:latin typeface="楷体" panose="02010609060101010101" pitchFamily="49" charset="-122"/>
                <a:ea typeface="楷体" panose="02010609060101010101" pitchFamily="49" charset="-122"/>
                <a:cs typeface="Times New Roman" panose="02020603050405020304" pitchFamily="18" charset="0"/>
              </a:rPr>
              <a:t>编写程序实现习题</a:t>
            </a:r>
            <a:r>
              <a:rPr lang="en-US" altLang="zh-CN" sz="2806" kern="100" dirty="0">
                <a:latin typeface="楷体" panose="02010609060101010101" pitchFamily="49" charset="-122"/>
                <a:ea typeface="楷体" panose="02010609060101010101" pitchFamily="49" charset="-122"/>
                <a:cs typeface="Times New Roman" panose="02020603050405020304" pitchFamily="18" charset="0"/>
              </a:rPr>
              <a:t>5.1</a:t>
            </a:r>
            <a:r>
              <a:rPr lang="zh-CN" altLang="zh-CN" sz="2806" kern="100" dirty="0">
                <a:latin typeface="楷体" panose="02010609060101010101" pitchFamily="49" charset="-122"/>
                <a:ea typeface="楷体" panose="02010609060101010101" pitchFamily="49" charset="-122"/>
                <a:cs typeface="Times New Roman" panose="02020603050405020304" pitchFamily="18" charset="0"/>
              </a:rPr>
              <a:t>中的灰度级变换。</a:t>
            </a:r>
          </a:p>
          <a:p>
            <a:pPr marL="437369" indent="-437369" algn="just">
              <a:spcBef>
                <a:spcPts val="383"/>
              </a:spcBef>
              <a:spcAft>
                <a:spcPts val="383"/>
              </a:spcAft>
              <a:buClr>
                <a:srgbClr val="7000C8"/>
              </a:buClr>
              <a:buSzPct val="75000"/>
              <a:buFont typeface="Wingdings" panose="05000000000000000000" pitchFamily="2" charset="2"/>
              <a:buChar char="n"/>
            </a:pPr>
            <a:r>
              <a:rPr lang="en-US" altLang="zh-CN" sz="2806" kern="100" dirty="0">
                <a:latin typeface="楷体" panose="02010609060101010101" pitchFamily="49" charset="-122"/>
                <a:ea typeface="楷体" panose="02010609060101010101" pitchFamily="49" charset="-122"/>
                <a:cs typeface="Times New Roman" panose="02020603050405020304" pitchFamily="18" charset="0"/>
              </a:rPr>
              <a:t>5.11</a:t>
            </a:r>
            <a:r>
              <a:rPr lang="zh-CN" altLang="zh-CN" sz="2806" kern="100" dirty="0">
                <a:latin typeface="楷体" panose="02010609060101010101" pitchFamily="49" charset="-122"/>
                <a:ea typeface="楷体" panose="02010609060101010101" pitchFamily="49" charset="-122"/>
                <a:cs typeface="Times New Roman" panose="02020603050405020304" pitchFamily="18" charset="0"/>
              </a:rPr>
              <a:t>编写程序实现习题</a:t>
            </a:r>
            <a:r>
              <a:rPr lang="en-US" altLang="zh-CN" sz="2806" kern="100" dirty="0">
                <a:latin typeface="楷体" panose="02010609060101010101" pitchFamily="49" charset="-122"/>
                <a:ea typeface="楷体" panose="02010609060101010101" pitchFamily="49" charset="-122"/>
                <a:cs typeface="Times New Roman" panose="02020603050405020304" pitchFamily="18" charset="0"/>
              </a:rPr>
              <a:t>5.3</a:t>
            </a:r>
            <a:r>
              <a:rPr lang="zh-CN" altLang="zh-CN" sz="2806" kern="100" dirty="0">
                <a:latin typeface="楷体" panose="02010609060101010101" pitchFamily="49" charset="-122"/>
                <a:ea typeface="楷体" panose="02010609060101010101" pitchFamily="49" charset="-122"/>
                <a:cs typeface="Times New Roman" panose="02020603050405020304" pitchFamily="18" charset="0"/>
              </a:rPr>
              <a:t>中所设计的方法。</a:t>
            </a:r>
          </a:p>
          <a:p>
            <a:pPr marL="437369" indent="-437369" algn="just">
              <a:spcBef>
                <a:spcPts val="383"/>
              </a:spcBef>
              <a:spcAft>
                <a:spcPts val="383"/>
              </a:spcAft>
              <a:buClr>
                <a:srgbClr val="7000C8"/>
              </a:buClr>
              <a:buSzPct val="75000"/>
              <a:buFont typeface="Wingdings" panose="05000000000000000000" pitchFamily="2" charset="2"/>
              <a:buChar char="n"/>
            </a:pPr>
            <a:r>
              <a:rPr lang="en-US" altLang="zh-CN" sz="2806" kern="100" dirty="0">
                <a:latin typeface="楷体" panose="02010609060101010101" pitchFamily="49" charset="-122"/>
                <a:ea typeface="楷体" panose="02010609060101010101" pitchFamily="49" charset="-122"/>
                <a:cs typeface="Times New Roman" panose="02020603050405020304" pitchFamily="18" charset="0"/>
              </a:rPr>
              <a:t>5.12</a:t>
            </a:r>
            <a:r>
              <a:rPr lang="zh-CN" altLang="zh-CN" sz="2806" kern="100" dirty="0">
                <a:latin typeface="楷体" panose="02010609060101010101" pitchFamily="49" charset="-122"/>
                <a:ea typeface="楷体" panose="02010609060101010101" pitchFamily="49" charset="-122"/>
                <a:cs typeface="Times New Roman" panose="02020603050405020304" pitchFamily="18" charset="0"/>
              </a:rPr>
              <a:t>利用</a:t>
            </a:r>
            <a:r>
              <a:rPr lang="en-US" altLang="zh-CN" sz="2806" kern="100" dirty="0">
                <a:latin typeface="楷体" panose="02010609060101010101" pitchFamily="49" charset="-122"/>
                <a:ea typeface="楷体" panose="02010609060101010101" pitchFamily="49" charset="-122"/>
                <a:cs typeface="Times New Roman" panose="02020603050405020304" pitchFamily="18" charset="0"/>
              </a:rPr>
              <a:t>MATLAB</a:t>
            </a:r>
            <a:r>
              <a:rPr lang="zh-CN" altLang="zh-CN" sz="2806" kern="100" dirty="0">
                <a:latin typeface="楷体" panose="02010609060101010101" pitchFamily="49" charset="-122"/>
                <a:ea typeface="楷体" panose="02010609060101010101" pitchFamily="49" charset="-122"/>
                <a:cs typeface="Times New Roman" panose="02020603050405020304" pitchFamily="18" charset="0"/>
              </a:rPr>
              <a:t>编程，打开一幅灰度图像，分别按式（</a:t>
            </a:r>
            <a:r>
              <a:rPr lang="en-US" altLang="zh-CN" sz="2806" kern="100" dirty="0">
                <a:latin typeface="楷体" panose="02010609060101010101" pitchFamily="49" charset="-122"/>
                <a:ea typeface="楷体" panose="02010609060101010101" pitchFamily="49" charset="-122"/>
                <a:cs typeface="Times New Roman" panose="02020603050405020304" pitchFamily="18" charset="0"/>
              </a:rPr>
              <a:t>5-39</a:t>
            </a:r>
            <a:r>
              <a:rPr lang="zh-CN" altLang="zh-CN" sz="2806" kern="100" dirty="0">
                <a:latin typeface="楷体" panose="02010609060101010101" pitchFamily="49" charset="-122"/>
                <a:ea typeface="楷体" panose="02010609060101010101" pitchFamily="49" charset="-122"/>
                <a:cs typeface="Times New Roman" panose="02020603050405020304" pitchFamily="18" charset="0"/>
              </a:rPr>
              <a:t>）（</a:t>
            </a:r>
            <a:r>
              <a:rPr lang="en-US" altLang="zh-CN" sz="2806" kern="100" dirty="0">
                <a:latin typeface="楷体" panose="02010609060101010101" pitchFamily="49" charset="-122"/>
                <a:ea typeface="楷体" panose="02010609060101010101" pitchFamily="49" charset="-122"/>
                <a:cs typeface="Times New Roman" panose="02020603050405020304" pitchFamily="18" charset="0"/>
              </a:rPr>
              <a:t>5-40</a:t>
            </a:r>
            <a:r>
              <a:rPr lang="zh-CN" altLang="zh-CN" sz="2806" kern="100" dirty="0">
                <a:latin typeface="楷体" panose="02010609060101010101" pitchFamily="49" charset="-122"/>
                <a:ea typeface="楷体" panose="02010609060101010101" pitchFamily="49" charset="-122"/>
                <a:cs typeface="Times New Roman" panose="02020603050405020304" pitchFamily="18" charset="0"/>
              </a:rPr>
              <a:t>）所示的彩虹编码、热金属编码变换方法实现伪彩色增强。</a:t>
            </a:r>
          </a:p>
          <a:p>
            <a:pPr marL="437369" indent="-437369" algn="just">
              <a:spcBef>
                <a:spcPts val="383"/>
              </a:spcBef>
              <a:spcAft>
                <a:spcPts val="383"/>
              </a:spcAft>
              <a:buClr>
                <a:srgbClr val="7000C8"/>
              </a:buClr>
              <a:buSzPct val="75000"/>
              <a:buFont typeface="Wingdings" panose="05000000000000000000" pitchFamily="2" charset="2"/>
              <a:buChar char="n"/>
            </a:pPr>
            <a:r>
              <a:rPr lang="en-US" altLang="zh-CN" sz="2806" kern="100" dirty="0">
                <a:latin typeface="楷体" panose="02010609060101010101" pitchFamily="49" charset="-122"/>
                <a:ea typeface="楷体" panose="02010609060101010101" pitchFamily="49" charset="-122"/>
                <a:cs typeface="Times New Roman" panose="02020603050405020304" pitchFamily="18" charset="0"/>
              </a:rPr>
              <a:t>5.13</a:t>
            </a:r>
            <a:r>
              <a:rPr lang="zh-CN" altLang="zh-CN" sz="2806" kern="100" dirty="0">
                <a:latin typeface="楷体" panose="02010609060101010101" pitchFamily="49" charset="-122"/>
                <a:ea typeface="楷体" panose="02010609060101010101" pitchFamily="49" charset="-122"/>
                <a:cs typeface="Times New Roman" panose="02020603050405020304" pitchFamily="18" charset="0"/>
              </a:rPr>
              <a:t>利用</a:t>
            </a:r>
            <a:r>
              <a:rPr lang="en-US" altLang="zh-CN" sz="2806" kern="100" dirty="0">
                <a:latin typeface="楷体" panose="02010609060101010101" pitchFamily="49" charset="-122"/>
                <a:ea typeface="楷体" panose="02010609060101010101" pitchFamily="49" charset="-122"/>
                <a:cs typeface="Times New Roman" panose="02020603050405020304" pitchFamily="18" charset="0"/>
              </a:rPr>
              <a:t>MATLAB</a:t>
            </a:r>
            <a:r>
              <a:rPr lang="zh-CN" altLang="zh-CN" sz="2806" kern="100" dirty="0">
                <a:latin typeface="楷体" panose="02010609060101010101" pitchFamily="49" charset="-122"/>
                <a:ea typeface="楷体" panose="02010609060101010101" pitchFamily="49" charset="-122"/>
                <a:cs typeface="Times New Roman" panose="02020603050405020304" pitchFamily="18" charset="0"/>
              </a:rPr>
              <a:t>编程，打开一幅灰度图像，实现基于对数图像处理模型的增强处理。</a:t>
            </a:r>
          </a:p>
          <a:p>
            <a:pPr marL="437369" indent="-437369" algn="just">
              <a:spcBef>
                <a:spcPts val="383"/>
              </a:spcBef>
              <a:spcAft>
                <a:spcPts val="383"/>
              </a:spcAft>
              <a:buClr>
                <a:srgbClr val="7000C8"/>
              </a:buClr>
              <a:buSzPct val="75000"/>
              <a:buFont typeface="Wingdings" panose="05000000000000000000" pitchFamily="2" charset="2"/>
              <a:buChar char="n"/>
            </a:pPr>
            <a:r>
              <a:rPr lang="en-US" altLang="zh-CN" sz="2806" kern="100" dirty="0">
                <a:latin typeface="楷体" panose="02010609060101010101" pitchFamily="49" charset="-122"/>
                <a:ea typeface="楷体" panose="02010609060101010101" pitchFamily="49" charset="-122"/>
                <a:cs typeface="Times New Roman" panose="02020603050405020304" pitchFamily="18" charset="0"/>
              </a:rPr>
              <a:t>5.14</a:t>
            </a:r>
            <a:r>
              <a:rPr lang="zh-CN" altLang="zh-CN" sz="2806" kern="100" dirty="0">
                <a:latin typeface="楷体" panose="02010609060101010101" pitchFamily="49" charset="-122"/>
                <a:ea typeface="楷体" panose="02010609060101010101" pitchFamily="49" charset="-122"/>
                <a:cs typeface="Times New Roman" panose="02020603050405020304" pitchFamily="18" charset="0"/>
              </a:rPr>
              <a:t>利用</a:t>
            </a:r>
            <a:r>
              <a:rPr lang="en-US" altLang="zh-CN" sz="2806" kern="100" dirty="0">
                <a:latin typeface="楷体" panose="02010609060101010101" pitchFamily="49" charset="-122"/>
                <a:ea typeface="楷体" panose="02010609060101010101" pitchFamily="49" charset="-122"/>
                <a:cs typeface="Times New Roman" panose="02020603050405020304" pitchFamily="18" charset="0"/>
              </a:rPr>
              <a:t>MATLAB</a:t>
            </a:r>
            <a:r>
              <a:rPr lang="zh-CN" altLang="zh-CN" sz="2806" kern="100" dirty="0">
                <a:latin typeface="楷体" panose="02010609060101010101" pitchFamily="49" charset="-122"/>
                <a:ea typeface="楷体" panose="02010609060101010101" pitchFamily="49" charset="-122"/>
                <a:cs typeface="Times New Roman" panose="02020603050405020304" pitchFamily="18" charset="0"/>
              </a:rPr>
              <a:t>编程，打开一幅有雾图像，实现基于暗原色先验的去雾处理，并且与其它基于非物理模型的去雾方法进行结果对比。</a:t>
            </a:r>
          </a:p>
        </p:txBody>
      </p:sp>
      <p:grpSp>
        <p:nvGrpSpPr>
          <p:cNvPr id="5" name="组合 4"/>
          <p:cNvGrpSpPr>
            <a:grpSpLocks/>
          </p:cNvGrpSpPr>
          <p:nvPr/>
        </p:nvGrpSpPr>
        <p:grpSpPr bwMode="auto">
          <a:xfrm>
            <a:off x="8837580" y="907112"/>
            <a:ext cx="1314096" cy="287522"/>
            <a:chOff x="5734050" y="711200"/>
            <a:chExt cx="1030288" cy="225425"/>
          </a:xfrm>
        </p:grpSpPr>
        <p:sp>
          <p:nvSpPr>
            <p:cNvPr id="6" name="Rectangle 6"/>
            <p:cNvSpPr>
              <a:spLocks noChangeArrowheads="1"/>
            </p:cNvSpPr>
            <p:nvPr/>
          </p:nvSpPr>
          <p:spPr bwMode="auto">
            <a:xfrm>
              <a:off x="6369050" y="711200"/>
              <a:ext cx="168275" cy="225425"/>
            </a:xfrm>
            <a:prstGeom prst="rect">
              <a:avLst/>
            </a:prstGeom>
            <a:solidFill>
              <a:schemeClr val="bg1"/>
            </a:solidFill>
            <a:ln w="15875" algn="ctr">
              <a:solidFill>
                <a:srgbClr val="404F72"/>
              </a:solidFill>
              <a:miter lim="800000"/>
              <a:headEnd/>
              <a:tailEnd/>
            </a:ln>
          </p:spPr>
          <p:txBody>
            <a:bodyPr wrap="none" lIns="91429" tIns="45714" rIns="91429" bIns="45714"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SzTx/>
                <a:buFontTx/>
                <a:buNone/>
              </a:pPr>
              <a:endParaRPr lang="zh-CN" altLang="zh-CN" sz="2423">
                <a:solidFill>
                  <a:srgbClr val="000000"/>
                </a:solidFill>
                <a:latin typeface="Verdana" panose="020B0604030504040204" pitchFamily="34" charset="0"/>
              </a:endParaRPr>
            </a:p>
          </p:txBody>
        </p:sp>
        <p:sp>
          <p:nvSpPr>
            <p:cNvPr id="7" name="Rectangle 7"/>
            <p:cNvSpPr>
              <a:spLocks noChangeArrowheads="1"/>
            </p:cNvSpPr>
            <p:nvPr/>
          </p:nvSpPr>
          <p:spPr bwMode="auto">
            <a:xfrm>
              <a:off x="6169025" y="711200"/>
              <a:ext cx="144463" cy="225425"/>
            </a:xfrm>
            <a:prstGeom prst="rect">
              <a:avLst/>
            </a:prstGeom>
            <a:solidFill>
              <a:schemeClr val="bg1"/>
            </a:solidFill>
            <a:ln w="15875" algn="ctr">
              <a:solidFill>
                <a:srgbClr val="404F72"/>
              </a:solidFill>
              <a:miter lim="800000"/>
              <a:headEnd/>
              <a:tailEnd/>
            </a:ln>
          </p:spPr>
          <p:txBody>
            <a:bodyPr wrap="none" lIns="91429" tIns="45714" rIns="91429" bIns="45714"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SzTx/>
                <a:buFontTx/>
                <a:buNone/>
              </a:pPr>
              <a:endParaRPr lang="zh-CN" altLang="zh-CN" sz="2423">
                <a:solidFill>
                  <a:srgbClr val="000000"/>
                </a:solidFill>
                <a:latin typeface="Verdana" panose="020B0604030504040204" pitchFamily="34" charset="0"/>
              </a:endParaRPr>
            </a:p>
          </p:txBody>
        </p:sp>
        <p:sp>
          <p:nvSpPr>
            <p:cNvPr id="8" name="Rectangle 8"/>
            <p:cNvSpPr>
              <a:spLocks noChangeArrowheads="1"/>
            </p:cNvSpPr>
            <p:nvPr/>
          </p:nvSpPr>
          <p:spPr bwMode="auto">
            <a:xfrm>
              <a:off x="6000750" y="711200"/>
              <a:ext cx="109538" cy="225425"/>
            </a:xfrm>
            <a:prstGeom prst="rect">
              <a:avLst/>
            </a:prstGeom>
            <a:solidFill>
              <a:schemeClr val="bg1"/>
            </a:solidFill>
            <a:ln w="15875" algn="ctr">
              <a:solidFill>
                <a:srgbClr val="404F72"/>
              </a:solidFill>
              <a:miter lim="800000"/>
              <a:headEnd/>
              <a:tailEnd/>
            </a:ln>
          </p:spPr>
          <p:txBody>
            <a:bodyPr wrap="none" anchor="ctr"/>
            <a:lstStyle>
              <a:lvl1pPr>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endParaRPr lang="zh-CN" altLang="en-US" sz="2423">
                <a:latin typeface="Times New Roman" panose="02020603050405020304" pitchFamily="18" charset="0"/>
              </a:endParaRPr>
            </a:p>
          </p:txBody>
        </p:sp>
        <p:sp>
          <p:nvSpPr>
            <p:cNvPr id="9" name="Rectangle 9"/>
            <p:cNvSpPr>
              <a:spLocks noChangeArrowheads="1"/>
            </p:cNvSpPr>
            <p:nvPr/>
          </p:nvSpPr>
          <p:spPr bwMode="auto">
            <a:xfrm>
              <a:off x="5734050" y="711200"/>
              <a:ext cx="76200" cy="225425"/>
            </a:xfrm>
            <a:prstGeom prst="rect">
              <a:avLst/>
            </a:prstGeom>
            <a:solidFill>
              <a:schemeClr val="bg1"/>
            </a:solidFill>
            <a:ln w="15875" algn="ctr">
              <a:solidFill>
                <a:srgbClr val="404F72"/>
              </a:solidFill>
              <a:miter lim="800000"/>
              <a:headEnd/>
              <a:tailEnd/>
            </a:ln>
          </p:spPr>
          <p:txBody>
            <a:bodyPr wrap="none" anchor="ctr"/>
            <a:lstStyle>
              <a:lvl1pPr>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endParaRPr lang="zh-CN" altLang="en-US" sz="2423">
                <a:latin typeface="Times New Roman" panose="02020603050405020304" pitchFamily="18" charset="0"/>
              </a:endParaRPr>
            </a:p>
          </p:txBody>
        </p:sp>
        <p:sp>
          <p:nvSpPr>
            <p:cNvPr id="10" name="Rectangle 11"/>
            <p:cNvSpPr>
              <a:spLocks noChangeArrowheads="1"/>
            </p:cNvSpPr>
            <p:nvPr/>
          </p:nvSpPr>
          <p:spPr bwMode="auto">
            <a:xfrm>
              <a:off x="6596063" y="711200"/>
              <a:ext cx="168275" cy="225425"/>
            </a:xfrm>
            <a:prstGeom prst="rect">
              <a:avLst/>
            </a:prstGeom>
            <a:solidFill>
              <a:schemeClr val="bg1"/>
            </a:solidFill>
            <a:ln w="15875" algn="ctr">
              <a:solidFill>
                <a:srgbClr val="404F72"/>
              </a:solidFill>
              <a:miter lim="800000"/>
              <a:headEnd/>
              <a:tailEnd/>
            </a:ln>
          </p:spPr>
          <p:txBody>
            <a:bodyPr wrap="none" lIns="91429" tIns="45714" rIns="91429" bIns="45714"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SzTx/>
                <a:buFontTx/>
                <a:buNone/>
              </a:pPr>
              <a:endParaRPr lang="zh-CN" altLang="zh-CN" sz="2423">
                <a:solidFill>
                  <a:srgbClr val="000000"/>
                </a:solidFill>
                <a:latin typeface="Verdana" panose="020B0604030504040204" pitchFamily="34" charset="0"/>
              </a:endParaRPr>
            </a:p>
          </p:txBody>
        </p:sp>
        <p:sp>
          <p:nvSpPr>
            <p:cNvPr id="11" name="Rectangle 14"/>
            <p:cNvSpPr>
              <a:spLocks noChangeArrowheads="1"/>
            </p:cNvSpPr>
            <p:nvPr/>
          </p:nvSpPr>
          <p:spPr bwMode="auto">
            <a:xfrm>
              <a:off x="5851525" y="711200"/>
              <a:ext cx="92075" cy="225425"/>
            </a:xfrm>
            <a:prstGeom prst="rect">
              <a:avLst/>
            </a:prstGeom>
            <a:solidFill>
              <a:schemeClr val="bg1"/>
            </a:solidFill>
            <a:ln w="15875" algn="ctr">
              <a:solidFill>
                <a:srgbClr val="404F72"/>
              </a:solidFill>
              <a:miter lim="800000"/>
              <a:headEnd/>
              <a:tailEnd/>
            </a:ln>
          </p:spPr>
          <p:txBody>
            <a:bodyPr wrap="none" anchor="ctr"/>
            <a:lstStyle>
              <a:lvl1pPr>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endParaRPr lang="zh-CN" altLang="en-US" sz="2423">
                <a:latin typeface="Times New Roman" panose="02020603050405020304" pitchFamily="18" charset="0"/>
              </a:endParaRPr>
            </a:p>
          </p:txBody>
        </p:sp>
      </p:grpSp>
      <p:sp>
        <p:nvSpPr>
          <p:cNvPr id="12" name="Rectangle 2"/>
          <p:cNvSpPr txBox="1">
            <a:spLocks noChangeArrowheads="1"/>
          </p:cNvSpPr>
          <p:nvPr/>
        </p:nvSpPr>
        <p:spPr bwMode="auto">
          <a:xfrm>
            <a:off x="2362267" y="457606"/>
            <a:ext cx="2818523" cy="838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lstStyle>
            <a:lvl1pPr defTabSz="717550" eaLnBrk="0" hangingPunct="0">
              <a:defRPr kumimoji="1" sz="2400" b="1">
                <a:solidFill>
                  <a:schemeClr val="tx1"/>
                </a:solidFill>
                <a:latin typeface="Times New Roman" pitchFamily="18" charset="0"/>
                <a:ea typeface="宋体" pitchFamily="2" charset="-122"/>
              </a:defRPr>
            </a:lvl1pPr>
            <a:lvl2pPr marL="742950" indent="-285750" defTabSz="717550" eaLnBrk="0" hangingPunct="0">
              <a:defRPr kumimoji="1" sz="2400" b="1">
                <a:solidFill>
                  <a:schemeClr val="tx1"/>
                </a:solidFill>
                <a:latin typeface="Times New Roman" pitchFamily="18" charset="0"/>
                <a:ea typeface="宋体" pitchFamily="2" charset="-122"/>
              </a:defRPr>
            </a:lvl2pPr>
            <a:lvl3pPr marL="1143000" indent="-228600" defTabSz="717550" eaLnBrk="0" hangingPunct="0">
              <a:defRPr kumimoji="1" sz="2400" b="1">
                <a:solidFill>
                  <a:schemeClr val="tx1"/>
                </a:solidFill>
                <a:latin typeface="Times New Roman" pitchFamily="18" charset="0"/>
                <a:ea typeface="宋体" pitchFamily="2" charset="-122"/>
              </a:defRPr>
            </a:lvl3pPr>
            <a:lvl4pPr marL="1600200" indent="-228600" defTabSz="717550" eaLnBrk="0" hangingPunct="0">
              <a:defRPr kumimoji="1" sz="2400" b="1">
                <a:solidFill>
                  <a:schemeClr val="tx1"/>
                </a:solidFill>
                <a:latin typeface="Times New Roman" pitchFamily="18" charset="0"/>
                <a:ea typeface="宋体" pitchFamily="2" charset="-122"/>
              </a:defRPr>
            </a:lvl4pPr>
            <a:lvl5pPr marL="2057400" indent="-228600" defTabSz="717550" eaLnBrk="0" hangingPunct="0">
              <a:defRPr kumimoji="1" sz="2400" b="1">
                <a:solidFill>
                  <a:schemeClr val="tx1"/>
                </a:solidFill>
                <a:latin typeface="Times New Roman" pitchFamily="18" charset="0"/>
                <a:ea typeface="宋体" pitchFamily="2" charset="-122"/>
              </a:defRPr>
            </a:lvl5pPr>
            <a:lvl6pPr marL="2514600" indent="-228600" defTabSz="71755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defTabSz="71755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defTabSz="71755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defTabSz="71755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lang="zh-CN" altLang="en-US" sz="3954" dirty="0">
                <a:solidFill>
                  <a:srgbClr val="FF0000"/>
                </a:solidFill>
                <a:latin typeface="隶书" pitchFamily="49" charset="-122"/>
                <a:ea typeface="隶书" pitchFamily="49" charset="-122"/>
              </a:rPr>
              <a:t>编程实践</a:t>
            </a:r>
          </a:p>
        </p:txBody>
      </p:sp>
    </p:spTree>
    <p:extLst>
      <p:ext uri="{BB962C8B-B14F-4D97-AF65-F5344CB8AC3E}">
        <p14:creationId xmlns:p14="http://schemas.microsoft.com/office/powerpoint/2010/main" val="39108831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14</a:t>
            </a:fld>
            <a:endParaRPr lang="en-US" altLang="zh-CN"/>
          </a:p>
        </p:txBody>
      </p:sp>
      <p:sp>
        <p:nvSpPr>
          <p:cNvPr id="3" name="矩形 2"/>
          <p:cNvSpPr/>
          <p:nvPr/>
        </p:nvSpPr>
        <p:spPr>
          <a:xfrm>
            <a:off x="1963035" y="1484826"/>
            <a:ext cx="8247360" cy="6167201"/>
          </a:xfrm>
          <a:prstGeom prst="rect">
            <a:avLst/>
          </a:prstGeom>
        </p:spPr>
        <p:txBody>
          <a:bodyPr wrap="square">
            <a:spAutoFit/>
          </a:bodyPr>
          <a:lstStyle/>
          <a:p>
            <a:pPr>
              <a:spcBef>
                <a:spcPts val="383"/>
              </a:spcBef>
            </a:pPr>
            <a:r>
              <a:rPr lang="en-US" altLang="zh-CN" sz="2806" dirty="0">
                <a:ea typeface="楷体" panose="02010609060101010101" pitchFamily="49" charset="-122"/>
                <a:cs typeface="Times New Roman" panose="02020603050405020304" pitchFamily="18" charset="0"/>
              </a:rPr>
              <a:t>       if Image(</a:t>
            </a:r>
            <a:r>
              <a:rPr lang="en-US" altLang="zh-CN" sz="2806" dirty="0" err="1">
                <a:ea typeface="楷体" panose="02010609060101010101" pitchFamily="49" charset="-122"/>
                <a:cs typeface="Times New Roman" panose="02020603050405020304" pitchFamily="18" charset="0"/>
              </a:rPr>
              <a:t>y,x</a:t>
            </a:r>
            <a:r>
              <a:rPr lang="en-US" altLang="zh-CN" sz="2806" dirty="0">
                <a:ea typeface="楷体" panose="02010609060101010101" pitchFamily="49" charset="-122"/>
                <a:cs typeface="Times New Roman" panose="02020603050405020304" pitchFamily="18" charset="0"/>
              </a:rPr>
              <a:t>)&lt;a </a:t>
            </a:r>
            <a:endParaRPr lang="zh-CN" altLang="zh-CN" sz="2806" dirty="0">
              <a:ea typeface="楷体" panose="02010609060101010101" pitchFamily="49" charset="-122"/>
              <a:cs typeface="Times New Roman" panose="02020603050405020304" pitchFamily="18" charset="0"/>
            </a:endParaRPr>
          </a:p>
          <a:p>
            <a:pPr>
              <a:spcBef>
                <a:spcPts val="383"/>
              </a:spcBef>
            </a:pPr>
            <a:r>
              <a:rPr lang="en-US" altLang="zh-CN" sz="2806" dirty="0">
                <a:ea typeface="楷体" panose="02010609060101010101" pitchFamily="49" charset="-122"/>
                <a:cs typeface="Times New Roman" panose="02020603050405020304" pitchFamily="18" charset="0"/>
              </a:rPr>
              <a:t>            NewImage1(</a:t>
            </a:r>
            <a:r>
              <a:rPr lang="en-US" altLang="zh-CN" sz="2806" dirty="0" err="1">
                <a:ea typeface="楷体" panose="02010609060101010101" pitchFamily="49" charset="-122"/>
                <a:cs typeface="Times New Roman" panose="02020603050405020304" pitchFamily="18" charset="0"/>
              </a:rPr>
              <a:t>y,x</a:t>
            </a:r>
            <a:r>
              <a:rPr lang="en-US" altLang="zh-CN" sz="2806" dirty="0">
                <a:ea typeface="楷体" panose="02010609060101010101" pitchFamily="49" charset="-122"/>
                <a:cs typeface="Times New Roman" panose="02020603050405020304" pitchFamily="18" charset="0"/>
              </a:rPr>
              <a:t>)=Image(</a:t>
            </a:r>
            <a:r>
              <a:rPr lang="en-US" altLang="zh-CN" sz="2806" dirty="0" err="1">
                <a:ea typeface="楷体" panose="02010609060101010101" pitchFamily="49" charset="-122"/>
                <a:cs typeface="Times New Roman" panose="02020603050405020304" pitchFamily="18" charset="0"/>
              </a:rPr>
              <a:t>y,x</a:t>
            </a:r>
            <a:r>
              <a:rPr lang="en-US" altLang="zh-CN" sz="2806" dirty="0">
                <a:ea typeface="楷体" panose="02010609060101010101" pitchFamily="49" charset="-122"/>
                <a:cs typeface="Times New Roman" panose="02020603050405020304" pitchFamily="18" charset="0"/>
              </a:rPr>
              <a:t>)*c/a;       </a:t>
            </a:r>
            <a:endParaRPr lang="zh-CN" altLang="zh-CN" sz="2806" dirty="0">
              <a:ea typeface="楷体" panose="02010609060101010101" pitchFamily="49" charset="-122"/>
              <a:cs typeface="Times New Roman" panose="02020603050405020304" pitchFamily="18" charset="0"/>
            </a:endParaRPr>
          </a:p>
          <a:p>
            <a:pPr>
              <a:spcBef>
                <a:spcPts val="383"/>
              </a:spcBef>
            </a:pPr>
            <a:r>
              <a:rPr lang="en-US" altLang="zh-CN" sz="2806" dirty="0">
                <a:ea typeface="楷体" panose="02010609060101010101" pitchFamily="49" charset="-122"/>
                <a:cs typeface="Times New Roman" panose="02020603050405020304" pitchFamily="18" charset="0"/>
              </a:rPr>
              <a:t>        </a:t>
            </a:r>
            <a:r>
              <a:rPr lang="en-US" altLang="zh-CN" sz="2806" dirty="0" err="1">
                <a:ea typeface="楷体" panose="02010609060101010101" pitchFamily="49" charset="-122"/>
                <a:cs typeface="Times New Roman" panose="02020603050405020304" pitchFamily="18" charset="0"/>
              </a:rPr>
              <a:t>elseif</a:t>
            </a:r>
            <a:r>
              <a:rPr lang="en-US" altLang="zh-CN" sz="2806" dirty="0">
                <a:ea typeface="楷体" panose="02010609060101010101" pitchFamily="49" charset="-122"/>
                <a:cs typeface="Times New Roman" panose="02020603050405020304" pitchFamily="18" charset="0"/>
              </a:rPr>
              <a:t> Image(</a:t>
            </a:r>
            <a:r>
              <a:rPr lang="en-US" altLang="zh-CN" sz="2806" dirty="0" err="1">
                <a:ea typeface="楷体" panose="02010609060101010101" pitchFamily="49" charset="-122"/>
                <a:cs typeface="Times New Roman" panose="02020603050405020304" pitchFamily="18" charset="0"/>
              </a:rPr>
              <a:t>y,x</a:t>
            </a:r>
            <a:r>
              <a:rPr lang="en-US" altLang="zh-CN" sz="2806" dirty="0">
                <a:ea typeface="楷体" panose="02010609060101010101" pitchFamily="49" charset="-122"/>
                <a:cs typeface="Times New Roman" panose="02020603050405020304" pitchFamily="18" charset="0"/>
              </a:rPr>
              <a:t>)&lt;b</a:t>
            </a:r>
            <a:endParaRPr lang="zh-CN" altLang="zh-CN" sz="2806" dirty="0">
              <a:ea typeface="楷体" panose="02010609060101010101" pitchFamily="49" charset="-122"/>
              <a:cs typeface="Times New Roman" panose="02020603050405020304" pitchFamily="18" charset="0"/>
            </a:endParaRPr>
          </a:p>
          <a:p>
            <a:pPr>
              <a:spcBef>
                <a:spcPts val="383"/>
              </a:spcBef>
            </a:pPr>
            <a:r>
              <a:rPr lang="en-US" altLang="zh-CN" sz="2806" dirty="0">
                <a:ea typeface="楷体" panose="02010609060101010101" pitchFamily="49" charset="-122"/>
                <a:cs typeface="Times New Roman" panose="02020603050405020304" pitchFamily="18" charset="0"/>
              </a:rPr>
              <a:t>           NewImage1(</a:t>
            </a:r>
            <a:r>
              <a:rPr lang="en-US" altLang="zh-CN" sz="2806" dirty="0" err="1">
                <a:ea typeface="楷体" panose="02010609060101010101" pitchFamily="49" charset="-122"/>
                <a:cs typeface="Times New Roman" panose="02020603050405020304" pitchFamily="18" charset="0"/>
              </a:rPr>
              <a:t>y,x</a:t>
            </a:r>
            <a:r>
              <a:rPr lang="en-US" altLang="zh-CN" sz="2806" dirty="0">
                <a:ea typeface="楷体" panose="02010609060101010101" pitchFamily="49" charset="-122"/>
                <a:cs typeface="Times New Roman" panose="02020603050405020304" pitchFamily="18" charset="0"/>
              </a:rPr>
              <a:t>)=(Image(</a:t>
            </a:r>
            <a:r>
              <a:rPr lang="en-US" altLang="zh-CN" sz="2806" dirty="0" err="1">
                <a:ea typeface="楷体" panose="02010609060101010101" pitchFamily="49" charset="-122"/>
                <a:cs typeface="Times New Roman" panose="02020603050405020304" pitchFamily="18" charset="0"/>
              </a:rPr>
              <a:t>y,x</a:t>
            </a:r>
            <a:r>
              <a:rPr lang="en-US" altLang="zh-CN" sz="2806" dirty="0">
                <a:ea typeface="楷体" panose="02010609060101010101" pitchFamily="49" charset="-122"/>
                <a:cs typeface="Times New Roman" panose="02020603050405020304" pitchFamily="18" charset="0"/>
              </a:rPr>
              <a:t>)-a)*(d-c)/(b-a)+c;</a:t>
            </a:r>
          </a:p>
          <a:p>
            <a:pPr>
              <a:spcBef>
                <a:spcPts val="383"/>
              </a:spcBef>
            </a:pPr>
            <a:r>
              <a:rPr lang="en-US" altLang="zh-CN" sz="2806" dirty="0">
                <a:ea typeface="楷体" panose="02010609060101010101" pitchFamily="49" charset="-122"/>
                <a:cs typeface="Times New Roman" panose="02020603050405020304" pitchFamily="18" charset="0"/>
              </a:rPr>
              <a:t>       </a:t>
            </a:r>
            <a:r>
              <a:rPr lang="en-US" altLang="zh-CN" sz="2806" dirty="0"/>
              <a:t> else</a:t>
            </a:r>
            <a:endParaRPr lang="zh-CN" altLang="zh-CN" sz="2806" dirty="0"/>
          </a:p>
          <a:p>
            <a:pPr>
              <a:spcBef>
                <a:spcPts val="383"/>
              </a:spcBef>
            </a:pPr>
            <a:r>
              <a:rPr lang="en-US" altLang="zh-CN" sz="2806" dirty="0"/>
              <a:t>          NewImage1(</a:t>
            </a:r>
            <a:r>
              <a:rPr lang="en-US" altLang="zh-CN" sz="2806" dirty="0" err="1"/>
              <a:t>y,x</a:t>
            </a:r>
            <a:r>
              <a:rPr lang="en-US" altLang="zh-CN" sz="2806" dirty="0"/>
              <a:t>)=(Image(</a:t>
            </a:r>
            <a:r>
              <a:rPr lang="en-US" altLang="zh-CN" sz="2806" dirty="0" err="1"/>
              <a:t>y,x</a:t>
            </a:r>
            <a:r>
              <a:rPr lang="en-US" altLang="zh-CN" sz="2806" dirty="0"/>
              <a:t>)-b)*(1-d)/(1-b)+d;</a:t>
            </a:r>
            <a:endParaRPr lang="zh-CN" altLang="zh-CN" sz="2806" dirty="0"/>
          </a:p>
          <a:p>
            <a:pPr>
              <a:spcBef>
                <a:spcPts val="383"/>
              </a:spcBef>
            </a:pPr>
            <a:r>
              <a:rPr lang="en-US" altLang="zh-CN" sz="2806" dirty="0"/>
              <a:t>      end  </a:t>
            </a:r>
            <a:endParaRPr lang="zh-CN" altLang="zh-CN" sz="2806" dirty="0"/>
          </a:p>
          <a:p>
            <a:pPr>
              <a:spcBef>
                <a:spcPts val="383"/>
              </a:spcBef>
            </a:pPr>
            <a:r>
              <a:rPr lang="en-US" altLang="zh-CN" sz="2806" dirty="0"/>
              <a:t>      if  Image(</a:t>
            </a:r>
            <a:r>
              <a:rPr lang="en-US" altLang="zh-CN" sz="2806" dirty="0" err="1"/>
              <a:t>y,x</a:t>
            </a:r>
            <a:r>
              <a:rPr lang="en-US" altLang="zh-CN" sz="2806" dirty="0"/>
              <a:t>)&gt;a &amp;&amp; Image(</a:t>
            </a:r>
            <a:r>
              <a:rPr lang="en-US" altLang="zh-CN" sz="2806" dirty="0" err="1"/>
              <a:t>y,x</a:t>
            </a:r>
            <a:r>
              <a:rPr lang="en-US" altLang="zh-CN" sz="2806" dirty="0"/>
              <a:t>)&lt;b    </a:t>
            </a:r>
          </a:p>
          <a:p>
            <a:pPr>
              <a:spcBef>
                <a:spcPts val="383"/>
              </a:spcBef>
            </a:pPr>
            <a:r>
              <a:rPr lang="en-US" altLang="zh-CN" sz="2806" dirty="0"/>
              <a:t>           NewImage3(</a:t>
            </a:r>
            <a:r>
              <a:rPr lang="en-US" altLang="zh-CN" sz="2806" dirty="0" err="1"/>
              <a:t>y,x</a:t>
            </a:r>
            <a:r>
              <a:rPr lang="en-US" altLang="zh-CN" sz="2806" dirty="0"/>
              <a:t>)=(Image(</a:t>
            </a:r>
            <a:r>
              <a:rPr lang="en-US" altLang="zh-CN" sz="2806" dirty="0" err="1"/>
              <a:t>y,x</a:t>
            </a:r>
            <a:r>
              <a:rPr lang="en-US" altLang="zh-CN" sz="2806" dirty="0"/>
              <a:t>)-a)*(d-c)/(b-a)+c; </a:t>
            </a:r>
          </a:p>
          <a:p>
            <a:pPr>
              <a:spcBef>
                <a:spcPts val="383"/>
              </a:spcBef>
            </a:pPr>
            <a:r>
              <a:rPr lang="en-US" altLang="zh-CN" sz="2806" dirty="0"/>
              <a:t>      end</a:t>
            </a:r>
            <a:r>
              <a:rPr lang="en-US" altLang="zh-CN" sz="2806" dirty="0">
                <a:ea typeface="楷体" panose="02010609060101010101" pitchFamily="49" charset="-122"/>
                <a:cs typeface="Times New Roman" panose="02020603050405020304" pitchFamily="18" charset="0"/>
              </a:rPr>
              <a:t>       </a:t>
            </a:r>
            <a:endParaRPr lang="zh-CN" altLang="en-US" sz="2806" dirty="0">
              <a:ea typeface="楷体" panose="02010609060101010101" pitchFamily="49" charset="-122"/>
              <a:cs typeface="Times New Roman" panose="02020603050405020304" pitchFamily="18" charset="0"/>
            </a:endParaRPr>
          </a:p>
        </p:txBody>
      </p:sp>
      <p:sp>
        <p:nvSpPr>
          <p:cNvPr id="4" name="Rectangle 2"/>
          <p:cNvSpPr txBox="1">
            <a:spLocks noChangeArrowheads="1"/>
          </p:cNvSpPr>
          <p:nvPr/>
        </p:nvSpPr>
        <p:spPr bwMode="auto">
          <a:xfrm>
            <a:off x="1963383" y="305746"/>
            <a:ext cx="4049601"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5.1.1 </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线性灰度级变换</a:t>
            </a:r>
          </a:p>
        </p:txBody>
      </p:sp>
      <p:sp>
        <p:nvSpPr>
          <p:cNvPr id="5" name="Rectangle 2"/>
          <p:cNvSpPr txBox="1">
            <a:spLocks noChangeArrowheads="1"/>
          </p:cNvSpPr>
          <p:nvPr/>
        </p:nvSpPr>
        <p:spPr bwMode="auto">
          <a:xfrm>
            <a:off x="5494635" y="933434"/>
            <a:ext cx="48676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基于灰度级变换的图像增强</a:t>
            </a:r>
          </a:p>
        </p:txBody>
      </p:sp>
    </p:spTree>
    <p:extLst>
      <p:ext uri="{BB962C8B-B14F-4D97-AF65-F5344CB8AC3E}">
        <p14:creationId xmlns:p14="http://schemas.microsoft.com/office/powerpoint/2010/main" val="29636019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15</a:t>
            </a:fld>
            <a:endParaRPr lang="en-US" altLang="zh-CN"/>
          </a:p>
        </p:txBody>
      </p:sp>
      <p:sp>
        <p:nvSpPr>
          <p:cNvPr id="3" name="Rectangle 2"/>
          <p:cNvSpPr txBox="1">
            <a:spLocks noChangeArrowheads="1"/>
          </p:cNvSpPr>
          <p:nvPr/>
        </p:nvSpPr>
        <p:spPr bwMode="auto">
          <a:xfrm>
            <a:off x="1963383" y="305746"/>
            <a:ext cx="4049601"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5.1.1 </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线性灰度级变换</a:t>
            </a:r>
          </a:p>
        </p:txBody>
      </p:sp>
      <p:sp>
        <p:nvSpPr>
          <p:cNvPr id="4" name="Rectangle 2"/>
          <p:cNvSpPr txBox="1">
            <a:spLocks noChangeArrowheads="1"/>
          </p:cNvSpPr>
          <p:nvPr/>
        </p:nvSpPr>
        <p:spPr bwMode="auto">
          <a:xfrm>
            <a:off x="5494635" y="933434"/>
            <a:ext cx="48676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基于灰度级变换的图像增强</a:t>
            </a:r>
          </a:p>
        </p:txBody>
      </p:sp>
      <p:sp>
        <p:nvSpPr>
          <p:cNvPr id="6" name="文本框 5"/>
          <p:cNvSpPr txBox="1"/>
          <p:nvPr/>
        </p:nvSpPr>
        <p:spPr>
          <a:xfrm>
            <a:off x="2284487" y="1592127"/>
            <a:ext cx="7925908" cy="4183581"/>
          </a:xfrm>
          <a:prstGeom prst="rect">
            <a:avLst/>
          </a:prstGeom>
          <a:noFill/>
        </p:spPr>
        <p:txBody>
          <a:bodyPr wrap="square" rtlCol="0">
            <a:spAutoFit/>
          </a:bodyPr>
          <a:lstStyle/>
          <a:p>
            <a:pPr>
              <a:spcBef>
                <a:spcPts val="383"/>
              </a:spcBef>
            </a:pPr>
            <a:r>
              <a:rPr lang="en-US" altLang="zh-CN" sz="2806" dirty="0">
                <a:ea typeface="楷体" panose="02010609060101010101" pitchFamily="49" charset="-122"/>
                <a:cs typeface="Times New Roman" panose="02020603050405020304" pitchFamily="18" charset="0"/>
              </a:rPr>
              <a:t>      end</a:t>
            </a:r>
            <a:endParaRPr lang="zh-CN" altLang="zh-CN" sz="2806" dirty="0">
              <a:ea typeface="楷体" panose="02010609060101010101" pitchFamily="49" charset="-122"/>
              <a:cs typeface="Times New Roman" panose="02020603050405020304" pitchFamily="18" charset="0"/>
            </a:endParaRPr>
          </a:p>
          <a:p>
            <a:pPr>
              <a:spcBef>
                <a:spcPts val="383"/>
              </a:spcBef>
            </a:pPr>
            <a:r>
              <a:rPr lang="en-US" altLang="zh-CN" sz="2806" dirty="0">
                <a:ea typeface="楷体" panose="02010609060101010101" pitchFamily="49" charset="-122"/>
                <a:cs typeface="Times New Roman" panose="02020603050405020304" pitchFamily="18" charset="0"/>
              </a:rPr>
              <a:t>end</a:t>
            </a:r>
            <a:endParaRPr lang="zh-CN" altLang="zh-CN" sz="2806" dirty="0">
              <a:ea typeface="楷体" panose="02010609060101010101" pitchFamily="49" charset="-122"/>
              <a:cs typeface="Times New Roman" panose="02020603050405020304" pitchFamily="18" charset="0"/>
            </a:endParaRPr>
          </a:p>
          <a:p>
            <a:pPr>
              <a:spcBef>
                <a:spcPts val="383"/>
              </a:spcBef>
            </a:pPr>
            <a:r>
              <a:rPr lang="en-US" altLang="zh-CN" sz="2806" dirty="0">
                <a:ea typeface="楷体" panose="02010609060101010101" pitchFamily="49" charset="-122"/>
                <a:cs typeface="Times New Roman" panose="02020603050405020304" pitchFamily="18" charset="0"/>
              </a:rPr>
              <a:t>NewImage2=</a:t>
            </a:r>
            <a:r>
              <a:rPr lang="en-US" altLang="zh-CN" sz="2806" dirty="0" err="1">
                <a:ea typeface="楷体" panose="02010609060101010101" pitchFamily="49" charset="-122"/>
                <a:cs typeface="Times New Roman" panose="02020603050405020304" pitchFamily="18" charset="0"/>
              </a:rPr>
              <a:t>imadjust</a:t>
            </a:r>
            <a:r>
              <a:rPr lang="en-US" altLang="zh-CN" sz="2806" dirty="0">
                <a:ea typeface="楷体" panose="02010609060101010101" pitchFamily="49" charset="-122"/>
                <a:cs typeface="Times New Roman" panose="02020603050405020304" pitchFamily="18" charset="0"/>
              </a:rPr>
              <a:t>(Image,[</a:t>
            </a:r>
            <a:r>
              <a:rPr lang="en-US" altLang="zh-CN" sz="2806" dirty="0" err="1">
                <a:ea typeface="楷体" panose="02010609060101010101" pitchFamily="49" charset="-122"/>
                <a:cs typeface="Times New Roman" panose="02020603050405020304" pitchFamily="18" charset="0"/>
              </a:rPr>
              <a:t>a;b</a:t>
            </a:r>
            <a:r>
              <a:rPr lang="en-US" altLang="zh-CN" sz="2806" dirty="0">
                <a:ea typeface="楷体" panose="02010609060101010101" pitchFamily="49" charset="-122"/>
                <a:cs typeface="Times New Roman" panose="02020603050405020304" pitchFamily="18" charset="0"/>
              </a:rPr>
              <a:t>],[</a:t>
            </a:r>
            <a:r>
              <a:rPr lang="en-US" altLang="zh-CN" sz="2806" dirty="0" err="1">
                <a:ea typeface="楷体" panose="02010609060101010101" pitchFamily="49" charset="-122"/>
                <a:cs typeface="Times New Roman" panose="02020603050405020304" pitchFamily="18" charset="0"/>
              </a:rPr>
              <a:t>c;d</a:t>
            </a:r>
            <a:r>
              <a:rPr lang="en-US" altLang="zh-CN" sz="2806" dirty="0">
                <a:ea typeface="楷体" panose="02010609060101010101" pitchFamily="49" charset="-122"/>
                <a:cs typeface="Times New Roman" panose="02020603050405020304" pitchFamily="18" charset="0"/>
              </a:rPr>
              <a:t>]); </a:t>
            </a:r>
            <a:r>
              <a:rPr lang="en-US" altLang="zh-CN" sz="2806" dirty="0" err="1">
                <a:ea typeface="楷体" panose="02010609060101010101" pitchFamily="49" charset="-122"/>
                <a:cs typeface="Times New Roman" panose="02020603050405020304" pitchFamily="18" charset="0"/>
              </a:rPr>
              <a:t>figure;imshow</a:t>
            </a:r>
            <a:r>
              <a:rPr lang="en-US" altLang="zh-CN" sz="2806" dirty="0">
                <a:ea typeface="楷体" panose="02010609060101010101" pitchFamily="49" charset="-122"/>
                <a:cs typeface="Times New Roman" panose="02020603050405020304" pitchFamily="18" charset="0"/>
              </a:rPr>
              <a:t>(NewImage1);title('</a:t>
            </a:r>
            <a:r>
              <a:rPr lang="zh-CN" altLang="zh-CN" sz="2806" dirty="0">
                <a:ea typeface="楷体" panose="02010609060101010101" pitchFamily="49" charset="-122"/>
                <a:cs typeface="Times New Roman" panose="02020603050405020304" pitchFamily="18" charset="0"/>
              </a:rPr>
              <a:t>分段线性灰度级变换图像</a:t>
            </a:r>
            <a:r>
              <a:rPr lang="en-US" altLang="zh-CN" sz="2806" dirty="0">
                <a:ea typeface="楷体" panose="02010609060101010101" pitchFamily="49" charset="-122"/>
                <a:cs typeface="Times New Roman" panose="02020603050405020304" pitchFamily="18" charset="0"/>
              </a:rPr>
              <a:t>');</a:t>
            </a:r>
            <a:endParaRPr lang="zh-CN" altLang="zh-CN" sz="2806" dirty="0">
              <a:ea typeface="楷体" panose="02010609060101010101" pitchFamily="49" charset="-122"/>
              <a:cs typeface="Times New Roman" panose="02020603050405020304" pitchFamily="18" charset="0"/>
            </a:endParaRPr>
          </a:p>
          <a:p>
            <a:pPr>
              <a:spcBef>
                <a:spcPts val="383"/>
              </a:spcBef>
            </a:pPr>
            <a:r>
              <a:rPr lang="en-US" altLang="zh-CN" sz="2806" dirty="0" err="1">
                <a:ea typeface="楷体" panose="02010609060101010101" pitchFamily="49" charset="-122"/>
                <a:cs typeface="Times New Roman" panose="02020603050405020304" pitchFamily="18" charset="0"/>
              </a:rPr>
              <a:t>figure;imshow</a:t>
            </a:r>
            <a:r>
              <a:rPr lang="en-US" altLang="zh-CN" sz="2806" dirty="0">
                <a:ea typeface="楷体" panose="02010609060101010101" pitchFamily="49" charset="-122"/>
                <a:cs typeface="Times New Roman" panose="02020603050405020304" pitchFamily="18" charset="0"/>
              </a:rPr>
              <a:t>(NewImage2);title('</a:t>
            </a:r>
            <a:r>
              <a:rPr lang="zh-CN" altLang="zh-CN" sz="2806" dirty="0">
                <a:ea typeface="楷体" panose="02010609060101010101" pitchFamily="49" charset="-122"/>
                <a:cs typeface="Times New Roman" panose="02020603050405020304" pitchFamily="18" charset="0"/>
              </a:rPr>
              <a:t>截取式灰度级变换图像</a:t>
            </a:r>
            <a:r>
              <a:rPr lang="en-US" altLang="zh-CN" sz="2806" dirty="0">
                <a:ea typeface="楷体" panose="02010609060101010101" pitchFamily="49" charset="-122"/>
                <a:cs typeface="Times New Roman" panose="02020603050405020304" pitchFamily="18" charset="0"/>
              </a:rPr>
              <a:t>');</a:t>
            </a:r>
            <a:endParaRPr lang="zh-CN" altLang="zh-CN" sz="2806" dirty="0">
              <a:ea typeface="楷体" panose="02010609060101010101" pitchFamily="49" charset="-122"/>
              <a:cs typeface="Times New Roman" panose="02020603050405020304" pitchFamily="18" charset="0"/>
            </a:endParaRPr>
          </a:p>
          <a:p>
            <a:pPr>
              <a:spcBef>
                <a:spcPts val="383"/>
              </a:spcBef>
            </a:pPr>
            <a:r>
              <a:rPr lang="en-US" altLang="zh-CN" sz="2806" dirty="0" err="1">
                <a:ea typeface="楷体" panose="02010609060101010101" pitchFamily="49" charset="-122"/>
                <a:cs typeface="Times New Roman" panose="02020603050405020304" pitchFamily="18" charset="0"/>
              </a:rPr>
              <a:t>figure;imshow</a:t>
            </a:r>
            <a:r>
              <a:rPr lang="en-US" altLang="zh-CN" sz="2806" dirty="0">
                <a:ea typeface="楷体" panose="02010609060101010101" pitchFamily="49" charset="-122"/>
                <a:cs typeface="Times New Roman" panose="02020603050405020304" pitchFamily="18" charset="0"/>
              </a:rPr>
              <a:t>(NewImage3); title('</a:t>
            </a:r>
            <a:r>
              <a:rPr lang="zh-CN" altLang="zh-CN" sz="2806" dirty="0">
                <a:ea typeface="楷体" panose="02010609060101010101" pitchFamily="49" charset="-122"/>
                <a:cs typeface="Times New Roman" panose="02020603050405020304" pitchFamily="18" charset="0"/>
              </a:rPr>
              <a:t>高低端灰度级保持不变图像</a:t>
            </a:r>
            <a:r>
              <a:rPr lang="en-US" altLang="zh-CN" sz="2806" dirty="0">
                <a:ea typeface="楷体" panose="02010609060101010101" pitchFamily="49" charset="-122"/>
                <a:cs typeface="Times New Roman" panose="02020603050405020304" pitchFamily="18" charset="0"/>
              </a:rPr>
              <a:t>');</a:t>
            </a:r>
            <a:endParaRPr lang="zh-CN" altLang="en-US" sz="2806" dirty="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5243278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16</a:t>
            </a:fld>
            <a:endParaRPr lang="en-US" altLang="zh-CN"/>
          </a:p>
        </p:txBody>
      </p:sp>
      <p:pic>
        <p:nvPicPr>
          <p:cNvPr id="3" name="图片 2"/>
          <p:cNvPicPr/>
          <p:nvPr/>
        </p:nvPicPr>
        <p:blipFill>
          <a:blip r:embed="rId2" cstate="print"/>
          <a:srcRect/>
          <a:stretch>
            <a:fillRect/>
          </a:stretch>
        </p:blipFill>
        <p:spPr bwMode="auto">
          <a:xfrm>
            <a:off x="2430262" y="1303208"/>
            <a:ext cx="2433858" cy="2158327"/>
          </a:xfrm>
          <a:prstGeom prst="rect">
            <a:avLst/>
          </a:prstGeom>
          <a:noFill/>
          <a:ln w="9525">
            <a:noFill/>
            <a:miter lim="800000"/>
            <a:headEnd/>
            <a:tailEnd/>
          </a:ln>
        </p:spPr>
      </p:pic>
      <p:pic>
        <p:nvPicPr>
          <p:cNvPr id="6" name="图片 5"/>
          <p:cNvPicPr/>
          <p:nvPr/>
        </p:nvPicPr>
        <p:blipFill>
          <a:blip r:embed="rId3" cstate="print"/>
          <a:srcRect/>
          <a:stretch>
            <a:fillRect/>
          </a:stretch>
        </p:blipFill>
        <p:spPr bwMode="auto">
          <a:xfrm>
            <a:off x="2401539" y="4061448"/>
            <a:ext cx="2433587" cy="2158087"/>
          </a:xfrm>
          <a:prstGeom prst="rect">
            <a:avLst/>
          </a:prstGeom>
          <a:noFill/>
          <a:ln w="9525">
            <a:noFill/>
            <a:miter lim="800000"/>
            <a:headEnd/>
            <a:tailEnd/>
          </a:ln>
        </p:spPr>
      </p:pic>
      <p:pic>
        <p:nvPicPr>
          <p:cNvPr id="7" name="图片 6"/>
          <p:cNvPicPr/>
          <p:nvPr/>
        </p:nvPicPr>
        <p:blipFill>
          <a:blip r:embed="rId4" cstate="print"/>
          <a:srcRect/>
          <a:stretch>
            <a:fillRect/>
          </a:stretch>
        </p:blipFill>
        <p:spPr bwMode="auto">
          <a:xfrm>
            <a:off x="7148085" y="1490706"/>
            <a:ext cx="2433587" cy="2158087"/>
          </a:xfrm>
          <a:prstGeom prst="rect">
            <a:avLst/>
          </a:prstGeom>
          <a:noFill/>
          <a:ln w="9525">
            <a:noFill/>
            <a:miter lim="800000"/>
            <a:headEnd/>
            <a:tailEnd/>
          </a:ln>
        </p:spPr>
      </p:pic>
      <p:pic>
        <p:nvPicPr>
          <p:cNvPr id="8" name="图片 7"/>
          <p:cNvPicPr/>
          <p:nvPr/>
        </p:nvPicPr>
        <p:blipFill>
          <a:blip r:embed="rId5" cstate="print"/>
          <a:srcRect/>
          <a:stretch>
            <a:fillRect/>
          </a:stretch>
        </p:blipFill>
        <p:spPr bwMode="auto">
          <a:xfrm>
            <a:off x="7136424" y="4049063"/>
            <a:ext cx="2433587" cy="2158087"/>
          </a:xfrm>
          <a:prstGeom prst="rect">
            <a:avLst/>
          </a:prstGeom>
          <a:noFill/>
          <a:ln w="9525">
            <a:noFill/>
            <a:miter lim="800000"/>
            <a:headEnd/>
            <a:tailEnd/>
          </a:ln>
        </p:spPr>
      </p:pic>
      <p:sp>
        <p:nvSpPr>
          <p:cNvPr id="9" name="TextBox 10"/>
          <p:cNvSpPr txBox="1">
            <a:spLocks noChangeArrowheads="1"/>
          </p:cNvSpPr>
          <p:nvPr/>
        </p:nvSpPr>
        <p:spPr bwMode="auto">
          <a:xfrm>
            <a:off x="9645477" y="3918610"/>
            <a:ext cx="716779" cy="2565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eaLnBrk="1" hangingPunct="1">
              <a:spcBef>
                <a:spcPct val="0"/>
              </a:spcBef>
              <a:buClrTx/>
              <a:buSzTx/>
              <a:buFontTx/>
              <a:buNone/>
            </a:pPr>
            <a:r>
              <a:rPr lang="zh-CN" altLang="en-US" sz="2296" dirty="0">
                <a:latin typeface="Arial" panose="020B0604020202020204" pitchFamily="34" charset="0"/>
              </a:rPr>
              <a:t>截取式灰度变换</a:t>
            </a:r>
          </a:p>
        </p:txBody>
      </p:sp>
      <p:sp>
        <p:nvSpPr>
          <p:cNvPr id="10" name="TextBox 9"/>
          <p:cNvSpPr txBox="1">
            <a:spLocks noChangeArrowheads="1"/>
          </p:cNvSpPr>
          <p:nvPr/>
        </p:nvSpPr>
        <p:spPr bwMode="auto">
          <a:xfrm>
            <a:off x="9570012" y="1636084"/>
            <a:ext cx="716779" cy="1858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eaLnBrk="1" hangingPunct="1">
              <a:spcBef>
                <a:spcPct val="0"/>
              </a:spcBef>
              <a:buClrTx/>
              <a:buSzTx/>
              <a:buFontTx/>
              <a:buNone/>
            </a:pPr>
            <a:r>
              <a:rPr lang="zh-CN" altLang="en-US" sz="2296" dirty="0">
                <a:latin typeface="Arial" panose="020B0604020202020204" pitchFamily="34" charset="0"/>
              </a:rPr>
              <a:t>高</a:t>
            </a:r>
            <a:endParaRPr lang="en-US" altLang="zh-CN" sz="2296" dirty="0">
              <a:latin typeface="Arial" panose="020B0604020202020204" pitchFamily="34" charset="0"/>
            </a:endParaRPr>
          </a:p>
          <a:p>
            <a:pPr eaLnBrk="1" hangingPunct="1">
              <a:spcBef>
                <a:spcPct val="0"/>
              </a:spcBef>
              <a:buClrTx/>
              <a:buSzTx/>
              <a:buFontTx/>
              <a:buNone/>
            </a:pPr>
            <a:r>
              <a:rPr lang="zh-CN" altLang="en-US" sz="2296" dirty="0">
                <a:latin typeface="Arial" panose="020B0604020202020204" pitchFamily="34" charset="0"/>
              </a:rPr>
              <a:t>低</a:t>
            </a:r>
            <a:endParaRPr lang="en-US" altLang="zh-CN" sz="2296" dirty="0">
              <a:latin typeface="Arial" panose="020B0604020202020204" pitchFamily="34" charset="0"/>
            </a:endParaRPr>
          </a:p>
          <a:p>
            <a:pPr eaLnBrk="1" hangingPunct="1">
              <a:spcBef>
                <a:spcPct val="0"/>
              </a:spcBef>
              <a:buClrTx/>
              <a:buSzTx/>
              <a:buFontTx/>
              <a:buNone/>
            </a:pPr>
            <a:r>
              <a:rPr lang="zh-CN" altLang="en-US" sz="2296" dirty="0">
                <a:latin typeface="Arial" panose="020B0604020202020204" pitchFamily="34" charset="0"/>
              </a:rPr>
              <a:t>端</a:t>
            </a:r>
            <a:endParaRPr lang="en-US" altLang="zh-CN" sz="2296" dirty="0">
              <a:latin typeface="Arial" panose="020B0604020202020204" pitchFamily="34" charset="0"/>
            </a:endParaRPr>
          </a:p>
          <a:p>
            <a:pPr eaLnBrk="1" hangingPunct="1">
              <a:spcBef>
                <a:spcPct val="0"/>
              </a:spcBef>
              <a:buClrTx/>
              <a:buSzTx/>
              <a:buFontTx/>
              <a:buNone/>
            </a:pPr>
            <a:r>
              <a:rPr lang="zh-CN" altLang="en-US" sz="2296" dirty="0">
                <a:latin typeface="Arial" panose="020B0604020202020204" pitchFamily="34" charset="0"/>
              </a:rPr>
              <a:t>不</a:t>
            </a:r>
            <a:endParaRPr lang="en-US" altLang="zh-CN" sz="2296" dirty="0">
              <a:latin typeface="Arial" panose="020B0604020202020204" pitchFamily="34" charset="0"/>
            </a:endParaRPr>
          </a:p>
          <a:p>
            <a:pPr eaLnBrk="1" hangingPunct="1">
              <a:spcBef>
                <a:spcPct val="0"/>
              </a:spcBef>
              <a:buClrTx/>
              <a:buSzTx/>
              <a:buFontTx/>
              <a:buNone/>
            </a:pPr>
            <a:r>
              <a:rPr lang="zh-CN" altLang="en-US" sz="2296" dirty="0">
                <a:latin typeface="Arial" panose="020B0604020202020204" pitchFamily="34" charset="0"/>
              </a:rPr>
              <a:t>变</a:t>
            </a:r>
          </a:p>
        </p:txBody>
      </p:sp>
      <p:sp>
        <p:nvSpPr>
          <p:cNvPr id="11" name="TextBox 10"/>
          <p:cNvSpPr txBox="1">
            <a:spLocks noChangeArrowheads="1"/>
          </p:cNvSpPr>
          <p:nvPr/>
        </p:nvSpPr>
        <p:spPr bwMode="auto">
          <a:xfrm>
            <a:off x="4909054" y="3832665"/>
            <a:ext cx="716779" cy="2565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eaLnBrk="1" hangingPunct="1">
              <a:spcBef>
                <a:spcPct val="0"/>
              </a:spcBef>
              <a:buClrTx/>
              <a:buSzTx/>
              <a:buFontTx/>
              <a:buNone/>
            </a:pPr>
            <a:r>
              <a:rPr lang="zh-CN" altLang="en-US" sz="2296" dirty="0">
                <a:latin typeface="Arial" panose="020B0604020202020204" pitchFamily="34" charset="0"/>
              </a:rPr>
              <a:t>三段式灰度变换</a:t>
            </a:r>
          </a:p>
        </p:txBody>
      </p:sp>
      <p:sp>
        <p:nvSpPr>
          <p:cNvPr id="12" name="矩形 11"/>
          <p:cNvSpPr/>
          <p:nvPr/>
        </p:nvSpPr>
        <p:spPr>
          <a:xfrm>
            <a:off x="5033437" y="2397034"/>
            <a:ext cx="2252609" cy="955903"/>
          </a:xfrm>
          <a:prstGeom prst="rect">
            <a:avLst/>
          </a:prstGeom>
        </p:spPr>
        <p:txBody>
          <a:bodyPr wrap="square">
            <a:spAutoFit/>
          </a:bodyPr>
          <a:lstStyle/>
          <a:p>
            <a:r>
              <a:rPr lang="en-US" altLang="zh-CN" sz="2806" i="1" dirty="0">
                <a:cs typeface="Times New Roman" panose="02020603050405020304" pitchFamily="18" charset="0"/>
              </a:rPr>
              <a:t>a</a:t>
            </a:r>
            <a:r>
              <a:rPr lang="en-US" altLang="zh-CN" sz="2806" dirty="0">
                <a:cs typeface="Times New Roman" panose="02020603050405020304" pitchFamily="18" charset="0"/>
              </a:rPr>
              <a:t>=30  </a:t>
            </a:r>
            <a:r>
              <a:rPr lang="en-US" altLang="zh-CN" sz="2806" i="1" dirty="0">
                <a:cs typeface="Times New Roman" panose="02020603050405020304" pitchFamily="18" charset="0"/>
              </a:rPr>
              <a:t>b</a:t>
            </a:r>
            <a:r>
              <a:rPr lang="en-US" altLang="zh-CN" sz="2806" dirty="0">
                <a:cs typeface="Times New Roman" panose="02020603050405020304" pitchFamily="18" charset="0"/>
              </a:rPr>
              <a:t>=100  </a:t>
            </a:r>
            <a:r>
              <a:rPr lang="en-US" altLang="zh-CN" sz="2806" i="1" dirty="0">
                <a:cs typeface="Times New Roman" panose="02020603050405020304" pitchFamily="18" charset="0"/>
              </a:rPr>
              <a:t>c</a:t>
            </a:r>
            <a:r>
              <a:rPr lang="en-US" altLang="zh-CN" sz="2806" dirty="0">
                <a:cs typeface="Times New Roman" panose="02020603050405020304" pitchFamily="18" charset="0"/>
              </a:rPr>
              <a:t>=75  </a:t>
            </a:r>
            <a:r>
              <a:rPr lang="en-US" altLang="zh-CN" sz="2806" i="1" dirty="0">
                <a:cs typeface="Times New Roman" panose="02020603050405020304" pitchFamily="18" charset="0"/>
              </a:rPr>
              <a:t>d</a:t>
            </a:r>
            <a:r>
              <a:rPr lang="en-US" altLang="zh-CN" sz="2806" dirty="0">
                <a:cs typeface="Times New Roman" panose="02020603050405020304" pitchFamily="18" charset="0"/>
              </a:rPr>
              <a:t>=200</a:t>
            </a:r>
            <a:endParaRPr lang="zh-CN" altLang="en-US" sz="2806" dirty="0">
              <a:cs typeface="Times New Roman" panose="02020603050405020304" pitchFamily="18" charset="0"/>
            </a:endParaRPr>
          </a:p>
        </p:txBody>
      </p:sp>
      <p:sp>
        <p:nvSpPr>
          <p:cNvPr id="14" name="下箭头 13"/>
          <p:cNvSpPr/>
          <p:nvPr/>
        </p:nvSpPr>
        <p:spPr bwMode="auto">
          <a:xfrm>
            <a:off x="3508732" y="3506924"/>
            <a:ext cx="411184" cy="509136"/>
          </a:xfrm>
          <a:prstGeom prst="downArrow">
            <a:avLst>
              <a:gd name="adj1" fmla="val 42785"/>
              <a:gd name="adj2" fmla="val 50000"/>
            </a:avLst>
          </a:prstGeom>
          <a:solidFill>
            <a:srgbClr val="00FF00"/>
          </a:solidFill>
          <a:ln w="9525" cap="flat" cmpd="sng" algn="ctr">
            <a:solidFill>
              <a:schemeClr val="tx1"/>
            </a:solidFill>
            <a:prstDash val="solid"/>
            <a:round/>
            <a:headEnd type="none" w="med" len="med"/>
            <a:tailEnd type="none" w="med" len="med"/>
          </a:ln>
          <a:effectLst/>
        </p:spPr>
        <p:txBody>
          <a:bodyPr vert="horz" wrap="square" lIns="116629" tIns="58314" rIns="116629" bIns="58314" numCol="1" rtlCol="0" anchor="t" anchorCtr="0" compatLnSpc="1">
            <a:prstTxWarp prst="textNoShape">
              <a:avLst/>
            </a:prstTxWarp>
          </a:bodyPr>
          <a:lstStyle/>
          <a:p>
            <a:pPr defTabSz="915235" fontAlgn="base">
              <a:spcBef>
                <a:spcPct val="0"/>
              </a:spcBef>
              <a:spcAft>
                <a:spcPct val="0"/>
              </a:spcAft>
            </a:pPr>
            <a:endParaRPr kumimoji="1" lang="zh-CN" altLang="en-US" sz="2423" b="1">
              <a:latin typeface="Times New Roman" pitchFamily="18" charset="0"/>
              <a:ea typeface="宋体" pitchFamily="2" charset="-122"/>
            </a:endParaRPr>
          </a:p>
        </p:txBody>
      </p:sp>
      <p:sp>
        <p:nvSpPr>
          <p:cNvPr id="15" name="AutoShape 4"/>
          <p:cNvSpPr>
            <a:spLocks noChangeArrowheads="1"/>
          </p:cNvSpPr>
          <p:nvPr/>
        </p:nvSpPr>
        <p:spPr bwMode="auto">
          <a:xfrm flipV="1">
            <a:off x="5190349" y="3466428"/>
            <a:ext cx="1584844" cy="409922"/>
          </a:xfrm>
          <a:prstGeom prst="rightArrow">
            <a:avLst>
              <a:gd name="adj1" fmla="val 50000"/>
              <a:gd name="adj2" fmla="val 33333"/>
            </a:avLst>
          </a:prstGeom>
          <a:solidFill>
            <a:srgbClr val="00FF00"/>
          </a:solidFill>
          <a:ln w="9525">
            <a:solidFill>
              <a:schemeClr val="tx1"/>
            </a:solidFill>
            <a:miter lim="800000"/>
            <a:headEnd/>
            <a:tailEnd/>
          </a:ln>
        </p:spPr>
        <p:txBody>
          <a:bodyPr wrap="none"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eaLnBrk="1" hangingPunct="1">
              <a:spcBef>
                <a:spcPct val="0"/>
              </a:spcBef>
              <a:buClrTx/>
              <a:buSzTx/>
              <a:buFontTx/>
              <a:buNone/>
            </a:pPr>
            <a:endParaRPr lang="zh-CN" altLang="en-US" sz="2296">
              <a:latin typeface="Arial" panose="020B0604020202020204" pitchFamily="34" charset="0"/>
            </a:endParaRPr>
          </a:p>
        </p:txBody>
      </p:sp>
      <p:sp>
        <p:nvSpPr>
          <p:cNvPr id="16" name="Rectangle 2"/>
          <p:cNvSpPr txBox="1">
            <a:spLocks noChangeArrowheads="1"/>
          </p:cNvSpPr>
          <p:nvPr/>
        </p:nvSpPr>
        <p:spPr bwMode="auto">
          <a:xfrm>
            <a:off x="1963383" y="305746"/>
            <a:ext cx="4049601"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5.1.1 </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线性灰度级变换</a:t>
            </a:r>
          </a:p>
        </p:txBody>
      </p:sp>
      <p:sp>
        <p:nvSpPr>
          <p:cNvPr id="17" name="Rectangle 2"/>
          <p:cNvSpPr txBox="1">
            <a:spLocks noChangeArrowheads="1"/>
          </p:cNvSpPr>
          <p:nvPr/>
        </p:nvSpPr>
        <p:spPr bwMode="auto">
          <a:xfrm>
            <a:off x="5494635" y="933434"/>
            <a:ext cx="48676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基于灰度级变换的图像增强</a:t>
            </a:r>
          </a:p>
        </p:txBody>
      </p:sp>
      <p:sp>
        <p:nvSpPr>
          <p:cNvPr id="18" name="Rectangle 32"/>
          <p:cNvSpPr>
            <a:spLocks noChangeArrowheads="1"/>
          </p:cNvSpPr>
          <p:nvPr/>
        </p:nvSpPr>
        <p:spPr bwMode="auto">
          <a:xfrm>
            <a:off x="1708126" y="1257820"/>
            <a:ext cx="722138" cy="79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marL="437369" indent="-437369">
              <a:spcBef>
                <a:spcPct val="20000"/>
              </a:spcBef>
              <a:buClr>
                <a:srgbClr val="7000C8"/>
              </a:buClr>
              <a:buSzPct val="75000"/>
              <a:buFont typeface="Wingdings" panose="05000000000000000000" pitchFamily="2" charset="2"/>
              <a:buChar char="p"/>
            </a:pPr>
            <a:r>
              <a:rPr kumimoji="1" lang="en-US" altLang="zh-CN" sz="3061" dirty="0">
                <a:latin typeface="楷体" panose="02010609060101010101" pitchFamily="49" charset="-122"/>
                <a:ea typeface="楷体" panose="02010609060101010101" pitchFamily="49" charset="-122"/>
                <a:cs typeface="Times New Roman" panose="02020603050405020304" pitchFamily="18" charset="0"/>
              </a:rPr>
              <a:t> </a:t>
            </a:r>
            <a:endParaRPr kumimoji="1" lang="zh-CN" altLang="en-US" sz="3061" dirty="0">
              <a:latin typeface="楷体" panose="02010609060101010101" pitchFamily="49" charset="-122"/>
              <a:ea typeface="楷体" panose="02010609060101010101" pitchFamily="49" charset="-122"/>
              <a:cs typeface="Times New Roman" panose="02020603050405020304" pitchFamily="18" charset="0"/>
            </a:endParaRPr>
          </a:p>
        </p:txBody>
      </p:sp>
      <p:sp>
        <p:nvSpPr>
          <p:cNvPr id="4" name="矩形 3"/>
          <p:cNvSpPr/>
          <p:nvPr/>
        </p:nvSpPr>
        <p:spPr>
          <a:xfrm>
            <a:off x="1690231" y="1980913"/>
            <a:ext cx="479618" cy="869597"/>
          </a:xfrm>
          <a:prstGeom prst="rect">
            <a:avLst/>
          </a:prstGeom>
        </p:spPr>
        <p:txBody>
          <a:bodyPr wrap="none">
            <a:spAutoFit/>
          </a:bodyPr>
          <a:lstStyle/>
          <a:p>
            <a:pPr eaLnBrk="1" hangingPunct="1">
              <a:spcBef>
                <a:spcPct val="20000"/>
              </a:spcBef>
              <a:buClr>
                <a:srgbClr val="800080"/>
              </a:buClr>
              <a:buSzPct val="75000"/>
            </a:pPr>
            <a:r>
              <a:rPr lang="zh-CN" altLang="en-US" sz="2296" dirty="0">
                <a:latin typeface="楷体" panose="02010609060101010101" pitchFamily="49" charset="-122"/>
                <a:ea typeface="楷体" panose="02010609060101010101" pitchFamily="49" charset="-122"/>
                <a:cs typeface="Times New Roman" panose="02020603050405020304" pitchFamily="18" charset="0"/>
              </a:rPr>
              <a:t>效</a:t>
            </a:r>
            <a:endParaRPr lang="en-US" altLang="zh-CN" sz="2296" dirty="0">
              <a:latin typeface="楷体" panose="02010609060101010101" pitchFamily="49" charset="-122"/>
              <a:ea typeface="楷体" panose="02010609060101010101" pitchFamily="49" charset="-122"/>
              <a:cs typeface="Times New Roman" panose="02020603050405020304" pitchFamily="18" charset="0"/>
            </a:endParaRPr>
          </a:p>
          <a:p>
            <a:pPr eaLnBrk="1" hangingPunct="1">
              <a:spcBef>
                <a:spcPct val="20000"/>
              </a:spcBef>
              <a:buClr>
                <a:srgbClr val="800080"/>
              </a:buClr>
              <a:buSzPct val="75000"/>
            </a:pPr>
            <a:r>
              <a:rPr lang="zh-CN" altLang="en-US" sz="2296" dirty="0">
                <a:latin typeface="楷体" panose="02010609060101010101" pitchFamily="49" charset="-122"/>
                <a:ea typeface="楷体" panose="02010609060101010101" pitchFamily="49" charset="-122"/>
                <a:cs typeface="Times New Roman" panose="02020603050405020304" pitchFamily="18" charset="0"/>
              </a:rPr>
              <a:t>果</a:t>
            </a:r>
          </a:p>
        </p:txBody>
      </p:sp>
    </p:spTree>
    <p:extLst>
      <p:ext uri="{BB962C8B-B14F-4D97-AF65-F5344CB8AC3E}">
        <p14:creationId xmlns:p14="http://schemas.microsoft.com/office/powerpoint/2010/main" val="41375192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17</a:t>
            </a:fld>
            <a:endParaRPr lang="en-US" altLang="zh-CN"/>
          </a:p>
        </p:txBody>
      </p:sp>
      <p:sp>
        <p:nvSpPr>
          <p:cNvPr id="3" name="Rectangle 2"/>
          <p:cNvSpPr txBox="1">
            <a:spLocks noChangeArrowheads="1"/>
          </p:cNvSpPr>
          <p:nvPr/>
        </p:nvSpPr>
        <p:spPr bwMode="auto">
          <a:xfrm>
            <a:off x="1963383" y="305746"/>
            <a:ext cx="4049601"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5.1.1 </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线性灰度级变换</a:t>
            </a:r>
          </a:p>
        </p:txBody>
      </p:sp>
      <p:sp>
        <p:nvSpPr>
          <p:cNvPr id="4" name="Rectangle 2"/>
          <p:cNvSpPr txBox="1">
            <a:spLocks noChangeArrowheads="1"/>
          </p:cNvSpPr>
          <p:nvPr/>
        </p:nvSpPr>
        <p:spPr bwMode="auto">
          <a:xfrm>
            <a:off x="5494635" y="933434"/>
            <a:ext cx="48676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基于灰度级变换的图像增强</a:t>
            </a:r>
          </a:p>
        </p:txBody>
      </p:sp>
      <p:sp>
        <p:nvSpPr>
          <p:cNvPr id="5" name="Text Box 2"/>
          <p:cNvSpPr txBox="1">
            <a:spLocks noChangeArrowheads="1"/>
          </p:cNvSpPr>
          <p:nvPr/>
        </p:nvSpPr>
        <p:spPr bwMode="auto">
          <a:xfrm>
            <a:off x="2102250" y="1422832"/>
            <a:ext cx="8260006" cy="563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marL="437369" indent="-437369">
              <a:spcBef>
                <a:spcPct val="50000"/>
              </a:spcBef>
              <a:buClr>
                <a:srgbClr val="7000C8"/>
              </a:buClr>
              <a:buSzPct val="75000"/>
              <a:buFont typeface="Wingdings" panose="05000000000000000000" pitchFamily="2" charset="2"/>
              <a:buChar char="n"/>
            </a:pPr>
            <a:r>
              <a:rPr lang="zh-CN" altLang="en-US" sz="3061" dirty="0">
                <a:solidFill>
                  <a:srgbClr val="C00000"/>
                </a:solidFill>
                <a:latin typeface="楷体" panose="02010609060101010101" pitchFamily="49" charset="-122"/>
                <a:ea typeface="楷体" panose="02010609060101010101" pitchFamily="49" charset="-122"/>
              </a:rPr>
              <a:t>特殊的分段线性变换</a:t>
            </a:r>
            <a:r>
              <a:rPr lang="en-US" altLang="zh-CN" sz="3061" dirty="0">
                <a:solidFill>
                  <a:srgbClr val="C00000"/>
                </a:solidFill>
                <a:latin typeface="楷体" panose="02010609060101010101" pitchFamily="49" charset="-122"/>
                <a:ea typeface="楷体" panose="02010609060101010101" pitchFamily="49" charset="-122"/>
              </a:rPr>
              <a:t>------</a:t>
            </a:r>
            <a:r>
              <a:rPr lang="zh-CN" altLang="en-US" sz="3061" dirty="0">
                <a:solidFill>
                  <a:srgbClr val="C00000"/>
                </a:solidFill>
                <a:latin typeface="楷体" panose="02010609060101010101" pitchFamily="49" charset="-122"/>
                <a:ea typeface="楷体" panose="02010609060101010101" pitchFamily="49" charset="-122"/>
              </a:rPr>
              <a:t>窗切片</a:t>
            </a:r>
          </a:p>
        </p:txBody>
      </p:sp>
      <p:grpSp>
        <p:nvGrpSpPr>
          <p:cNvPr id="52" name="组合 51"/>
          <p:cNvGrpSpPr/>
          <p:nvPr/>
        </p:nvGrpSpPr>
        <p:grpSpPr>
          <a:xfrm>
            <a:off x="4320275" y="3152030"/>
            <a:ext cx="635226" cy="1178889"/>
            <a:chOff x="2192357" y="2471279"/>
            <a:chExt cx="498035" cy="924282"/>
          </a:xfrm>
        </p:grpSpPr>
        <p:sp>
          <p:nvSpPr>
            <p:cNvPr id="48" name="Line 12"/>
            <p:cNvSpPr>
              <a:spLocks noChangeAspect="1" noChangeShapeType="1"/>
            </p:cNvSpPr>
            <p:nvPr/>
          </p:nvSpPr>
          <p:spPr bwMode="auto">
            <a:xfrm flipV="1">
              <a:off x="2192357" y="2471279"/>
              <a:ext cx="0" cy="924282"/>
            </a:xfrm>
            <a:prstGeom prst="line">
              <a:avLst/>
            </a:prstGeom>
            <a:ln w="28575">
              <a:headEnd/>
              <a:tailEnd/>
            </a:ln>
          </p:spPr>
          <p:style>
            <a:lnRef idx="1">
              <a:schemeClr val="dk1"/>
            </a:lnRef>
            <a:fillRef idx="0">
              <a:schemeClr val="dk1"/>
            </a:fillRef>
            <a:effectRef idx="0">
              <a:schemeClr val="dk1"/>
            </a:effectRef>
            <a:fontRef idx="minor">
              <a:schemeClr val="tx1"/>
            </a:fontRef>
          </p:style>
          <p:txBody>
            <a:bodyPr wrap="none"/>
            <a:lstStyle/>
            <a:p>
              <a:endParaRPr lang="zh-CN" altLang="en-US" sz="2296"/>
            </a:p>
          </p:txBody>
        </p:sp>
        <p:sp>
          <p:nvSpPr>
            <p:cNvPr id="49" name="Line 13"/>
            <p:cNvSpPr>
              <a:spLocks noChangeAspect="1" noChangeShapeType="1"/>
            </p:cNvSpPr>
            <p:nvPr/>
          </p:nvSpPr>
          <p:spPr bwMode="auto">
            <a:xfrm>
              <a:off x="2192357" y="3394519"/>
              <a:ext cx="498035" cy="0"/>
            </a:xfrm>
            <a:prstGeom prst="line">
              <a:avLst/>
            </a:prstGeom>
            <a:ln w="28575">
              <a:headEnd/>
              <a:tailEnd/>
            </a:ln>
          </p:spPr>
          <p:style>
            <a:lnRef idx="1">
              <a:schemeClr val="dk1"/>
            </a:lnRef>
            <a:fillRef idx="0">
              <a:schemeClr val="dk1"/>
            </a:fillRef>
            <a:effectRef idx="0">
              <a:schemeClr val="dk1"/>
            </a:effectRef>
            <a:fontRef idx="minor">
              <a:schemeClr val="tx1"/>
            </a:fontRef>
          </p:style>
          <p:txBody>
            <a:bodyPr wrap="none"/>
            <a:lstStyle/>
            <a:p>
              <a:endParaRPr lang="zh-CN" altLang="en-US" sz="2296"/>
            </a:p>
          </p:txBody>
        </p:sp>
      </p:grpSp>
      <p:grpSp>
        <p:nvGrpSpPr>
          <p:cNvPr id="51" name="组合 50"/>
          <p:cNvGrpSpPr/>
          <p:nvPr/>
        </p:nvGrpSpPr>
        <p:grpSpPr>
          <a:xfrm>
            <a:off x="2083750" y="2264356"/>
            <a:ext cx="4142204" cy="2796352"/>
            <a:chOff x="438859" y="1775317"/>
            <a:chExt cx="3247603" cy="2192418"/>
          </a:xfrm>
        </p:grpSpPr>
        <p:grpSp>
          <p:nvGrpSpPr>
            <p:cNvPr id="23" name="Group 7"/>
            <p:cNvGrpSpPr>
              <a:grpSpLocks/>
            </p:cNvGrpSpPr>
            <p:nvPr/>
          </p:nvGrpSpPr>
          <p:grpSpPr bwMode="auto">
            <a:xfrm>
              <a:off x="438859" y="1775317"/>
              <a:ext cx="3247603" cy="2192418"/>
              <a:chOff x="-131" y="1491"/>
              <a:chExt cx="3756" cy="2391"/>
            </a:xfrm>
          </p:grpSpPr>
          <p:sp>
            <p:nvSpPr>
              <p:cNvPr id="24" name="Text Box 8"/>
              <p:cNvSpPr txBox="1">
                <a:spLocks noChangeAspect="1" noChangeArrowheads="1"/>
              </p:cNvSpPr>
              <p:nvPr/>
            </p:nvSpPr>
            <p:spPr bwMode="auto">
              <a:xfrm>
                <a:off x="471" y="3580"/>
                <a:ext cx="3154"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eaLnBrk="1" hangingPunct="1">
                  <a:spcBef>
                    <a:spcPct val="50000"/>
                  </a:spcBef>
                  <a:buClrTx/>
                  <a:buSzTx/>
                  <a:buFontTx/>
                  <a:buNone/>
                </a:pPr>
                <a:r>
                  <a:rPr kumimoji="1" lang="en-US" altLang="zh-CN" sz="2296" dirty="0">
                    <a:latin typeface="Times New Roman" panose="02020603050405020304" pitchFamily="18" charset="0"/>
                    <a:cs typeface="Times New Roman" panose="02020603050405020304" pitchFamily="18" charset="0"/>
                  </a:rPr>
                  <a:t>0</a:t>
                </a:r>
                <a:r>
                  <a:rPr kumimoji="1" lang="en-US" altLang="zh-CN" sz="2296" i="1" dirty="0">
                    <a:latin typeface="Times New Roman" panose="02020603050405020304" pitchFamily="18" charset="0"/>
                    <a:cs typeface="Times New Roman" panose="02020603050405020304" pitchFamily="18" charset="0"/>
                  </a:rPr>
                  <a:t>       a         b      L</a:t>
                </a:r>
                <a:r>
                  <a:rPr kumimoji="1" lang="en-US" altLang="zh-CN" sz="2296" dirty="0">
                    <a:latin typeface="Times New Roman" panose="02020603050405020304" pitchFamily="18" charset="0"/>
                    <a:cs typeface="Times New Roman" panose="02020603050405020304" pitchFamily="18" charset="0"/>
                    <a:sym typeface="Symbol" panose="05050102010706020507" pitchFamily="18" charset="2"/>
                  </a:rPr>
                  <a:t></a:t>
                </a:r>
                <a:r>
                  <a:rPr kumimoji="1" lang="en-US" altLang="zh-CN" sz="2296" dirty="0">
                    <a:latin typeface="Times New Roman" panose="02020603050405020304" pitchFamily="18" charset="0"/>
                    <a:cs typeface="Times New Roman" panose="02020603050405020304" pitchFamily="18" charset="0"/>
                  </a:rPr>
                  <a:t>1</a:t>
                </a:r>
              </a:p>
            </p:txBody>
          </p:sp>
          <p:sp>
            <p:nvSpPr>
              <p:cNvPr id="25" name="Text Box 9"/>
              <p:cNvSpPr txBox="1">
                <a:spLocks noChangeAspect="1" noChangeArrowheads="1"/>
              </p:cNvSpPr>
              <p:nvPr/>
            </p:nvSpPr>
            <p:spPr bwMode="auto">
              <a:xfrm>
                <a:off x="445" y="1491"/>
                <a:ext cx="1056"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50000"/>
                  </a:spcBef>
                  <a:buClrTx/>
                  <a:buSzTx/>
                  <a:buFontTx/>
                  <a:buNone/>
                </a:pPr>
                <a:r>
                  <a:rPr kumimoji="1" lang="en-US" altLang="zh-CN" sz="2296" i="1" dirty="0">
                    <a:latin typeface="Times New Roman" panose="02020603050405020304" pitchFamily="18" charset="0"/>
                    <a:cs typeface="Times New Roman" panose="02020603050405020304" pitchFamily="18" charset="0"/>
                  </a:rPr>
                  <a:t>g</a:t>
                </a:r>
                <a:r>
                  <a:rPr kumimoji="1" lang="en-US" altLang="zh-CN" sz="2296" dirty="0">
                    <a:latin typeface="Times New Roman" panose="02020603050405020304" pitchFamily="18" charset="0"/>
                    <a:cs typeface="Times New Roman" panose="02020603050405020304" pitchFamily="18" charset="0"/>
                  </a:rPr>
                  <a:t>(</a:t>
                </a:r>
                <a:r>
                  <a:rPr kumimoji="1" lang="en-US" altLang="zh-CN" sz="2296" i="1" dirty="0" err="1">
                    <a:latin typeface="Times New Roman" panose="02020603050405020304" pitchFamily="18" charset="0"/>
                    <a:cs typeface="Times New Roman" panose="02020603050405020304" pitchFamily="18" charset="0"/>
                  </a:rPr>
                  <a:t>x,y</a:t>
                </a:r>
                <a:r>
                  <a:rPr kumimoji="1" lang="en-US" altLang="zh-CN" sz="2296" dirty="0">
                    <a:latin typeface="Times New Roman" panose="02020603050405020304" pitchFamily="18" charset="0"/>
                    <a:cs typeface="Times New Roman" panose="02020603050405020304" pitchFamily="18" charset="0"/>
                  </a:rPr>
                  <a:t>)</a:t>
                </a:r>
              </a:p>
            </p:txBody>
          </p:sp>
          <p:sp>
            <p:nvSpPr>
              <p:cNvPr id="26" name="Line 10"/>
              <p:cNvSpPr>
                <a:spLocks noChangeAspect="1" noChangeShapeType="1"/>
              </p:cNvSpPr>
              <p:nvPr/>
            </p:nvSpPr>
            <p:spPr bwMode="auto">
              <a:xfrm>
                <a:off x="2473" y="3546"/>
                <a:ext cx="57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2296"/>
              </a:p>
            </p:txBody>
          </p:sp>
          <p:sp>
            <p:nvSpPr>
              <p:cNvPr id="27" name="Line 11"/>
              <p:cNvSpPr>
                <a:spLocks noChangeAspect="1" noChangeShapeType="1"/>
              </p:cNvSpPr>
              <p:nvPr/>
            </p:nvSpPr>
            <p:spPr bwMode="auto">
              <a:xfrm flipV="1">
                <a:off x="553" y="1537"/>
                <a:ext cx="0" cy="37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2296"/>
              </a:p>
            </p:txBody>
          </p:sp>
          <p:sp>
            <p:nvSpPr>
              <p:cNvPr id="28" name="Line 12"/>
              <p:cNvSpPr>
                <a:spLocks noChangeAspect="1" noChangeShapeType="1"/>
              </p:cNvSpPr>
              <p:nvPr/>
            </p:nvSpPr>
            <p:spPr bwMode="auto">
              <a:xfrm flipV="1">
                <a:off x="1129" y="2250"/>
                <a:ext cx="0" cy="1008"/>
              </a:xfrm>
              <a:prstGeom prst="line">
                <a:avLst/>
              </a:prstGeom>
              <a:ln w="28575">
                <a:headEnd/>
                <a:tailEnd/>
              </a:ln>
            </p:spPr>
            <p:style>
              <a:lnRef idx="1">
                <a:schemeClr val="dk1"/>
              </a:lnRef>
              <a:fillRef idx="0">
                <a:schemeClr val="dk1"/>
              </a:fillRef>
              <a:effectRef idx="0">
                <a:schemeClr val="dk1"/>
              </a:effectRef>
              <a:fontRef idx="minor">
                <a:schemeClr val="tx1"/>
              </a:fontRef>
            </p:style>
            <p:txBody>
              <a:bodyPr wrap="none"/>
              <a:lstStyle/>
              <a:p>
                <a:endParaRPr lang="zh-CN" altLang="en-US" sz="2296"/>
              </a:p>
            </p:txBody>
          </p:sp>
          <p:sp>
            <p:nvSpPr>
              <p:cNvPr id="29" name="Line 13"/>
              <p:cNvSpPr>
                <a:spLocks noChangeAspect="1" noChangeShapeType="1"/>
              </p:cNvSpPr>
              <p:nvPr/>
            </p:nvSpPr>
            <p:spPr bwMode="auto">
              <a:xfrm>
                <a:off x="553" y="3258"/>
                <a:ext cx="576" cy="0"/>
              </a:xfrm>
              <a:prstGeom prst="line">
                <a:avLst/>
              </a:prstGeom>
              <a:ln w="28575">
                <a:headEnd/>
                <a:tailEnd/>
              </a:ln>
            </p:spPr>
            <p:style>
              <a:lnRef idx="1">
                <a:schemeClr val="dk1"/>
              </a:lnRef>
              <a:fillRef idx="0">
                <a:schemeClr val="dk1"/>
              </a:fillRef>
              <a:effectRef idx="0">
                <a:schemeClr val="dk1"/>
              </a:effectRef>
              <a:fontRef idx="minor">
                <a:schemeClr val="tx1"/>
              </a:fontRef>
            </p:style>
            <p:txBody>
              <a:bodyPr wrap="none"/>
              <a:lstStyle/>
              <a:p>
                <a:endParaRPr lang="zh-CN" altLang="en-US" sz="2296"/>
              </a:p>
            </p:txBody>
          </p:sp>
          <p:sp>
            <p:nvSpPr>
              <p:cNvPr id="30" name="Line 14"/>
              <p:cNvSpPr>
                <a:spLocks noChangeAspect="1" noChangeShapeType="1"/>
              </p:cNvSpPr>
              <p:nvPr/>
            </p:nvSpPr>
            <p:spPr bwMode="auto">
              <a:xfrm>
                <a:off x="1129" y="2250"/>
                <a:ext cx="768" cy="0"/>
              </a:xfrm>
              <a:prstGeom prst="line">
                <a:avLst/>
              </a:prstGeom>
              <a:ln w="28575">
                <a:headEnd/>
                <a:tailEnd/>
              </a:ln>
            </p:spPr>
            <p:style>
              <a:lnRef idx="1">
                <a:schemeClr val="dk1"/>
              </a:lnRef>
              <a:fillRef idx="0">
                <a:schemeClr val="dk1"/>
              </a:fillRef>
              <a:effectRef idx="0">
                <a:schemeClr val="dk1"/>
              </a:effectRef>
              <a:fontRef idx="minor">
                <a:schemeClr val="tx1"/>
              </a:fontRef>
            </p:style>
            <p:txBody>
              <a:bodyPr wrap="none"/>
              <a:lstStyle/>
              <a:p>
                <a:endParaRPr lang="zh-CN" altLang="en-US" sz="2296"/>
              </a:p>
            </p:txBody>
          </p:sp>
          <p:sp>
            <p:nvSpPr>
              <p:cNvPr id="35" name="Line 20"/>
              <p:cNvSpPr>
                <a:spLocks noChangeAspect="1" noChangeShapeType="1"/>
              </p:cNvSpPr>
              <p:nvPr/>
            </p:nvSpPr>
            <p:spPr bwMode="auto">
              <a:xfrm>
                <a:off x="2473" y="1914"/>
                <a:ext cx="0" cy="163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sz="2296"/>
              </a:p>
            </p:txBody>
          </p:sp>
          <p:sp>
            <p:nvSpPr>
              <p:cNvPr id="36" name="Line 21"/>
              <p:cNvSpPr>
                <a:spLocks noChangeAspect="1" noChangeShapeType="1"/>
              </p:cNvSpPr>
              <p:nvPr/>
            </p:nvSpPr>
            <p:spPr bwMode="auto">
              <a:xfrm>
                <a:off x="1897" y="3546"/>
                <a:ext cx="57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296"/>
              </a:p>
            </p:txBody>
          </p:sp>
          <p:sp>
            <p:nvSpPr>
              <p:cNvPr id="37" name="Line 22"/>
              <p:cNvSpPr>
                <a:spLocks noChangeAspect="1" noChangeShapeType="1"/>
              </p:cNvSpPr>
              <p:nvPr/>
            </p:nvSpPr>
            <p:spPr bwMode="auto">
              <a:xfrm>
                <a:off x="1129" y="3546"/>
                <a:ext cx="76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296"/>
              </a:p>
            </p:txBody>
          </p:sp>
          <p:sp>
            <p:nvSpPr>
              <p:cNvPr id="38" name="Line 23"/>
              <p:cNvSpPr>
                <a:spLocks noChangeAspect="1" noChangeShapeType="1"/>
              </p:cNvSpPr>
              <p:nvPr/>
            </p:nvSpPr>
            <p:spPr bwMode="auto">
              <a:xfrm flipV="1">
                <a:off x="553" y="258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sz="2296"/>
              </a:p>
            </p:txBody>
          </p:sp>
          <p:sp>
            <p:nvSpPr>
              <p:cNvPr id="39" name="Line 24"/>
              <p:cNvSpPr>
                <a:spLocks noChangeAspect="1" noChangeShapeType="1"/>
              </p:cNvSpPr>
              <p:nvPr/>
            </p:nvSpPr>
            <p:spPr bwMode="auto">
              <a:xfrm>
                <a:off x="553" y="3546"/>
                <a:ext cx="57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296"/>
              </a:p>
            </p:txBody>
          </p:sp>
          <p:sp>
            <p:nvSpPr>
              <p:cNvPr id="41" name="Line 26"/>
              <p:cNvSpPr>
                <a:spLocks noChangeAspect="1" noChangeShapeType="1"/>
              </p:cNvSpPr>
              <p:nvPr/>
            </p:nvSpPr>
            <p:spPr bwMode="auto">
              <a:xfrm>
                <a:off x="553" y="1914"/>
                <a:ext cx="192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2296"/>
              </a:p>
            </p:txBody>
          </p:sp>
          <p:sp>
            <p:nvSpPr>
              <p:cNvPr id="45" name="Line 30"/>
              <p:cNvSpPr>
                <a:spLocks noChangeAspect="1" noChangeShapeType="1"/>
              </p:cNvSpPr>
              <p:nvPr/>
            </p:nvSpPr>
            <p:spPr bwMode="auto">
              <a:xfrm flipV="1">
                <a:off x="553" y="2970"/>
                <a:ext cx="0"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296"/>
              </a:p>
            </p:txBody>
          </p:sp>
          <p:sp>
            <p:nvSpPr>
              <p:cNvPr id="46" name="Text Box 31"/>
              <p:cNvSpPr txBox="1">
                <a:spLocks noChangeAspect="1" noChangeArrowheads="1"/>
              </p:cNvSpPr>
              <p:nvPr/>
            </p:nvSpPr>
            <p:spPr bwMode="auto">
              <a:xfrm>
                <a:off x="-131" y="1764"/>
                <a:ext cx="726"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50000"/>
                  </a:spcBef>
                  <a:buClrTx/>
                  <a:buSzTx/>
                  <a:buFontTx/>
                  <a:buNone/>
                </a:pPr>
                <a:r>
                  <a:rPr lang="en-US" altLang="zh-CN" sz="2296" i="1" dirty="0">
                    <a:latin typeface="Times New Roman" panose="02020603050405020304" pitchFamily="18" charset="0"/>
                    <a:cs typeface="Times New Roman" panose="02020603050405020304" pitchFamily="18" charset="0"/>
                  </a:rPr>
                  <a:t>L</a:t>
                </a:r>
                <a:r>
                  <a:rPr lang="en-US" altLang="zh-CN" sz="2296"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296" dirty="0">
                    <a:latin typeface="Times New Roman" panose="02020603050405020304" pitchFamily="18" charset="0"/>
                    <a:cs typeface="Times New Roman" panose="02020603050405020304" pitchFamily="18" charset="0"/>
                  </a:rPr>
                  <a:t>1</a:t>
                </a:r>
                <a:endParaRPr kumimoji="1" lang="en-US" altLang="zh-CN" sz="2296" i="1" dirty="0">
                  <a:latin typeface="Times New Roman" panose="02020603050405020304" pitchFamily="18" charset="0"/>
                  <a:cs typeface="Times New Roman" panose="02020603050405020304" pitchFamily="18" charset="0"/>
                </a:endParaRPr>
              </a:p>
            </p:txBody>
          </p:sp>
          <p:sp>
            <p:nvSpPr>
              <p:cNvPr id="47" name="Line 32"/>
              <p:cNvSpPr>
                <a:spLocks noChangeAspect="1" noChangeShapeType="1"/>
              </p:cNvSpPr>
              <p:nvPr/>
            </p:nvSpPr>
            <p:spPr bwMode="auto">
              <a:xfrm flipV="1">
                <a:off x="553" y="1914"/>
                <a:ext cx="0" cy="6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296"/>
              </a:p>
            </p:txBody>
          </p:sp>
        </p:grpSp>
        <p:sp>
          <p:nvSpPr>
            <p:cNvPr id="50" name="Text Box 9"/>
            <p:cNvSpPr txBox="1">
              <a:spLocks noChangeAspect="1" noChangeArrowheads="1"/>
            </p:cNvSpPr>
            <p:nvPr/>
          </p:nvSpPr>
          <p:spPr bwMode="auto">
            <a:xfrm>
              <a:off x="2731894" y="3303872"/>
              <a:ext cx="91306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50000"/>
                </a:spcBef>
                <a:buClrTx/>
                <a:buSzTx/>
                <a:buFontTx/>
                <a:buNone/>
              </a:pPr>
              <a:r>
                <a:rPr kumimoji="1" lang="en-US" altLang="zh-CN" sz="2296" i="1" dirty="0">
                  <a:latin typeface="Times New Roman" panose="02020603050405020304" pitchFamily="18" charset="0"/>
                  <a:cs typeface="Times New Roman" panose="02020603050405020304" pitchFamily="18" charset="0"/>
                </a:rPr>
                <a:t>f</a:t>
              </a:r>
              <a:r>
                <a:rPr kumimoji="1" lang="en-US" altLang="zh-CN" sz="2296" dirty="0">
                  <a:latin typeface="Times New Roman" panose="02020603050405020304" pitchFamily="18" charset="0"/>
                  <a:cs typeface="Times New Roman" panose="02020603050405020304" pitchFamily="18" charset="0"/>
                </a:rPr>
                <a:t>(</a:t>
              </a:r>
              <a:r>
                <a:rPr kumimoji="1" lang="en-US" altLang="zh-CN" sz="2296" i="1" dirty="0" err="1">
                  <a:latin typeface="Times New Roman" panose="02020603050405020304" pitchFamily="18" charset="0"/>
                  <a:cs typeface="Times New Roman" panose="02020603050405020304" pitchFamily="18" charset="0"/>
                </a:rPr>
                <a:t>x,y</a:t>
              </a:r>
              <a:r>
                <a:rPr kumimoji="1" lang="en-US" altLang="zh-CN" sz="2296" dirty="0">
                  <a:latin typeface="Times New Roman" panose="02020603050405020304" pitchFamily="18" charset="0"/>
                  <a:cs typeface="Times New Roman" panose="02020603050405020304" pitchFamily="18" charset="0"/>
                </a:rPr>
                <a:t>)</a:t>
              </a:r>
            </a:p>
          </p:txBody>
        </p:sp>
      </p:grpSp>
      <p:cxnSp>
        <p:nvCxnSpPr>
          <p:cNvPr id="78" name="直接连接符 77"/>
          <p:cNvCxnSpPr>
            <a:stCxn id="72" idx="0"/>
            <a:endCxn id="63" idx="0"/>
          </p:cNvCxnSpPr>
          <p:nvPr/>
        </p:nvCxnSpPr>
        <p:spPr bwMode="auto">
          <a:xfrm flipV="1">
            <a:off x="6959816" y="4205779"/>
            <a:ext cx="635225" cy="513424"/>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82" name="组合 81"/>
          <p:cNvGrpSpPr/>
          <p:nvPr/>
        </p:nvGrpSpPr>
        <p:grpSpPr>
          <a:xfrm>
            <a:off x="6205485" y="2315814"/>
            <a:ext cx="4142204" cy="2796352"/>
            <a:chOff x="3473759" y="1819330"/>
            <a:chExt cx="3247603" cy="2192418"/>
          </a:xfrm>
        </p:grpSpPr>
        <p:grpSp>
          <p:nvGrpSpPr>
            <p:cNvPr id="54" name="组合 53"/>
            <p:cNvGrpSpPr/>
            <p:nvPr/>
          </p:nvGrpSpPr>
          <p:grpSpPr>
            <a:xfrm>
              <a:off x="3473759" y="1819330"/>
              <a:ext cx="3247603" cy="2192418"/>
              <a:chOff x="438859" y="1775317"/>
              <a:chExt cx="3247603" cy="2192418"/>
            </a:xfrm>
          </p:grpSpPr>
          <p:sp>
            <p:nvSpPr>
              <p:cNvPr id="75" name="Line 12"/>
              <p:cNvSpPr>
                <a:spLocks noChangeAspect="1" noChangeShapeType="1"/>
              </p:cNvSpPr>
              <p:nvPr/>
            </p:nvSpPr>
            <p:spPr bwMode="auto">
              <a:xfrm flipV="1">
                <a:off x="2192357" y="2471279"/>
                <a:ext cx="0" cy="173139"/>
              </a:xfrm>
              <a:prstGeom prst="line">
                <a:avLst/>
              </a:prstGeom>
              <a:ln w="28575">
                <a:headEnd/>
                <a:tailEnd/>
              </a:ln>
            </p:spPr>
            <p:style>
              <a:lnRef idx="1">
                <a:schemeClr val="dk1"/>
              </a:lnRef>
              <a:fillRef idx="0">
                <a:schemeClr val="dk1"/>
              </a:fillRef>
              <a:effectRef idx="0">
                <a:schemeClr val="dk1"/>
              </a:effectRef>
              <a:fontRef idx="minor">
                <a:schemeClr val="tx1"/>
              </a:fontRef>
            </p:style>
            <p:txBody>
              <a:bodyPr wrap="none"/>
              <a:lstStyle/>
              <a:p>
                <a:endParaRPr lang="zh-CN" altLang="en-US" sz="2296"/>
              </a:p>
            </p:txBody>
          </p:sp>
          <p:grpSp>
            <p:nvGrpSpPr>
              <p:cNvPr id="56" name="组合 55"/>
              <p:cNvGrpSpPr/>
              <p:nvPr/>
            </p:nvGrpSpPr>
            <p:grpSpPr>
              <a:xfrm>
                <a:off x="438859" y="1775317"/>
                <a:ext cx="3247603" cy="2192418"/>
                <a:chOff x="438859" y="1775317"/>
                <a:chExt cx="3247603" cy="2192418"/>
              </a:xfrm>
            </p:grpSpPr>
            <p:grpSp>
              <p:nvGrpSpPr>
                <p:cNvPr id="57" name="Group 7"/>
                <p:cNvGrpSpPr>
                  <a:grpSpLocks/>
                </p:cNvGrpSpPr>
                <p:nvPr/>
              </p:nvGrpSpPr>
              <p:grpSpPr bwMode="auto">
                <a:xfrm>
                  <a:off x="438859" y="1775317"/>
                  <a:ext cx="3247603" cy="2192418"/>
                  <a:chOff x="-131" y="1491"/>
                  <a:chExt cx="3756" cy="2391"/>
                </a:xfrm>
              </p:grpSpPr>
              <p:sp>
                <p:nvSpPr>
                  <p:cNvPr id="59" name="Text Box 8"/>
                  <p:cNvSpPr txBox="1">
                    <a:spLocks noChangeAspect="1" noChangeArrowheads="1"/>
                  </p:cNvSpPr>
                  <p:nvPr/>
                </p:nvSpPr>
                <p:spPr bwMode="auto">
                  <a:xfrm>
                    <a:off x="471" y="3580"/>
                    <a:ext cx="3154"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eaLnBrk="1" hangingPunct="1">
                      <a:spcBef>
                        <a:spcPct val="50000"/>
                      </a:spcBef>
                      <a:buClrTx/>
                      <a:buSzTx/>
                      <a:buFontTx/>
                      <a:buNone/>
                    </a:pPr>
                    <a:r>
                      <a:rPr kumimoji="1" lang="en-US" altLang="zh-CN" sz="2296" dirty="0">
                        <a:latin typeface="Times New Roman" panose="02020603050405020304" pitchFamily="18" charset="0"/>
                        <a:cs typeface="Times New Roman" panose="02020603050405020304" pitchFamily="18" charset="0"/>
                      </a:rPr>
                      <a:t>0</a:t>
                    </a:r>
                    <a:r>
                      <a:rPr kumimoji="1" lang="en-US" altLang="zh-CN" sz="2296" i="1" dirty="0">
                        <a:latin typeface="Times New Roman" panose="02020603050405020304" pitchFamily="18" charset="0"/>
                        <a:cs typeface="Times New Roman" panose="02020603050405020304" pitchFamily="18" charset="0"/>
                      </a:rPr>
                      <a:t>       a         b      L</a:t>
                    </a:r>
                    <a:r>
                      <a:rPr kumimoji="1" lang="en-US" altLang="zh-CN" sz="2296" dirty="0">
                        <a:latin typeface="Times New Roman" panose="02020603050405020304" pitchFamily="18" charset="0"/>
                        <a:cs typeface="Times New Roman" panose="02020603050405020304" pitchFamily="18" charset="0"/>
                        <a:sym typeface="Symbol" panose="05050102010706020507" pitchFamily="18" charset="2"/>
                      </a:rPr>
                      <a:t></a:t>
                    </a:r>
                    <a:r>
                      <a:rPr kumimoji="1" lang="en-US" altLang="zh-CN" sz="2296" dirty="0">
                        <a:latin typeface="Times New Roman" panose="02020603050405020304" pitchFamily="18" charset="0"/>
                        <a:cs typeface="Times New Roman" panose="02020603050405020304" pitchFamily="18" charset="0"/>
                      </a:rPr>
                      <a:t>1</a:t>
                    </a:r>
                  </a:p>
                </p:txBody>
              </p:sp>
              <p:sp>
                <p:nvSpPr>
                  <p:cNvPr id="60" name="Text Box 9"/>
                  <p:cNvSpPr txBox="1">
                    <a:spLocks noChangeAspect="1" noChangeArrowheads="1"/>
                  </p:cNvSpPr>
                  <p:nvPr/>
                </p:nvSpPr>
                <p:spPr bwMode="auto">
                  <a:xfrm>
                    <a:off x="445" y="1491"/>
                    <a:ext cx="1056"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50000"/>
                      </a:spcBef>
                      <a:buClrTx/>
                      <a:buSzTx/>
                      <a:buFontTx/>
                      <a:buNone/>
                    </a:pPr>
                    <a:r>
                      <a:rPr kumimoji="1" lang="en-US" altLang="zh-CN" sz="2296" i="1" dirty="0">
                        <a:latin typeface="Times New Roman" panose="02020603050405020304" pitchFamily="18" charset="0"/>
                        <a:cs typeface="Times New Roman" panose="02020603050405020304" pitchFamily="18" charset="0"/>
                      </a:rPr>
                      <a:t>g</a:t>
                    </a:r>
                    <a:r>
                      <a:rPr kumimoji="1" lang="en-US" altLang="zh-CN" sz="2296" dirty="0">
                        <a:latin typeface="Times New Roman" panose="02020603050405020304" pitchFamily="18" charset="0"/>
                        <a:cs typeface="Times New Roman" panose="02020603050405020304" pitchFamily="18" charset="0"/>
                      </a:rPr>
                      <a:t>(</a:t>
                    </a:r>
                    <a:r>
                      <a:rPr kumimoji="1" lang="en-US" altLang="zh-CN" sz="2296" i="1" dirty="0" err="1">
                        <a:latin typeface="Times New Roman" panose="02020603050405020304" pitchFamily="18" charset="0"/>
                        <a:cs typeface="Times New Roman" panose="02020603050405020304" pitchFamily="18" charset="0"/>
                      </a:rPr>
                      <a:t>x,y</a:t>
                    </a:r>
                    <a:r>
                      <a:rPr kumimoji="1" lang="en-US" altLang="zh-CN" sz="2296" dirty="0">
                        <a:latin typeface="Times New Roman" panose="02020603050405020304" pitchFamily="18" charset="0"/>
                        <a:cs typeface="Times New Roman" panose="02020603050405020304" pitchFamily="18" charset="0"/>
                      </a:rPr>
                      <a:t>)</a:t>
                    </a:r>
                  </a:p>
                </p:txBody>
              </p:sp>
              <p:sp>
                <p:nvSpPr>
                  <p:cNvPr id="61" name="Line 10"/>
                  <p:cNvSpPr>
                    <a:spLocks noChangeAspect="1" noChangeShapeType="1"/>
                  </p:cNvSpPr>
                  <p:nvPr/>
                </p:nvSpPr>
                <p:spPr bwMode="auto">
                  <a:xfrm>
                    <a:off x="2473" y="3546"/>
                    <a:ext cx="57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2296"/>
                  </a:p>
                </p:txBody>
              </p:sp>
              <p:sp>
                <p:nvSpPr>
                  <p:cNvPr id="62" name="Line 11"/>
                  <p:cNvSpPr>
                    <a:spLocks noChangeAspect="1" noChangeShapeType="1"/>
                  </p:cNvSpPr>
                  <p:nvPr/>
                </p:nvSpPr>
                <p:spPr bwMode="auto">
                  <a:xfrm flipV="1">
                    <a:off x="553" y="1537"/>
                    <a:ext cx="0" cy="37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2296"/>
                  </a:p>
                </p:txBody>
              </p:sp>
              <p:sp>
                <p:nvSpPr>
                  <p:cNvPr id="63" name="Line 12"/>
                  <p:cNvSpPr>
                    <a:spLocks noChangeAspect="1" noChangeShapeType="1"/>
                  </p:cNvSpPr>
                  <p:nvPr/>
                </p:nvSpPr>
                <p:spPr bwMode="auto">
                  <a:xfrm flipV="1">
                    <a:off x="1129" y="2250"/>
                    <a:ext cx="0" cy="857"/>
                  </a:xfrm>
                  <a:prstGeom prst="line">
                    <a:avLst/>
                  </a:prstGeom>
                  <a:ln w="28575">
                    <a:headEnd/>
                    <a:tailEnd/>
                  </a:ln>
                </p:spPr>
                <p:style>
                  <a:lnRef idx="1">
                    <a:schemeClr val="dk1"/>
                  </a:lnRef>
                  <a:fillRef idx="0">
                    <a:schemeClr val="dk1"/>
                  </a:fillRef>
                  <a:effectRef idx="0">
                    <a:schemeClr val="dk1"/>
                  </a:effectRef>
                  <a:fontRef idx="minor">
                    <a:schemeClr val="tx1"/>
                  </a:fontRef>
                </p:style>
                <p:txBody>
                  <a:bodyPr wrap="none"/>
                  <a:lstStyle/>
                  <a:p>
                    <a:endParaRPr lang="zh-CN" altLang="en-US" sz="2296"/>
                  </a:p>
                </p:txBody>
              </p:sp>
              <p:sp>
                <p:nvSpPr>
                  <p:cNvPr id="65" name="Line 14"/>
                  <p:cNvSpPr>
                    <a:spLocks noChangeAspect="1" noChangeShapeType="1"/>
                  </p:cNvSpPr>
                  <p:nvPr/>
                </p:nvSpPr>
                <p:spPr bwMode="auto">
                  <a:xfrm>
                    <a:off x="1129" y="2250"/>
                    <a:ext cx="768" cy="0"/>
                  </a:xfrm>
                  <a:prstGeom prst="line">
                    <a:avLst/>
                  </a:prstGeom>
                  <a:ln w="28575">
                    <a:headEnd/>
                    <a:tailEnd/>
                  </a:ln>
                </p:spPr>
                <p:style>
                  <a:lnRef idx="1">
                    <a:schemeClr val="dk1"/>
                  </a:lnRef>
                  <a:fillRef idx="0">
                    <a:schemeClr val="dk1"/>
                  </a:fillRef>
                  <a:effectRef idx="0">
                    <a:schemeClr val="dk1"/>
                  </a:effectRef>
                  <a:fontRef idx="minor">
                    <a:schemeClr val="tx1"/>
                  </a:fontRef>
                </p:style>
                <p:txBody>
                  <a:bodyPr wrap="none"/>
                  <a:lstStyle/>
                  <a:p>
                    <a:endParaRPr lang="zh-CN" altLang="en-US" sz="2296"/>
                  </a:p>
                </p:txBody>
              </p:sp>
              <p:sp>
                <p:nvSpPr>
                  <p:cNvPr id="66" name="Line 20"/>
                  <p:cNvSpPr>
                    <a:spLocks noChangeAspect="1" noChangeShapeType="1"/>
                  </p:cNvSpPr>
                  <p:nvPr/>
                </p:nvSpPr>
                <p:spPr bwMode="auto">
                  <a:xfrm>
                    <a:off x="2473" y="1914"/>
                    <a:ext cx="0" cy="163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sz="2296"/>
                  </a:p>
                </p:txBody>
              </p:sp>
              <p:sp>
                <p:nvSpPr>
                  <p:cNvPr id="67" name="Line 21"/>
                  <p:cNvSpPr>
                    <a:spLocks noChangeAspect="1" noChangeShapeType="1"/>
                  </p:cNvSpPr>
                  <p:nvPr/>
                </p:nvSpPr>
                <p:spPr bwMode="auto">
                  <a:xfrm>
                    <a:off x="1897" y="3546"/>
                    <a:ext cx="57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296"/>
                  </a:p>
                </p:txBody>
              </p:sp>
              <p:sp>
                <p:nvSpPr>
                  <p:cNvPr id="68" name="Line 22"/>
                  <p:cNvSpPr>
                    <a:spLocks noChangeAspect="1" noChangeShapeType="1"/>
                  </p:cNvSpPr>
                  <p:nvPr/>
                </p:nvSpPr>
                <p:spPr bwMode="auto">
                  <a:xfrm>
                    <a:off x="1129" y="3546"/>
                    <a:ext cx="76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296"/>
                  </a:p>
                </p:txBody>
              </p:sp>
              <p:sp>
                <p:nvSpPr>
                  <p:cNvPr id="69" name="Line 23"/>
                  <p:cNvSpPr>
                    <a:spLocks noChangeAspect="1" noChangeShapeType="1"/>
                  </p:cNvSpPr>
                  <p:nvPr/>
                </p:nvSpPr>
                <p:spPr bwMode="auto">
                  <a:xfrm flipV="1">
                    <a:off x="553" y="258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sz="2296"/>
                  </a:p>
                </p:txBody>
              </p:sp>
              <p:sp>
                <p:nvSpPr>
                  <p:cNvPr id="70" name="Line 24"/>
                  <p:cNvSpPr>
                    <a:spLocks noChangeAspect="1" noChangeShapeType="1"/>
                  </p:cNvSpPr>
                  <p:nvPr/>
                </p:nvSpPr>
                <p:spPr bwMode="auto">
                  <a:xfrm>
                    <a:off x="553" y="3546"/>
                    <a:ext cx="57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296"/>
                  </a:p>
                </p:txBody>
              </p:sp>
              <p:sp>
                <p:nvSpPr>
                  <p:cNvPr id="71" name="Line 26"/>
                  <p:cNvSpPr>
                    <a:spLocks noChangeAspect="1" noChangeShapeType="1"/>
                  </p:cNvSpPr>
                  <p:nvPr/>
                </p:nvSpPr>
                <p:spPr bwMode="auto">
                  <a:xfrm>
                    <a:off x="553" y="1914"/>
                    <a:ext cx="192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2296"/>
                  </a:p>
                </p:txBody>
              </p:sp>
              <p:sp>
                <p:nvSpPr>
                  <p:cNvPr id="72" name="Line 30"/>
                  <p:cNvSpPr>
                    <a:spLocks noChangeAspect="1" noChangeShapeType="1"/>
                  </p:cNvSpPr>
                  <p:nvPr/>
                </p:nvSpPr>
                <p:spPr bwMode="auto">
                  <a:xfrm flipV="1">
                    <a:off x="553" y="2970"/>
                    <a:ext cx="0"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296"/>
                  </a:p>
                </p:txBody>
              </p:sp>
              <p:sp>
                <p:nvSpPr>
                  <p:cNvPr id="73" name="Text Box 31"/>
                  <p:cNvSpPr txBox="1">
                    <a:spLocks noChangeAspect="1" noChangeArrowheads="1"/>
                  </p:cNvSpPr>
                  <p:nvPr/>
                </p:nvSpPr>
                <p:spPr bwMode="auto">
                  <a:xfrm>
                    <a:off x="-131" y="1764"/>
                    <a:ext cx="726"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50000"/>
                      </a:spcBef>
                      <a:buClrTx/>
                      <a:buSzTx/>
                      <a:buFontTx/>
                      <a:buNone/>
                    </a:pPr>
                    <a:r>
                      <a:rPr lang="en-US" altLang="zh-CN" sz="2296" i="1" dirty="0">
                        <a:latin typeface="Times New Roman" panose="02020603050405020304" pitchFamily="18" charset="0"/>
                        <a:cs typeface="Times New Roman" panose="02020603050405020304" pitchFamily="18" charset="0"/>
                      </a:rPr>
                      <a:t>L</a:t>
                    </a:r>
                    <a:r>
                      <a:rPr lang="en-US" altLang="zh-CN" sz="2296"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296" dirty="0">
                        <a:latin typeface="Times New Roman" panose="02020603050405020304" pitchFamily="18" charset="0"/>
                        <a:cs typeface="Times New Roman" panose="02020603050405020304" pitchFamily="18" charset="0"/>
                      </a:rPr>
                      <a:t>1</a:t>
                    </a:r>
                    <a:endParaRPr kumimoji="1" lang="en-US" altLang="zh-CN" sz="2296" i="1" dirty="0">
                      <a:latin typeface="Times New Roman" panose="02020603050405020304" pitchFamily="18" charset="0"/>
                      <a:cs typeface="Times New Roman" panose="02020603050405020304" pitchFamily="18" charset="0"/>
                    </a:endParaRPr>
                  </a:p>
                </p:txBody>
              </p:sp>
              <p:sp>
                <p:nvSpPr>
                  <p:cNvPr id="74" name="Line 32"/>
                  <p:cNvSpPr>
                    <a:spLocks noChangeAspect="1" noChangeShapeType="1"/>
                  </p:cNvSpPr>
                  <p:nvPr/>
                </p:nvSpPr>
                <p:spPr bwMode="auto">
                  <a:xfrm flipV="1">
                    <a:off x="553" y="1914"/>
                    <a:ext cx="0" cy="6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296"/>
                  </a:p>
                </p:txBody>
              </p:sp>
            </p:grpSp>
            <p:sp>
              <p:nvSpPr>
                <p:cNvPr id="58" name="Text Box 9"/>
                <p:cNvSpPr txBox="1">
                  <a:spLocks noChangeAspect="1" noChangeArrowheads="1"/>
                </p:cNvSpPr>
                <p:nvPr/>
              </p:nvSpPr>
              <p:spPr bwMode="auto">
                <a:xfrm>
                  <a:off x="2731894" y="3303872"/>
                  <a:ext cx="91306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50000"/>
                    </a:spcBef>
                    <a:buClrTx/>
                    <a:buSzTx/>
                    <a:buFontTx/>
                    <a:buNone/>
                  </a:pPr>
                  <a:r>
                    <a:rPr kumimoji="1" lang="en-US" altLang="zh-CN" sz="2296" i="1" dirty="0">
                      <a:latin typeface="Times New Roman" panose="02020603050405020304" pitchFamily="18" charset="0"/>
                      <a:cs typeface="Times New Roman" panose="02020603050405020304" pitchFamily="18" charset="0"/>
                    </a:rPr>
                    <a:t>f</a:t>
                  </a:r>
                  <a:r>
                    <a:rPr kumimoji="1" lang="en-US" altLang="zh-CN" sz="2296" dirty="0">
                      <a:latin typeface="Times New Roman" panose="02020603050405020304" pitchFamily="18" charset="0"/>
                      <a:cs typeface="Times New Roman" panose="02020603050405020304" pitchFamily="18" charset="0"/>
                    </a:rPr>
                    <a:t>(</a:t>
                  </a:r>
                  <a:r>
                    <a:rPr kumimoji="1" lang="en-US" altLang="zh-CN" sz="2296" i="1" dirty="0" err="1">
                      <a:latin typeface="Times New Roman" panose="02020603050405020304" pitchFamily="18" charset="0"/>
                      <a:cs typeface="Times New Roman" panose="02020603050405020304" pitchFamily="18" charset="0"/>
                    </a:rPr>
                    <a:t>x,y</a:t>
                  </a:r>
                  <a:r>
                    <a:rPr kumimoji="1" lang="en-US" altLang="zh-CN" sz="2296" dirty="0">
                      <a:latin typeface="Times New Roman" panose="02020603050405020304" pitchFamily="18" charset="0"/>
                      <a:cs typeface="Times New Roman" panose="02020603050405020304" pitchFamily="18" charset="0"/>
                    </a:rPr>
                    <a:t>)</a:t>
                  </a:r>
                </a:p>
              </p:txBody>
            </p:sp>
          </p:grpSp>
        </p:grpSp>
        <p:cxnSp>
          <p:nvCxnSpPr>
            <p:cNvPr id="80" name="直接连接符 79"/>
            <p:cNvCxnSpPr>
              <a:stCxn id="75" idx="0"/>
              <a:endCxn id="71" idx="1"/>
            </p:cNvCxnSpPr>
            <p:nvPr/>
          </p:nvCxnSpPr>
          <p:spPr bwMode="auto">
            <a:xfrm flipV="1">
              <a:off x="5227257" y="2207199"/>
              <a:ext cx="498036" cy="481232"/>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sp>
        <p:nvSpPr>
          <p:cNvPr id="7" name="矩形 6"/>
          <p:cNvSpPr/>
          <p:nvPr/>
        </p:nvSpPr>
        <p:spPr>
          <a:xfrm>
            <a:off x="1963383" y="5114796"/>
            <a:ext cx="4572000" cy="484876"/>
          </a:xfrm>
          <a:prstGeom prst="rect">
            <a:avLst/>
          </a:prstGeom>
        </p:spPr>
        <p:txBody>
          <a:bodyPr>
            <a:spAutoFit/>
          </a:bodyPr>
          <a:lstStyle/>
          <a:p>
            <a:r>
              <a:rPr lang="zh-CN" altLang="zh-CN" sz="2551" kern="100" dirty="0">
                <a:ea typeface="楷体" panose="02010609060101010101" pitchFamily="49" charset="-122"/>
                <a:cs typeface="Times New Roman" panose="02020603050405020304" pitchFamily="18" charset="0"/>
              </a:rPr>
              <a:t>（</a:t>
            </a:r>
            <a:r>
              <a:rPr lang="en-US" altLang="zh-CN" sz="2551" kern="100" dirty="0">
                <a:ea typeface="楷体" panose="02010609060101010101" pitchFamily="49" charset="-122"/>
                <a:cs typeface="Times New Roman" panose="02020603050405020304" pitchFamily="18" charset="0"/>
              </a:rPr>
              <a:t>a</a:t>
            </a:r>
            <a:r>
              <a:rPr lang="zh-CN" altLang="zh-CN" sz="2551" kern="100" dirty="0">
                <a:ea typeface="楷体" panose="02010609060101010101" pitchFamily="49" charset="-122"/>
                <a:cs typeface="Times New Roman" panose="02020603050405020304" pitchFamily="18" charset="0"/>
              </a:rPr>
              <a:t>）区间外指定低灰度值</a:t>
            </a:r>
            <a:endParaRPr lang="zh-CN" altLang="en-US" sz="2551" dirty="0">
              <a:ea typeface="楷体" panose="02010609060101010101" pitchFamily="49" charset="-122"/>
              <a:cs typeface="Times New Roman" panose="02020603050405020304" pitchFamily="18" charset="0"/>
            </a:endParaRPr>
          </a:p>
        </p:txBody>
      </p:sp>
      <p:sp>
        <p:nvSpPr>
          <p:cNvPr id="8" name="矩形 7"/>
          <p:cNvSpPr/>
          <p:nvPr/>
        </p:nvSpPr>
        <p:spPr>
          <a:xfrm>
            <a:off x="6208564" y="5111480"/>
            <a:ext cx="4090600" cy="484876"/>
          </a:xfrm>
          <a:prstGeom prst="rect">
            <a:avLst/>
          </a:prstGeom>
        </p:spPr>
        <p:txBody>
          <a:bodyPr wrap="square">
            <a:spAutoFit/>
          </a:bodyPr>
          <a:lstStyle/>
          <a:p>
            <a:r>
              <a:rPr lang="zh-CN" altLang="zh-CN" sz="2551" kern="100" dirty="0">
                <a:ea typeface="楷体" panose="02010609060101010101" pitchFamily="49" charset="-122"/>
                <a:cs typeface="Times New Roman" panose="02020603050405020304" pitchFamily="18" charset="0"/>
              </a:rPr>
              <a:t>（</a:t>
            </a:r>
            <a:r>
              <a:rPr lang="en-US" altLang="zh-CN" sz="2551" kern="100" dirty="0">
                <a:ea typeface="楷体" panose="02010609060101010101" pitchFamily="49" charset="-122"/>
                <a:cs typeface="Times New Roman" panose="02020603050405020304" pitchFamily="18" charset="0"/>
              </a:rPr>
              <a:t>b</a:t>
            </a:r>
            <a:r>
              <a:rPr lang="zh-CN" altLang="zh-CN" sz="2551" kern="100" dirty="0">
                <a:ea typeface="楷体" panose="02010609060101010101" pitchFamily="49" charset="-122"/>
                <a:cs typeface="Times New Roman" panose="02020603050405020304" pitchFamily="18" charset="0"/>
              </a:rPr>
              <a:t>）区间外灰度保持不变</a:t>
            </a:r>
            <a:endParaRPr lang="zh-CN" altLang="en-US" sz="2551" dirty="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383529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18</a:t>
            </a:fld>
            <a:endParaRPr lang="en-US" altLang="zh-CN"/>
          </a:p>
        </p:txBody>
      </p:sp>
      <p:sp>
        <p:nvSpPr>
          <p:cNvPr id="3" name="Rectangle 2"/>
          <p:cNvSpPr txBox="1">
            <a:spLocks noChangeArrowheads="1"/>
          </p:cNvSpPr>
          <p:nvPr/>
        </p:nvSpPr>
        <p:spPr bwMode="auto">
          <a:xfrm>
            <a:off x="1963383" y="305746"/>
            <a:ext cx="4049601"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5.1.1 </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线性灰度级变换</a:t>
            </a:r>
          </a:p>
        </p:txBody>
      </p:sp>
      <p:sp>
        <p:nvSpPr>
          <p:cNvPr id="4" name="Rectangle 2"/>
          <p:cNvSpPr txBox="1">
            <a:spLocks noChangeArrowheads="1"/>
          </p:cNvSpPr>
          <p:nvPr/>
        </p:nvSpPr>
        <p:spPr bwMode="auto">
          <a:xfrm>
            <a:off x="5494635" y="933434"/>
            <a:ext cx="48676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基于灰度级变换的图像增强</a:t>
            </a:r>
          </a:p>
        </p:txBody>
      </p:sp>
      <p:sp>
        <p:nvSpPr>
          <p:cNvPr id="7" name="文本框 6"/>
          <p:cNvSpPr txBox="1"/>
          <p:nvPr/>
        </p:nvSpPr>
        <p:spPr>
          <a:xfrm>
            <a:off x="2017958" y="2254717"/>
            <a:ext cx="7990052" cy="3995453"/>
          </a:xfrm>
          <a:prstGeom prst="rect">
            <a:avLst/>
          </a:prstGeom>
          <a:noFill/>
        </p:spPr>
        <p:txBody>
          <a:bodyPr wrap="square" rtlCol="0">
            <a:spAutoFit/>
          </a:bodyPr>
          <a:lstStyle/>
          <a:p>
            <a:pPr indent="583159">
              <a:spcBef>
                <a:spcPts val="383"/>
              </a:spcBef>
              <a:spcAft>
                <a:spcPts val="128"/>
              </a:spcAft>
            </a:pPr>
            <a:r>
              <a:rPr lang="en-US" altLang="zh-CN" sz="2806" dirty="0">
                <a:ea typeface="楷体" panose="02010609060101010101" pitchFamily="49" charset="-122"/>
                <a:cs typeface="Times New Roman" panose="02020603050405020304" pitchFamily="18" charset="0"/>
              </a:rPr>
              <a:t>Image=im2double(</a:t>
            </a:r>
            <a:r>
              <a:rPr lang="en-US" altLang="zh-CN" sz="2806" dirty="0" err="1">
                <a:ea typeface="楷体" panose="02010609060101010101" pitchFamily="49" charset="-122"/>
                <a:cs typeface="Times New Roman" panose="02020603050405020304" pitchFamily="18" charset="0"/>
              </a:rPr>
              <a:t>imread</a:t>
            </a:r>
            <a:r>
              <a:rPr lang="en-US" altLang="zh-CN" sz="2806" dirty="0">
                <a:ea typeface="楷体" panose="02010609060101010101" pitchFamily="49" charset="-122"/>
                <a:cs typeface="Times New Roman" panose="02020603050405020304" pitchFamily="18" charset="0"/>
              </a:rPr>
              <a:t>('AG.jpg'));           </a:t>
            </a:r>
            <a:endParaRPr lang="zh-CN" altLang="zh-CN" sz="2806" dirty="0">
              <a:ea typeface="楷体" panose="02010609060101010101" pitchFamily="49" charset="-122"/>
              <a:cs typeface="Times New Roman" panose="02020603050405020304" pitchFamily="18" charset="0"/>
            </a:endParaRPr>
          </a:p>
          <a:p>
            <a:pPr indent="583159">
              <a:spcBef>
                <a:spcPts val="383"/>
              </a:spcBef>
              <a:spcAft>
                <a:spcPts val="128"/>
              </a:spcAft>
            </a:pPr>
            <a:r>
              <a:rPr lang="en-US" altLang="zh-CN" sz="2806" dirty="0">
                <a:ea typeface="楷体" panose="02010609060101010101" pitchFamily="49" charset="-122"/>
                <a:cs typeface="Times New Roman" panose="02020603050405020304" pitchFamily="18" charset="0"/>
              </a:rPr>
              <a:t>[</a:t>
            </a:r>
            <a:r>
              <a:rPr lang="en-US" altLang="zh-CN" sz="2806" dirty="0" err="1">
                <a:ea typeface="楷体" panose="02010609060101010101" pitchFamily="49" charset="-122"/>
                <a:cs typeface="Times New Roman" panose="02020603050405020304" pitchFamily="18" charset="0"/>
              </a:rPr>
              <a:t>h,w</a:t>
            </a:r>
            <a:r>
              <a:rPr lang="en-US" altLang="zh-CN" sz="2806" dirty="0">
                <a:ea typeface="楷体" panose="02010609060101010101" pitchFamily="49" charset="-122"/>
                <a:cs typeface="Times New Roman" panose="02020603050405020304" pitchFamily="18" charset="0"/>
              </a:rPr>
              <a:t>]=size(Image);                              </a:t>
            </a:r>
            <a:endParaRPr lang="zh-CN" altLang="zh-CN" sz="2806" dirty="0">
              <a:ea typeface="楷体" panose="02010609060101010101" pitchFamily="49" charset="-122"/>
              <a:cs typeface="Times New Roman" panose="02020603050405020304" pitchFamily="18" charset="0"/>
            </a:endParaRPr>
          </a:p>
          <a:p>
            <a:pPr indent="583159">
              <a:spcBef>
                <a:spcPts val="383"/>
              </a:spcBef>
              <a:spcAft>
                <a:spcPts val="128"/>
              </a:spcAft>
            </a:pPr>
            <a:r>
              <a:rPr lang="en-US" altLang="zh-CN" sz="2806" dirty="0" err="1">
                <a:ea typeface="楷体" panose="02010609060101010101" pitchFamily="49" charset="-122"/>
                <a:cs typeface="Times New Roman" panose="02020603050405020304" pitchFamily="18" charset="0"/>
              </a:rPr>
              <a:t>imshow</a:t>
            </a:r>
            <a:r>
              <a:rPr lang="en-US" altLang="zh-CN" sz="2806" dirty="0">
                <a:ea typeface="楷体" panose="02010609060101010101" pitchFamily="49" charset="-122"/>
                <a:cs typeface="Times New Roman" panose="02020603050405020304" pitchFamily="18" charset="0"/>
              </a:rPr>
              <a:t>(Image);title('ACG</a:t>
            </a:r>
            <a:r>
              <a:rPr lang="zh-CN" altLang="zh-CN" sz="2806" dirty="0">
                <a:ea typeface="楷体" panose="02010609060101010101" pitchFamily="49" charset="-122"/>
                <a:cs typeface="Times New Roman" panose="02020603050405020304" pitchFamily="18" charset="0"/>
              </a:rPr>
              <a:t>图像</a:t>
            </a:r>
            <a:r>
              <a:rPr lang="en-US" altLang="zh-CN" sz="2806" dirty="0">
                <a:ea typeface="楷体" panose="02010609060101010101" pitchFamily="49" charset="-122"/>
                <a:cs typeface="Times New Roman" panose="02020603050405020304" pitchFamily="18" charset="0"/>
              </a:rPr>
              <a:t>');</a:t>
            </a:r>
            <a:endParaRPr lang="zh-CN" altLang="zh-CN" sz="2806" dirty="0">
              <a:ea typeface="楷体" panose="02010609060101010101" pitchFamily="49" charset="-122"/>
              <a:cs typeface="Times New Roman" panose="02020603050405020304" pitchFamily="18" charset="0"/>
            </a:endParaRPr>
          </a:p>
          <a:p>
            <a:pPr indent="583159">
              <a:spcBef>
                <a:spcPts val="383"/>
              </a:spcBef>
              <a:spcAft>
                <a:spcPts val="128"/>
              </a:spcAft>
            </a:pPr>
            <a:r>
              <a:rPr lang="en-US" altLang="zh-CN" sz="2806" dirty="0">
                <a:ea typeface="楷体" panose="02010609060101010101" pitchFamily="49" charset="-122"/>
                <a:cs typeface="Times New Roman" panose="02020603050405020304" pitchFamily="18" charset="0"/>
              </a:rPr>
              <a:t>NewImage1=zeros(</a:t>
            </a:r>
            <a:r>
              <a:rPr lang="en-US" altLang="zh-CN" sz="2806" dirty="0" err="1">
                <a:ea typeface="楷体" panose="02010609060101010101" pitchFamily="49" charset="-122"/>
                <a:cs typeface="Times New Roman" panose="02020603050405020304" pitchFamily="18" charset="0"/>
              </a:rPr>
              <a:t>h,w</a:t>
            </a:r>
            <a:r>
              <a:rPr lang="en-US" altLang="zh-CN" sz="2806" dirty="0">
                <a:ea typeface="楷体" panose="02010609060101010101" pitchFamily="49" charset="-122"/>
                <a:cs typeface="Times New Roman" panose="02020603050405020304" pitchFamily="18" charset="0"/>
              </a:rPr>
              <a:t>);  </a:t>
            </a:r>
            <a:endParaRPr lang="zh-CN" altLang="zh-CN" sz="2806" dirty="0">
              <a:ea typeface="楷体" panose="02010609060101010101" pitchFamily="49" charset="-122"/>
              <a:cs typeface="Times New Roman" panose="02020603050405020304" pitchFamily="18" charset="0"/>
            </a:endParaRPr>
          </a:p>
          <a:p>
            <a:pPr indent="583159">
              <a:spcBef>
                <a:spcPts val="383"/>
              </a:spcBef>
              <a:spcAft>
                <a:spcPts val="128"/>
              </a:spcAft>
            </a:pPr>
            <a:r>
              <a:rPr lang="en-US" altLang="zh-CN" sz="2806" dirty="0">
                <a:ea typeface="楷体" panose="02010609060101010101" pitchFamily="49" charset="-122"/>
                <a:cs typeface="Times New Roman" panose="02020603050405020304" pitchFamily="18" charset="0"/>
              </a:rPr>
              <a:t>NewImage2=Image;</a:t>
            </a:r>
            <a:endParaRPr lang="zh-CN" altLang="zh-CN" sz="2806" dirty="0">
              <a:ea typeface="楷体" panose="02010609060101010101" pitchFamily="49" charset="-122"/>
              <a:cs typeface="Times New Roman" panose="02020603050405020304" pitchFamily="18" charset="0"/>
            </a:endParaRPr>
          </a:p>
          <a:p>
            <a:pPr indent="583159">
              <a:spcBef>
                <a:spcPts val="383"/>
              </a:spcBef>
              <a:spcAft>
                <a:spcPts val="128"/>
              </a:spcAft>
            </a:pPr>
            <a:r>
              <a:rPr lang="en-US" altLang="zh-CN" sz="2806" dirty="0">
                <a:ea typeface="楷体" panose="02010609060101010101" pitchFamily="49" charset="-122"/>
                <a:cs typeface="Times New Roman" panose="02020603050405020304" pitchFamily="18" charset="0"/>
              </a:rPr>
              <a:t>a=170/256; b=200/256; c=90/256; d=250/256;               </a:t>
            </a:r>
            <a:endParaRPr lang="zh-CN" altLang="zh-CN" sz="2806" dirty="0">
              <a:ea typeface="楷体" panose="02010609060101010101" pitchFamily="49" charset="-122"/>
              <a:cs typeface="Times New Roman" panose="02020603050405020304" pitchFamily="18" charset="0"/>
            </a:endParaRPr>
          </a:p>
          <a:p>
            <a:pPr indent="583159">
              <a:spcBef>
                <a:spcPts val="383"/>
              </a:spcBef>
              <a:spcAft>
                <a:spcPts val="128"/>
              </a:spcAft>
            </a:pPr>
            <a:r>
              <a:rPr lang="en-US" altLang="zh-CN" sz="2806" dirty="0">
                <a:ea typeface="楷体" panose="02010609060101010101" pitchFamily="49" charset="-122"/>
                <a:cs typeface="Times New Roman" panose="02020603050405020304" pitchFamily="18" charset="0"/>
              </a:rPr>
              <a:t>for x=1:w</a:t>
            </a:r>
            <a:endParaRPr lang="zh-CN" altLang="zh-CN" sz="2806" dirty="0">
              <a:ea typeface="楷体" panose="02010609060101010101" pitchFamily="49" charset="-122"/>
              <a:cs typeface="Times New Roman" panose="02020603050405020304" pitchFamily="18" charset="0"/>
            </a:endParaRPr>
          </a:p>
          <a:p>
            <a:pPr indent="583159">
              <a:spcBef>
                <a:spcPts val="383"/>
              </a:spcBef>
              <a:spcAft>
                <a:spcPts val="128"/>
              </a:spcAft>
            </a:pPr>
            <a:r>
              <a:rPr lang="en-US" altLang="zh-CN" sz="2806" dirty="0">
                <a:ea typeface="楷体" panose="02010609060101010101" pitchFamily="49" charset="-122"/>
                <a:cs typeface="Times New Roman" panose="02020603050405020304" pitchFamily="18" charset="0"/>
              </a:rPr>
              <a:t>    for y=1:h</a:t>
            </a:r>
            <a:endParaRPr lang="zh-CN" altLang="en-US" sz="2296" dirty="0">
              <a:ea typeface="楷体" panose="02010609060101010101" pitchFamily="49" charset="-122"/>
              <a:cs typeface="Times New Roman" panose="02020603050405020304" pitchFamily="18" charset="0"/>
            </a:endParaRPr>
          </a:p>
        </p:txBody>
      </p:sp>
      <p:sp>
        <p:nvSpPr>
          <p:cNvPr id="9" name="Rectangle 32"/>
          <p:cNvSpPr>
            <a:spLocks noChangeArrowheads="1"/>
          </p:cNvSpPr>
          <p:nvPr/>
        </p:nvSpPr>
        <p:spPr bwMode="auto">
          <a:xfrm>
            <a:off x="2238565" y="1760366"/>
            <a:ext cx="2575547" cy="59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marL="437369" indent="-437369">
              <a:spcBef>
                <a:spcPct val="20000"/>
              </a:spcBef>
              <a:buClr>
                <a:srgbClr val="7000C8"/>
              </a:buClr>
              <a:buSzPct val="75000"/>
              <a:buFont typeface="Wingdings" panose="05000000000000000000" pitchFamily="2" charset="2"/>
              <a:buChar char="p"/>
            </a:pPr>
            <a:r>
              <a:rPr lang="zh-CN" altLang="en-US" sz="3061" dirty="0">
                <a:latin typeface="楷体" panose="02010609060101010101" pitchFamily="49" charset="-122"/>
                <a:ea typeface="楷体" panose="02010609060101010101" pitchFamily="49" charset="-122"/>
                <a:cs typeface="Times New Roman" panose="02020603050405020304" pitchFamily="18" charset="0"/>
              </a:rPr>
              <a:t>程序</a:t>
            </a:r>
            <a:endParaRPr kumimoji="1" lang="zh-CN" altLang="en-US" sz="3061" dirty="0">
              <a:latin typeface="楷体" panose="02010609060101010101" pitchFamily="49" charset="-122"/>
              <a:ea typeface="楷体" panose="02010609060101010101" pitchFamily="49" charset="-122"/>
              <a:cs typeface="Times New Roman" panose="02020603050405020304" pitchFamily="18" charset="0"/>
            </a:endParaRPr>
          </a:p>
        </p:txBody>
      </p:sp>
      <p:sp>
        <p:nvSpPr>
          <p:cNvPr id="10" name="Rectangle 32"/>
          <p:cNvSpPr>
            <a:spLocks noChangeArrowheads="1"/>
          </p:cNvSpPr>
          <p:nvPr/>
        </p:nvSpPr>
        <p:spPr bwMode="auto">
          <a:xfrm>
            <a:off x="1963382" y="1190338"/>
            <a:ext cx="2575547" cy="59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marL="437369" indent="-437369">
              <a:spcBef>
                <a:spcPct val="20000"/>
              </a:spcBef>
              <a:buClr>
                <a:srgbClr val="7000C8"/>
              </a:buClr>
              <a:buSzPct val="75000"/>
              <a:buFont typeface="Wingdings" panose="05000000000000000000" pitchFamily="2" charset="2"/>
              <a:buChar char="n"/>
            </a:pPr>
            <a:r>
              <a:rPr lang="zh-CN" altLang="en-US" sz="3061" dirty="0">
                <a:latin typeface="楷体" panose="02010609060101010101" pitchFamily="49" charset="-122"/>
                <a:ea typeface="楷体" panose="02010609060101010101" pitchFamily="49" charset="-122"/>
                <a:cs typeface="Times New Roman" panose="02020603050405020304" pitchFamily="18" charset="0"/>
              </a:rPr>
              <a:t>例程</a:t>
            </a:r>
            <a:endParaRPr kumimoji="1" lang="zh-CN" altLang="en-US" sz="3061"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6804974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19</a:t>
            </a:fld>
            <a:endParaRPr lang="en-US" altLang="zh-CN"/>
          </a:p>
        </p:txBody>
      </p:sp>
      <p:sp>
        <p:nvSpPr>
          <p:cNvPr id="3" name="Rectangle 2"/>
          <p:cNvSpPr txBox="1">
            <a:spLocks noChangeArrowheads="1"/>
          </p:cNvSpPr>
          <p:nvPr/>
        </p:nvSpPr>
        <p:spPr bwMode="auto">
          <a:xfrm>
            <a:off x="1963383" y="305746"/>
            <a:ext cx="4049601"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5.1.1 </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线性灰度级变换</a:t>
            </a:r>
          </a:p>
        </p:txBody>
      </p:sp>
      <p:sp>
        <p:nvSpPr>
          <p:cNvPr id="4" name="Rectangle 2"/>
          <p:cNvSpPr txBox="1">
            <a:spLocks noChangeArrowheads="1"/>
          </p:cNvSpPr>
          <p:nvPr/>
        </p:nvSpPr>
        <p:spPr bwMode="auto">
          <a:xfrm>
            <a:off x="5494635" y="933434"/>
            <a:ext cx="48676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基于灰度级变换的图像增强</a:t>
            </a:r>
          </a:p>
        </p:txBody>
      </p:sp>
      <p:sp>
        <p:nvSpPr>
          <p:cNvPr id="5" name="矩形 4"/>
          <p:cNvSpPr/>
          <p:nvPr/>
        </p:nvSpPr>
        <p:spPr>
          <a:xfrm>
            <a:off x="2896969" y="1274297"/>
            <a:ext cx="6860577" cy="5273751"/>
          </a:xfrm>
          <a:prstGeom prst="rect">
            <a:avLst/>
          </a:prstGeom>
        </p:spPr>
        <p:txBody>
          <a:bodyPr wrap="square">
            <a:spAutoFit/>
          </a:bodyPr>
          <a:lstStyle/>
          <a:p>
            <a:pPr algn="just"/>
            <a:r>
              <a:rPr lang="en-US" altLang="zh-CN" sz="2806" kern="0" dirty="0">
                <a:ea typeface="楷体" panose="02010609060101010101" pitchFamily="49" charset="-122"/>
                <a:cs typeface="Times New Roman" panose="02020603050405020304" pitchFamily="18" charset="0"/>
              </a:rPr>
              <a:t>        if Image(</a:t>
            </a:r>
            <a:r>
              <a:rPr lang="en-US" altLang="zh-CN" sz="2806" kern="0" dirty="0" err="1">
                <a:ea typeface="楷体" panose="02010609060101010101" pitchFamily="49" charset="-122"/>
                <a:cs typeface="Times New Roman" panose="02020603050405020304" pitchFamily="18" charset="0"/>
              </a:rPr>
              <a:t>y,x</a:t>
            </a:r>
            <a:r>
              <a:rPr lang="en-US" altLang="zh-CN" sz="2806" kern="0" dirty="0">
                <a:ea typeface="楷体" panose="02010609060101010101" pitchFamily="49" charset="-122"/>
                <a:cs typeface="Times New Roman" panose="02020603050405020304" pitchFamily="18" charset="0"/>
              </a:rPr>
              <a:t>)&lt;a </a:t>
            </a:r>
            <a:endParaRPr lang="zh-CN" altLang="zh-CN" sz="2806" kern="100" dirty="0">
              <a:ea typeface="楷体" panose="02010609060101010101" pitchFamily="49" charset="-122"/>
              <a:cs typeface="Times New Roman" panose="02020603050405020304" pitchFamily="18" charset="0"/>
            </a:endParaRPr>
          </a:p>
          <a:p>
            <a:pPr algn="just"/>
            <a:r>
              <a:rPr lang="en-US" altLang="zh-CN" sz="2806" kern="0" dirty="0">
                <a:ea typeface="楷体" panose="02010609060101010101" pitchFamily="49" charset="-122"/>
                <a:cs typeface="Times New Roman" panose="02020603050405020304" pitchFamily="18" charset="0"/>
              </a:rPr>
              <a:t>            NewImage1(</a:t>
            </a:r>
            <a:r>
              <a:rPr lang="en-US" altLang="zh-CN" sz="2806" kern="0" dirty="0" err="1">
                <a:ea typeface="楷体" panose="02010609060101010101" pitchFamily="49" charset="-122"/>
                <a:cs typeface="Times New Roman" panose="02020603050405020304" pitchFamily="18" charset="0"/>
              </a:rPr>
              <a:t>y,x</a:t>
            </a:r>
            <a:r>
              <a:rPr lang="en-US" altLang="zh-CN" sz="2806" kern="0" dirty="0">
                <a:ea typeface="楷体" panose="02010609060101010101" pitchFamily="49" charset="-122"/>
                <a:cs typeface="Times New Roman" panose="02020603050405020304" pitchFamily="18" charset="0"/>
              </a:rPr>
              <a:t>)=c;</a:t>
            </a:r>
            <a:endParaRPr lang="zh-CN" altLang="zh-CN" sz="2806" kern="100" dirty="0">
              <a:ea typeface="楷体" panose="02010609060101010101" pitchFamily="49" charset="-122"/>
              <a:cs typeface="Times New Roman" panose="02020603050405020304" pitchFamily="18" charset="0"/>
            </a:endParaRPr>
          </a:p>
          <a:p>
            <a:pPr algn="just"/>
            <a:r>
              <a:rPr lang="en-US" altLang="zh-CN" sz="2806" kern="0" dirty="0">
                <a:ea typeface="楷体" panose="02010609060101010101" pitchFamily="49" charset="-122"/>
                <a:cs typeface="Times New Roman" panose="02020603050405020304" pitchFamily="18" charset="0"/>
              </a:rPr>
              <a:t>        else </a:t>
            </a:r>
            <a:endParaRPr lang="zh-CN" altLang="zh-CN" sz="2806" kern="100" dirty="0">
              <a:ea typeface="楷体" panose="02010609060101010101" pitchFamily="49" charset="-122"/>
              <a:cs typeface="Times New Roman" panose="02020603050405020304" pitchFamily="18" charset="0"/>
            </a:endParaRPr>
          </a:p>
          <a:p>
            <a:pPr algn="just"/>
            <a:r>
              <a:rPr lang="en-US" altLang="zh-CN" sz="2806" kern="0" dirty="0">
                <a:ea typeface="楷体" panose="02010609060101010101" pitchFamily="49" charset="-122"/>
                <a:cs typeface="Times New Roman" panose="02020603050405020304" pitchFamily="18" charset="0"/>
              </a:rPr>
              <a:t>            NewImage1(</a:t>
            </a:r>
            <a:r>
              <a:rPr lang="en-US" altLang="zh-CN" sz="2806" kern="0" dirty="0" err="1">
                <a:ea typeface="楷体" panose="02010609060101010101" pitchFamily="49" charset="-122"/>
                <a:cs typeface="Times New Roman" panose="02020603050405020304" pitchFamily="18" charset="0"/>
              </a:rPr>
              <a:t>y,x</a:t>
            </a:r>
            <a:r>
              <a:rPr lang="en-US" altLang="zh-CN" sz="2806" kern="0" dirty="0">
                <a:ea typeface="楷体" panose="02010609060101010101" pitchFamily="49" charset="-122"/>
                <a:cs typeface="Times New Roman" panose="02020603050405020304" pitchFamily="18" charset="0"/>
              </a:rPr>
              <a:t>)=d; </a:t>
            </a:r>
            <a:endParaRPr lang="zh-CN" altLang="zh-CN" sz="2806" kern="100" dirty="0">
              <a:ea typeface="楷体" panose="02010609060101010101" pitchFamily="49" charset="-122"/>
              <a:cs typeface="Times New Roman" panose="02020603050405020304" pitchFamily="18" charset="0"/>
            </a:endParaRPr>
          </a:p>
          <a:p>
            <a:pPr algn="just"/>
            <a:r>
              <a:rPr lang="en-US" altLang="zh-CN" sz="2806" kern="0" dirty="0">
                <a:ea typeface="楷体" panose="02010609060101010101" pitchFamily="49" charset="-122"/>
                <a:cs typeface="Times New Roman" panose="02020603050405020304" pitchFamily="18" charset="0"/>
              </a:rPr>
              <a:t>        end  </a:t>
            </a:r>
            <a:endParaRPr lang="zh-CN" altLang="zh-CN" sz="2806" kern="100" dirty="0">
              <a:ea typeface="楷体" panose="02010609060101010101" pitchFamily="49" charset="-122"/>
              <a:cs typeface="Times New Roman" panose="02020603050405020304" pitchFamily="18" charset="0"/>
            </a:endParaRPr>
          </a:p>
          <a:p>
            <a:pPr algn="just"/>
            <a:r>
              <a:rPr lang="en-US" altLang="zh-CN" sz="2806" kern="0" dirty="0">
                <a:ea typeface="楷体" panose="02010609060101010101" pitchFamily="49" charset="-122"/>
                <a:cs typeface="Times New Roman" panose="02020603050405020304" pitchFamily="18" charset="0"/>
              </a:rPr>
              <a:t>        if Image(</a:t>
            </a:r>
            <a:r>
              <a:rPr lang="en-US" altLang="zh-CN" sz="2806" kern="0" dirty="0" err="1">
                <a:ea typeface="楷体" panose="02010609060101010101" pitchFamily="49" charset="-122"/>
                <a:cs typeface="Times New Roman" panose="02020603050405020304" pitchFamily="18" charset="0"/>
              </a:rPr>
              <a:t>y,x</a:t>
            </a:r>
            <a:r>
              <a:rPr lang="en-US" altLang="zh-CN" sz="2806" kern="0" dirty="0">
                <a:ea typeface="楷体" panose="02010609060101010101" pitchFamily="49" charset="-122"/>
                <a:cs typeface="Times New Roman" panose="02020603050405020304" pitchFamily="18" charset="0"/>
              </a:rPr>
              <a:t>)&gt;c &amp;&amp; Image(</a:t>
            </a:r>
            <a:r>
              <a:rPr lang="en-US" altLang="zh-CN" sz="2806" kern="0" dirty="0" err="1">
                <a:ea typeface="楷体" panose="02010609060101010101" pitchFamily="49" charset="-122"/>
                <a:cs typeface="Times New Roman" panose="02020603050405020304" pitchFamily="18" charset="0"/>
              </a:rPr>
              <a:t>y,x</a:t>
            </a:r>
            <a:r>
              <a:rPr lang="en-US" altLang="zh-CN" sz="2806" kern="0" dirty="0">
                <a:ea typeface="楷体" panose="02010609060101010101" pitchFamily="49" charset="-122"/>
                <a:cs typeface="Times New Roman" panose="02020603050405020304" pitchFamily="18" charset="0"/>
              </a:rPr>
              <a:t>)&lt;a </a:t>
            </a:r>
            <a:endParaRPr lang="zh-CN" altLang="zh-CN" sz="2806" kern="100" dirty="0">
              <a:ea typeface="楷体" panose="02010609060101010101" pitchFamily="49" charset="-122"/>
              <a:cs typeface="Times New Roman" panose="02020603050405020304" pitchFamily="18" charset="0"/>
            </a:endParaRPr>
          </a:p>
          <a:p>
            <a:pPr algn="just"/>
            <a:r>
              <a:rPr lang="en-US" altLang="zh-CN" sz="2806" kern="0" dirty="0">
                <a:ea typeface="楷体" panose="02010609060101010101" pitchFamily="49" charset="-122"/>
                <a:cs typeface="Times New Roman" panose="02020603050405020304" pitchFamily="18" charset="0"/>
              </a:rPr>
              <a:t>            NewImage2(</a:t>
            </a:r>
            <a:r>
              <a:rPr lang="en-US" altLang="zh-CN" sz="2806" kern="0" dirty="0" err="1">
                <a:ea typeface="楷体" panose="02010609060101010101" pitchFamily="49" charset="-122"/>
                <a:cs typeface="Times New Roman" panose="02020603050405020304" pitchFamily="18" charset="0"/>
              </a:rPr>
              <a:t>y,x</a:t>
            </a:r>
            <a:r>
              <a:rPr lang="en-US" altLang="zh-CN" sz="2806" kern="0" dirty="0">
                <a:ea typeface="楷体" panose="02010609060101010101" pitchFamily="49" charset="-122"/>
                <a:cs typeface="Times New Roman" panose="02020603050405020304" pitchFamily="18" charset="0"/>
              </a:rPr>
              <a:t>)=0; </a:t>
            </a:r>
            <a:endParaRPr lang="zh-CN" altLang="zh-CN" sz="2806" kern="100" dirty="0">
              <a:ea typeface="楷体" panose="02010609060101010101" pitchFamily="49" charset="-122"/>
              <a:cs typeface="Times New Roman" panose="02020603050405020304" pitchFamily="18" charset="0"/>
            </a:endParaRPr>
          </a:p>
          <a:p>
            <a:pPr algn="just"/>
            <a:r>
              <a:rPr lang="en-US" altLang="zh-CN" sz="2806" kern="0" dirty="0">
                <a:ea typeface="楷体" panose="02010609060101010101" pitchFamily="49" charset="-122"/>
                <a:cs typeface="Times New Roman" panose="02020603050405020304" pitchFamily="18" charset="0"/>
              </a:rPr>
              <a:t>        end  </a:t>
            </a:r>
            <a:endParaRPr lang="zh-CN" altLang="zh-CN" sz="2806" kern="100" dirty="0">
              <a:ea typeface="楷体" panose="02010609060101010101" pitchFamily="49" charset="-122"/>
              <a:cs typeface="Times New Roman" panose="02020603050405020304" pitchFamily="18" charset="0"/>
            </a:endParaRPr>
          </a:p>
          <a:p>
            <a:pPr algn="just"/>
            <a:r>
              <a:rPr lang="en-US" altLang="zh-CN" sz="2806" kern="0" dirty="0">
                <a:ea typeface="楷体" panose="02010609060101010101" pitchFamily="49" charset="-122"/>
                <a:cs typeface="Times New Roman" panose="02020603050405020304" pitchFamily="18" charset="0"/>
              </a:rPr>
              <a:t>    end</a:t>
            </a:r>
            <a:endParaRPr lang="zh-CN" altLang="zh-CN" sz="2806" kern="100" dirty="0">
              <a:ea typeface="楷体" panose="02010609060101010101" pitchFamily="49" charset="-122"/>
              <a:cs typeface="Times New Roman" panose="02020603050405020304" pitchFamily="18" charset="0"/>
            </a:endParaRPr>
          </a:p>
          <a:p>
            <a:pPr algn="just"/>
            <a:r>
              <a:rPr lang="en-US" altLang="zh-CN" sz="2806" kern="0" dirty="0">
                <a:ea typeface="楷体" panose="02010609060101010101" pitchFamily="49" charset="-122"/>
                <a:cs typeface="Times New Roman" panose="02020603050405020304" pitchFamily="18" charset="0"/>
              </a:rPr>
              <a:t>end</a:t>
            </a:r>
            <a:endParaRPr lang="zh-CN" altLang="zh-CN" sz="2806" kern="100" dirty="0">
              <a:ea typeface="楷体" panose="02010609060101010101" pitchFamily="49" charset="-122"/>
              <a:cs typeface="Times New Roman" panose="02020603050405020304" pitchFamily="18" charset="0"/>
            </a:endParaRPr>
          </a:p>
          <a:p>
            <a:pPr algn="just"/>
            <a:r>
              <a:rPr lang="en-US" altLang="zh-CN" sz="2806" kern="0" dirty="0" err="1">
                <a:ea typeface="楷体" panose="02010609060101010101" pitchFamily="49" charset="-122"/>
                <a:cs typeface="Times New Roman" panose="02020603050405020304" pitchFamily="18" charset="0"/>
              </a:rPr>
              <a:t>figure;imshow</a:t>
            </a:r>
            <a:r>
              <a:rPr lang="en-US" altLang="zh-CN" sz="2806" kern="0" dirty="0">
                <a:ea typeface="楷体" panose="02010609060101010101" pitchFamily="49" charset="-122"/>
                <a:cs typeface="Times New Roman" panose="02020603050405020304" pitchFamily="18" charset="0"/>
              </a:rPr>
              <a:t>(NewImage1); </a:t>
            </a:r>
            <a:r>
              <a:rPr lang="en-US" altLang="zh-CN" sz="2806" kern="0" dirty="0" err="1">
                <a:ea typeface="楷体" panose="02010609060101010101" pitchFamily="49" charset="-122"/>
                <a:cs typeface="Times New Roman" panose="02020603050405020304" pitchFamily="18" charset="0"/>
              </a:rPr>
              <a:t>figure;imshow</a:t>
            </a:r>
            <a:r>
              <a:rPr lang="en-US" altLang="zh-CN" sz="2806" kern="0" dirty="0">
                <a:ea typeface="楷体" panose="02010609060101010101" pitchFamily="49" charset="-122"/>
                <a:cs typeface="Times New Roman" panose="02020603050405020304" pitchFamily="18" charset="0"/>
              </a:rPr>
              <a:t>(NewImage2);</a:t>
            </a:r>
            <a:endParaRPr lang="zh-CN" altLang="zh-CN" sz="2806" kern="100" dirty="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0030601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2</a:t>
            </a:fld>
            <a:endParaRPr lang="en-US" altLang="zh-CN"/>
          </a:p>
        </p:txBody>
      </p:sp>
      <p:sp>
        <p:nvSpPr>
          <p:cNvPr id="3" name="TextBox 5"/>
          <p:cNvSpPr txBox="1">
            <a:spLocks noChangeArrowheads="1"/>
          </p:cNvSpPr>
          <p:nvPr/>
        </p:nvSpPr>
        <p:spPr bwMode="auto">
          <a:xfrm>
            <a:off x="1963383" y="398886"/>
            <a:ext cx="6643370" cy="563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7" tIns="45718" rIns="91437" bIns="45718">
            <a:spAutoFit/>
          </a:bodyPr>
          <a:lstStyle>
            <a:lvl1pPr>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spcBef>
                <a:spcPct val="0"/>
              </a:spcBef>
              <a:buClrTx/>
              <a:buSzTx/>
              <a:buFontTx/>
              <a:buNone/>
            </a:pPr>
            <a:r>
              <a:rPr lang="zh-CN" altLang="en-US" sz="3061" dirty="0">
                <a:solidFill>
                  <a:srgbClr val="FF0000"/>
                </a:solidFill>
                <a:latin typeface="微软雅黑" panose="020B0503020204020204" pitchFamily="34" charset="-122"/>
                <a:ea typeface="微软雅黑" panose="020B0503020204020204" pitchFamily="34" charset="-122"/>
              </a:rPr>
              <a:t>第</a:t>
            </a:r>
            <a:r>
              <a:rPr lang="en-US" altLang="zh-CN" sz="3061" dirty="0">
                <a:solidFill>
                  <a:srgbClr val="FF0000"/>
                </a:solidFill>
                <a:latin typeface="微软雅黑" panose="020B0503020204020204" pitchFamily="34" charset="-122"/>
                <a:ea typeface="微软雅黑" panose="020B0503020204020204" pitchFamily="34" charset="-122"/>
              </a:rPr>
              <a:t>5</a:t>
            </a:r>
            <a:r>
              <a:rPr lang="zh-CN" altLang="en-US" sz="3061" dirty="0">
                <a:solidFill>
                  <a:srgbClr val="FF0000"/>
                </a:solidFill>
                <a:latin typeface="微软雅黑" panose="020B0503020204020204" pitchFamily="34" charset="-122"/>
                <a:ea typeface="微软雅黑" panose="020B0503020204020204" pitchFamily="34" charset="-122"/>
              </a:rPr>
              <a:t>章 图像增强</a:t>
            </a:r>
          </a:p>
        </p:txBody>
      </p:sp>
      <p:sp>
        <p:nvSpPr>
          <p:cNvPr id="4" name="Rectangle 2"/>
          <p:cNvSpPr txBox="1">
            <a:spLocks noChangeArrowheads="1"/>
          </p:cNvSpPr>
          <p:nvPr/>
        </p:nvSpPr>
        <p:spPr bwMode="auto">
          <a:xfrm>
            <a:off x="1963382" y="1260111"/>
            <a:ext cx="2771953" cy="588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16618" tIns="58309" rIns="116618" bIns="58309">
            <a:spAutoFit/>
          </a:bodyPr>
          <a:lstStyle>
            <a:lvl1pPr marL="96838"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spcBef>
                <a:spcPct val="20000"/>
              </a:spcBef>
              <a:buClr>
                <a:srgbClr val="7000C8"/>
              </a:buClr>
              <a:buSzPct val="75000"/>
              <a:buFont typeface="Wingdings" pitchFamily="2" charset="2"/>
              <a:buNone/>
            </a:pPr>
            <a:r>
              <a:rPr lang="zh-CN" altLang="en-US" sz="3061" dirty="0">
                <a:solidFill>
                  <a:srgbClr val="0000FF"/>
                </a:solidFill>
                <a:latin typeface="宋体" pitchFamily="2" charset="-122"/>
              </a:rPr>
              <a:t>问题的提出：</a:t>
            </a:r>
          </a:p>
        </p:txBody>
      </p:sp>
      <p:sp>
        <p:nvSpPr>
          <p:cNvPr id="5" name="矩形 4"/>
          <p:cNvSpPr/>
          <p:nvPr/>
        </p:nvSpPr>
        <p:spPr>
          <a:xfrm>
            <a:off x="1963382" y="1959502"/>
            <a:ext cx="8188294" cy="4785638"/>
          </a:xfrm>
          <a:prstGeom prst="rect">
            <a:avLst/>
          </a:prstGeom>
          <a:noFill/>
          <a:ln>
            <a:noFill/>
          </a:ln>
        </p:spPr>
        <p:txBody>
          <a:bodyPr wrap="square" lIns="116618" tIns="58309" rIns="116618" bIns="58309">
            <a:spAutoFit/>
          </a:bodyPr>
          <a:lstStyle/>
          <a:p>
            <a:pPr marL="437369" indent="-437369">
              <a:lnSpc>
                <a:spcPct val="120000"/>
              </a:lnSpc>
              <a:spcBef>
                <a:spcPts val="383"/>
              </a:spcBef>
              <a:spcAft>
                <a:spcPts val="383"/>
              </a:spcAft>
              <a:buClr>
                <a:srgbClr val="7000C8"/>
              </a:buClr>
              <a:buSzPct val="85000"/>
              <a:buFont typeface="Wingdings" panose="05000000000000000000" pitchFamily="2" charset="2"/>
              <a:buChar char="n"/>
            </a:pPr>
            <a:r>
              <a:rPr lang="zh-CN" altLang="en-US" sz="3600" dirty="0">
                <a:latin typeface="楷体" pitchFamily="49" charset="-122"/>
                <a:ea typeface="楷体" pitchFamily="49" charset="-122"/>
              </a:rPr>
              <a:t>图像增强</a:t>
            </a:r>
            <a:r>
              <a:rPr lang="zh-CN" altLang="en-US" sz="3600" dirty="0">
                <a:ea typeface="楷体" pitchFamily="49" charset="-122"/>
                <a:cs typeface="Times New Roman" panose="02020603050405020304" pitchFamily="18" charset="0"/>
              </a:rPr>
              <a:t>（</a:t>
            </a:r>
            <a:r>
              <a:rPr lang="en-US" altLang="zh-CN" sz="3600" dirty="0">
                <a:ea typeface="楷体" pitchFamily="49" charset="-122"/>
                <a:cs typeface="Times New Roman" panose="02020603050405020304" pitchFamily="18" charset="0"/>
              </a:rPr>
              <a:t>Image Enhancement</a:t>
            </a:r>
            <a:r>
              <a:rPr lang="zh-CN" altLang="en-US" sz="3600" dirty="0">
                <a:ea typeface="楷体" pitchFamily="49" charset="-122"/>
                <a:cs typeface="Times New Roman" panose="02020603050405020304" pitchFamily="18" charset="0"/>
              </a:rPr>
              <a:t>）</a:t>
            </a:r>
            <a:r>
              <a:rPr lang="zh-CN" altLang="en-US" sz="3600" dirty="0">
                <a:latin typeface="楷体" pitchFamily="49" charset="-122"/>
                <a:ea typeface="楷体" pitchFamily="49" charset="-122"/>
              </a:rPr>
              <a:t>：指</a:t>
            </a:r>
            <a:r>
              <a:rPr lang="zh-CN" altLang="en-US" sz="3600" dirty="0">
                <a:latin typeface="楷体" panose="02010609060101010101" pitchFamily="49" charset="-122"/>
                <a:ea typeface="楷体" panose="02010609060101010101" pitchFamily="49" charset="-122"/>
                <a:cs typeface="Arial" panose="020B0604020202020204" pitchFamily="34" charset="0"/>
              </a:rPr>
              <a:t>不考虑图像降质原因，利用各种数学方法和变换手段，增强图像中人们感兴趣部分或提高有用的图像特征的清晰度。</a:t>
            </a:r>
            <a:endParaRPr lang="en-US" altLang="zh-CN" sz="3600" dirty="0">
              <a:latin typeface="楷体" panose="02010609060101010101" pitchFamily="49" charset="-122"/>
              <a:ea typeface="楷体" panose="02010609060101010101" pitchFamily="49" charset="-122"/>
              <a:cs typeface="Arial" panose="020B0604020202020204" pitchFamily="34" charset="0"/>
            </a:endParaRPr>
          </a:p>
          <a:p>
            <a:pPr marL="437369" indent="-437369">
              <a:lnSpc>
                <a:spcPct val="120000"/>
              </a:lnSpc>
              <a:spcBef>
                <a:spcPts val="383"/>
              </a:spcBef>
              <a:spcAft>
                <a:spcPts val="383"/>
              </a:spcAft>
              <a:buClr>
                <a:srgbClr val="7000C8"/>
              </a:buClr>
              <a:buSzPct val="85000"/>
              <a:buFont typeface="Wingdings" panose="05000000000000000000" pitchFamily="2" charset="2"/>
              <a:buChar char="n"/>
            </a:pPr>
            <a:r>
              <a:rPr lang="zh-CN" altLang="en-US" sz="3600" dirty="0">
                <a:latin typeface="楷体" panose="02010609060101010101" pitchFamily="49" charset="-122"/>
                <a:ea typeface="楷体" panose="02010609060101010101" pitchFamily="49" charset="-122"/>
                <a:cs typeface="Arial" panose="020B0604020202020204" pitchFamily="34" charset="0"/>
              </a:rPr>
              <a:t>从图像质量来看，</a:t>
            </a:r>
            <a:r>
              <a:rPr lang="zh-CN" altLang="en-US" sz="3600" u="sng" dirty="0">
                <a:latin typeface="楷体" panose="02010609060101010101" pitchFamily="49" charset="-122"/>
                <a:ea typeface="楷体" panose="02010609060101010101" pitchFamily="49" charset="-122"/>
                <a:cs typeface="Arial" panose="020B0604020202020204" pitchFamily="34" charset="0"/>
              </a:rPr>
              <a:t>图像增强提高了图像的可懂度</a:t>
            </a:r>
            <a:r>
              <a:rPr lang="zh-CN" altLang="en-US" sz="3600" dirty="0">
                <a:latin typeface="楷体" panose="02010609060101010101" pitchFamily="49" charset="-122"/>
                <a:ea typeface="楷体" panose="02010609060101010101" pitchFamily="49" charset="-122"/>
                <a:cs typeface="Arial" panose="020B0604020202020204" pitchFamily="34" charset="0"/>
              </a:rPr>
              <a:t>，改善了图像的视觉效果。</a:t>
            </a:r>
          </a:p>
        </p:txBody>
      </p:sp>
    </p:spTree>
    <p:extLst>
      <p:ext uri="{BB962C8B-B14F-4D97-AF65-F5344CB8AC3E}">
        <p14:creationId xmlns:p14="http://schemas.microsoft.com/office/powerpoint/2010/main" val="22326924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20</a:t>
            </a:fld>
            <a:endParaRPr lang="en-US" altLang="zh-CN"/>
          </a:p>
        </p:txBody>
      </p:sp>
      <p:sp>
        <p:nvSpPr>
          <p:cNvPr id="3" name="Rectangle 2"/>
          <p:cNvSpPr txBox="1">
            <a:spLocks noChangeArrowheads="1"/>
          </p:cNvSpPr>
          <p:nvPr/>
        </p:nvSpPr>
        <p:spPr bwMode="auto">
          <a:xfrm>
            <a:off x="1963383" y="305746"/>
            <a:ext cx="4049601"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5.1.1 </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线性灰度级变换</a:t>
            </a:r>
          </a:p>
        </p:txBody>
      </p:sp>
      <p:sp>
        <p:nvSpPr>
          <p:cNvPr id="4" name="Rectangle 2"/>
          <p:cNvSpPr txBox="1">
            <a:spLocks noChangeArrowheads="1"/>
          </p:cNvSpPr>
          <p:nvPr/>
        </p:nvSpPr>
        <p:spPr bwMode="auto">
          <a:xfrm>
            <a:off x="5494635" y="933434"/>
            <a:ext cx="48676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基于灰度级变换的图像增强</a:t>
            </a:r>
          </a:p>
        </p:txBody>
      </p:sp>
      <p:pic>
        <p:nvPicPr>
          <p:cNvPr id="5" name="图片 4"/>
          <p:cNvPicPr>
            <a:picLocks noChangeAspect="1"/>
          </p:cNvPicPr>
          <p:nvPr/>
        </p:nvPicPr>
        <p:blipFill>
          <a:blip r:embed="rId2" cstate="print"/>
          <a:srcRect/>
          <a:stretch>
            <a:fillRect/>
          </a:stretch>
        </p:blipFill>
        <p:spPr bwMode="auto">
          <a:xfrm>
            <a:off x="2031982" y="2447276"/>
            <a:ext cx="2295837" cy="2640621"/>
          </a:xfrm>
          <a:prstGeom prst="rect">
            <a:avLst/>
          </a:prstGeom>
          <a:noFill/>
          <a:ln w="9525">
            <a:noFill/>
            <a:miter lim="800000"/>
            <a:headEnd/>
            <a:tailEnd/>
          </a:ln>
        </p:spPr>
      </p:pic>
      <p:pic>
        <p:nvPicPr>
          <p:cNvPr id="6" name="图片 5"/>
          <p:cNvPicPr>
            <a:picLocks noChangeAspect="1"/>
          </p:cNvPicPr>
          <p:nvPr/>
        </p:nvPicPr>
        <p:blipFill>
          <a:blip r:embed="rId3" cstate="print"/>
          <a:srcRect/>
          <a:stretch>
            <a:fillRect/>
          </a:stretch>
        </p:blipFill>
        <p:spPr bwMode="auto">
          <a:xfrm>
            <a:off x="4814112" y="2450577"/>
            <a:ext cx="2295837" cy="2640621"/>
          </a:xfrm>
          <a:prstGeom prst="rect">
            <a:avLst/>
          </a:prstGeom>
          <a:noFill/>
          <a:ln w="9525">
            <a:noFill/>
            <a:miter lim="800000"/>
            <a:headEnd/>
            <a:tailEnd/>
          </a:ln>
        </p:spPr>
      </p:pic>
      <p:pic>
        <p:nvPicPr>
          <p:cNvPr id="7" name="图片 6"/>
          <p:cNvPicPr>
            <a:picLocks noChangeAspect="1"/>
          </p:cNvPicPr>
          <p:nvPr/>
        </p:nvPicPr>
        <p:blipFill>
          <a:blip r:embed="rId4" cstate="print"/>
          <a:srcRect/>
          <a:stretch>
            <a:fillRect/>
          </a:stretch>
        </p:blipFill>
        <p:spPr bwMode="auto">
          <a:xfrm>
            <a:off x="7615358" y="2447276"/>
            <a:ext cx="2295837" cy="2640621"/>
          </a:xfrm>
          <a:prstGeom prst="rect">
            <a:avLst/>
          </a:prstGeom>
          <a:noFill/>
          <a:ln w="9525">
            <a:noFill/>
            <a:miter lim="800000"/>
            <a:headEnd/>
            <a:tailEnd/>
          </a:ln>
        </p:spPr>
      </p:pic>
      <p:sp>
        <p:nvSpPr>
          <p:cNvPr id="8" name="矩形 7"/>
          <p:cNvSpPr/>
          <p:nvPr/>
        </p:nvSpPr>
        <p:spPr>
          <a:xfrm>
            <a:off x="2103486" y="5094831"/>
            <a:ext cx="1800493" cy="524118"/>
          </a:xfrm>
          <a:prstGeom prst="rect">
            <a:avLst/>
          </a:prstGeom>
        </p:spPr>
        <p:txBody>
          <a:bodyPr wrap="none">
            <a:spAutoFit/>
          </a:bodyPr>
          <a:lstStyle/>
          <a:p>
            <a:r>
              <a:rPr lang="zh-CN" altLang="zh-CN" sz="2806" kern="100" dirty="0">
                <a:ea typeface="楷体" panose="02010609060101010101" pitchFamily="49" charset="-122"/>
                <a:cs typeface="Times New Roman" panose="02020603050405020304" pitchFamily="18" charset="0"/>
              </a:rPr>
              <a:t>（</a:t>
            </a:r>
            <a:r>
              <a:rPr lang="en-US" altLang="zh-CN" sz="2806" kern="100" dirty="0">
                <a:ea typeface="楷体" panose="02010609060101010101" pitchFamily="49" charset="-122"/>
                <a:cs typeface="Times New Roman" panose="02020603050405020304" pitchFamily="18" charset="0"/>
              </a:rPr>
              <a:t>a</a:t>
            </a:r>
            <a:r>
              <a:rPr lang="zh-CN" altLang="zh-CN" sz="2806" kern="100" dirty="0">
                <a:ea typeface="楷体" panose="02010609060101010101" pitchFamily="49" charset="-122"/>
                <a:cs typeface="Times New Roman" panose="02020603050405020304" pitchFamily="18" charset="0"/>
              </a:rPr>
              <a:t>）原图</a:t>
            </a:r>
            <a:endParaRPr lang="zh-CN" altLang="en-US" sz="2806" dirty="0">
              <a:ea typeface="楷体" panose="02010609060101010101" pitchFamily="49" charset="-122"/>
              <a:cs typeface="Times New Roman" panose="02020603050405020304" pitchFamily="18" charset="0"/>
            </a:endParaRPr>
          </a:p>
        </p:txBody>
      </p:sp>
      <p:sp>
        <p:nvSpPr>
          <p:cNvPr id="9" name="矩形 8"/>
          <p:cNvSpPr/>
          <p:nvPr/>
        </p:nvSpPr>
        <p:spPr>
          <a:xfrm>
            <a:off x="4327819" y="5134086"/>
            <a:ext cx="2874067" cy="955903"/>
          </a:xfrm>
          <a:prstGeom prst="rect">
            <a:avLst/>
          </a:prstGeom>
        </p:spPr>
        <p:txBody>
          <a:bodyPr wrap="square">
            <a:spAutoFit/>
          </a:bodyPr>
          <a:lstStyle/>
          <a:p>
            <a:r>
              <a:rPr lang="zh-CN" altLang="zh-CN" sz="2806" kern="100" dirty="0">
                <a:ea typeface="楷体" panose="02010609060101010101" pitchFamily="49" charset="-122"/>
                <a:cs typeface="Times New Roman" panose="02020603050405020304" pitchFamily="18" charset="0"/>
              </a:rPr>
              <a:t>（</a:t>
            </a:r>
            <a:r>
              <a:rPr lang="en-US" altLang="zh-CN" sz="2806" kern="100" dirty="0">
                <a:ea typeface="楷体" panose="02010609060101010101" pitchFamily="49" charset="-122"/>
                <a:cs typeface="Times New Roman" panose="02020603050405020304" pitchFamily="18" charset="0"/>
              </a:rPr>
              <a:t>b</a:t>
            </a:r>
            <a:r>
              <a:rPr lang="zh-CN" altLang="zh-CN" sz="2806" kern="100" dirty="0">
                <a:ea typeface="楷体" panose="02010609060101010101" pitchFamily="49" charset="-122"/>
                <a:cs typeface="Times New Roman" panose="02020603050405020304" pitchFamily="18" charset="0"/>
              </a:rPr>
              <a:t>）区间外指</a:t>
            </a:r>
            <a:r>
              <a:rPr lang="en-US" altLang="zh-CN" sz="2806" kern="100" dirty="0">
                <a:ea typeface="楷体" panose="02010609060101010101" pitchFamily="49" charset="-122"/>
                <a:cs typeface="Times New Roman" panose="02020603050405020304" pitchFamily="18" charset="0"/>
              </a:rPr>
              <a:t> </a:t>
            </a:r>
            <a:br>
              <a:rPr lang="en-US" altLang="zh-CN" sz="2806" kern="100" dirty="0">
                <a:ea typeface="楷体" panose="02010609060101010101" pitchFamily="49" charset="-122"/>
                <a:cs typeface="Times New Roman" panose="02020603050405020304" pitchFamily="18" charset="0"/>
              </a:rPr>
            </a:br>
            <a:r>
              <a:rPr lang="en-US" altLang="zh-CN" sz="2806" kern="100" dirty="0">
                <a:ea typeface="楷体" panose="02010609060101010101" pitchFamily="49" charset="-122"/>
                <a:cs typeface="Times New Roman" panose="02020603050405020304" pitchFamily="18" charset="0"/>
              </a:rPr>
              <a:t>      </a:t>
            </a:r>
            <a:r>
              <a:rPr lang="zh-CN" altLang="zh-CN" sz="2806" kern="100" dirty="0">
                <a:ea typeface="楷体" panose="02010609060101010101" pitchFamily="49" charset="-122"/>
                <a:cs typeface="Times New Roman" panose="02020603050405020304" pitchFamily="18" charset="0"/>
              </a:rPr>
              <a:t>定低灰度值</a:t>
            </a:r>
            <a:endParaRPr lang="zh-CN" altLang="en-US" sz="2806" dirty="0">
              <a:ea typeface="楷体" panose="02010609060101010101" pitchFamily="49" charset="-122"/>
              <a:cs typeface="Times New Roman" panose="02020603050405020304" pitchFamily="18" charset="0"/>
            </a:endParaRPr>
          </a:p>
        </p:txBody>
      </p:sp>
      <p:sp>
        <p:nvSpPr>
          <p:cNvPr id="10" name="矩形 9"/>
          <p:cNvSpPr/>
          <p:nvPr/>
        </p:nvSpPr>
        <p:spPr>
          <a:xfrm>
            <a:off x="7312646" y="5152839"/>
            <a:ext cx="2964200" cy="955903"/>
          </a:xfrm>
          <a:prstGeom prst="rect">
            <a:avLst/>
          </a:prstGeom>
        </p:spPr>
        <p:txBody>
          <a:bodyPr wrap="square">
            <a:spAutoFit/>
          </a:bodyPr>
          <a:lstStyle/>
          <a:p>
            <a:r>
              <a:rPr lang="zh-CN" altLang="zh-CN" sz="2806" kern="100" dirty="0">
                <a:ea typeface="楷体" panose="02010609060101010101" pitchFamily="49" charset="-122"/>
                <a:cs typeface="Times New Roman" panose="02020603050405020304" pitchFamily="18" charset="0"/>
              </a:rPr>
              <a:t>（</a:t>
            </a:r>
            <a:r>
              <a:rPr lang="en-US" altLang="zh-CN" sz="2806" kern="100" dirty="0">
                <a:ea typeface="楷体" panose="02010609060101010101" pitchFamily="49" charset="-122"/>
                <a:cs typeface="Times New Roman" panose="02020603050405020304" pitchFamily="18" charset="0"/>
              </a:rPr>
              <a:t>c</a:t>
            </a:r>
            <a:r>
              <a:rPr lang="zh-CN" altLang="zh-CN" sz="2806" kern="100" dirty="0">
                <a:ea typeface="楷体" panose="02010609060101010101" pitchFamily="49" charset="-122"/>
                <a:cs typeface="Times New Roman" panose="02020603050405020304" pitchFamily="18" charset="0"/>
              </a:rPr>
              <a:t>）区间外灰度</a:t>
            </a:r>
            <a:r>
              <a:rPr lang="en-US" altLang="zh-CN" sz="2806" kern="100" dirty="0">
                <a:ea typeface="楷体" panose="02010609060101010101" pitchFamily="49" charset="-122"/>
                <a:cs typeface="Times New Roman" panose="02020603050405020304" pitchFamily="18" charset="0"/>
              </a:rPr>
              <a:t/>
            </a:r>
            <a:br>
              <a:rPr lang="en-US" altLang="zh-CN" sz="2806" kern="100" dirty="0">
                <a:ea typeface="楷体" panose="02010609060101010101" pitchFamily="49" charset="-122"/>
                <a:cs typeface="Times New Roman" panose="02020603050405020304" pitchFamily="18" charset="0"/>
              </a:rPr>
            </a:br>
            <a:r>
              <a:rPr lang="en-US" altLang="zh-CN" sz="2806" kern="100" dirty="0">
                <a:ea typeface="楷体" panose="02010609060101010101" pitchFamily="49" charset="-122"/>
                <a:cs typeface="Times New Roman" panose="02020603050405020304" pitchFamily="18" charset="0"/>
              </a:rPr>
              <a:t>         </a:t>
            </a:r>
            <a:r>
              <a:rPr lang="zh-CN" altLang="zh-CN" sz="2806" kern="100" dirty="0">
                <a:ea typeface="楷体" panose="02010609060101010101" pitchFamily="49" charset="-122"/>
                <a:cs typeface="Times New Roman" panose="02020603050405020304" pitchFamily="18" charset="0"/>
              </a:rPr>
              <a:t>保持不变</a:t>
            </a:r>
            <a:endParaRPr lang="zh-CN" altLang="en-US" sz="2806" dirty="0">
              <a:ea typeface="楷体" panose="02010609060101010101" pitchFamily="49" charset="-122"/>
              <a:cs typeface="Times New Roman" panose="02020603050405020304" pitchFamily="18" charset="0"/>
            </a:endParaRPr>
          </a:p>
        </p:txBody>
      </p:sp>
      <p:sp>
        <p:nvSpPr>
          <p:cNvPr id="11" name="Rectangle 32"/>
          <p:cNvSpPr>
            <a:spLocks noChangeArrowheads="1"/>
          </p:cNvSpPr>
          <p:nvPr/>
        </p:nvSpPr>
        <p:spPr bwMode="auto">
          <a:xfrm>
            <a:off x="2238565" y="1760366"/>
            <a:ext cx="2575547" cy="59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marL="437369" indent="-437369">
              <a:spcBef>
                <a:spcPct val="20000"/>
              </a:spcBef>
              <a:buClr>
                <a:srgbClr val="7000C8"/>
              </a:buClr>
              <a:buSzPct val="75000"/>
              <a:buFont typeface="Wingdings" panose="05000000000000000000" pitchFamily="2" charset="2"/>
              <a:buChar char="p"/>
            </a:pPr>
            <a:r>
              <a:rPr lang="zh-CN" altLang="en-US" sz="3061" dirty="0">
                <a:latin typeface="楷体" panose="02010609060101010101" pitchFamily="49" charset="-122"/>
                <a:ea typeface="楷体" panose="02010609060101010101" pitchFamily="49" charset="-122"/>
                <a:cs typeface="Times New Roman" panose="02020603050405020304" pitchFamily="18" charset="0"/>
              </a:rPr>
              <a:t>效果</a:t>
            </a:r>
            <a:endParaRPr kumimoji="1" lang="zh-CN" altLang="en-US" sz="3061" dirty="0">
              <a:latin typeface="楷体" panose="02010609060101010101" pitchFamily="49" charset="-122"/>
              <a:ea typeface="楷体" panose="02010609060101010101" pitchFamily="49" charset="-122"/>
              <a:cs typeface="Times New Roman" panose="02020603050405020304" pitchFamily="18" charset="0"/>
            </a:endParaRPr>
          </a:p>
        </p:txBody>
      </p:sp>
      <p:sp>
        <p:nvSpPr>
          <p:cNvPr id="12" name="Rectangle 32"/>
          <p:cNvSpPr>
            <a:spLocks noChangeArrowheads="1"/>
          </p:cNvSpPr>
          <p:nvPr/>
        </p:nvSpPr>
        <p:spPr bwMode="auto">
          <a:xfrm>
            <a:off x="1963382" y="1190338"/>
            <a:ext cx="2575547" cy="59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marL="437369" indent="-437369">
              <a:spcBef>
                <a:spcPct val="20000"/>
              </a:spcBef>
              <a:buClr>
                <a:srgbClr val="7000C8"/>
              </a:buClr>
              <a:buSzPct val="75000"/>
              <a:buFont typeface="Wingdings" panose="05000000000000000000" pitchFamily="2" charset="2"/>
              <a:buChar char="n"/>
            </a:pPr>
            <a:r>
              <a:rPr lang="zh-CN" altLang="en-US" sz="3061" dirty="0">
                <a:latin typeface="楷体" panose="02010609060101010101" pitchFamily="49" charset="-122"/>
                <a:ea typeface="楷体" panose="02010609060101010101" pitchFamily="49" charset="-122"/>
                <a:cs typeface="Times New Roman" panose="02020603050405020304" pitchFamily="18" charset="0"/>
              </a:rPr>
              <a:t>例程</a:t>
            </a:r>
            <a:endParaRPr kumimoji="1" lang="zh-CN" altLang="en-US" sz="3061"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8691034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061" b="1">
                <a:solidFill>
                  <a:schemeClr val="tx1"/>
                </a:solidFill>
                <a:latin typeface="Times New Roman" panose="02020603050405020304" pitchFamily="18" charset="0"/>
                <a:ea typeface="宋体" panose="02010600030101010101" pitchFamily="2" charset="-122"/>
              </a:defRPr>
            </a:lvl1pPr>
            <a:lvl2pPr marL="947633" indent="-364474">
              <a:defRPr kumimoji="1" sz="3061" b="1">
                <a:solidFill>
                  <a:schemeClr val="tx1"/>
                </a:solidFill>
                <a:latin typeface="Times New Roman" panose="02020603050405020304" pitchFamily="18" charset="0"/>
                <a:ea typeface="宋体" panose="02010600030101010101" pitchFamily="2" charset="-122"/>
              </a:defRPr>
            </a:lvl2pPr>
            <a:lvl3pPr marL="1457897" indent="-291579">
              <a:defRPr kumimoji="1" sz="3061" b="1">
                <a:solidFill>
                  <a:schemeClr val="tx1"/>
                </a:solidFill>
                <a:latin typeface="Times New Roman" panose="02020603050405020304" pitchFamily="18" charset="0"/>
                <a:ea typeface="宋体" panose="02010600030101010101" pitchFamily="2" charset="-122"/>
              </a:defRPr>
            </a:lvl3pPr>
            <a:lvl4pPr marL="2041055" indent="-291579">
              <a:defRPr kumimoji="1" sz="3061" b="1">
                <a:solidFill>
                  <a:schemeClr val="tx1"/>
                </a:solidFill>
                <a:latin typeface="Times New Roman" panose="02020603050405020304" pitchFamily="18" charset="0"/>
                <a:ea typeface="宋体" panose="02010600030101010101" pitchFamily="2" charset="-122"/>
              </a:defRPr>
            </a:lvl4pPr>
            <a:lvl5pPr marL="2624214" indent="-291579">
              <a:defRPr kumimoji="1" sz="3061" b="1">
                <a:solidFill>
                  <a:schemeClr val="tx1"/>
                </a:solidFill>
                <a:latin typeface="Times New Roman" panose="02020603050405020304" pitchFamily="18" charset="0"/>
                <a:ea typeface="宋体" panose="02010600030101010101" pitchFamily="2" charset="-122"/>
              </a:defRPr>
            </a:lvl5pPr>
            <a:lvl6pPr marL="3207372" indent="-291579" eaLnBrk="0" fontAlgn="base" hangingPunct="0">
              <a:spcBef>
                <a:spcPct val="0"/>
              </a:spcBef>
              <a:spcAft>
                <a:spcPct val="0"/>
              </a:spcAft>
              <a:defRPr kumimoji="1" sz="3061" b="1">
                <a:solidFill>
                  <a:schemeClr val="tx1"/>
                </a:solidFill>
                <a:latin typeface="Times New Roman" panose="02020603050405020304" pitchFamily="18" charset="0"/>
                <a:ea typeface="宋体" panose="02010600030101010101" pitchFamily="2" charset="-122"/>
              </a:defRPr>
            </a:lvl6pPr>
            <a:lvl7pPr marL="3790531" indent="-291579" eaLnBrk="0" fontAlgn="base" hangingPunct="0">
              <a:spcBef>
                <a:spcPct val="0"/>
              </a:spcBef>
              <a:spcAft>
                <a:spcPct val="0"/>
              </a:spcAft>
              <a:defRPr kumimoji="1" sz="3061" b="1">
                <a:solidFill>
                  <a:schemeClr val="tx1"/>
                </a:solidFill>
                <a:latin typeface="Times New Roman" panose="02020603050405020304" pitchFamily="18" charset="0"/>
                <a:ea typeface="宋体" panose="02010600030101010101" pitchFamily="2" charset="-122"/>
              </a:defRPr>
            </a:lvl7pPr>
            <a:lvl8pPr marL="4373690" indent="-291579" eaLnBrk="0" fontAlgn="base" hangingPunct="0">
              <a:spcBef>
                <a:spcPct val="0"/>
              </a:spcBef>
              <a:spcAft>
                <a:spcPct val="0"/>
              </a:spcAft>
              <a:defRPr kumimoji="1" sz="3061" b="1">
                <a:solidFill>
                  <a:schemeClr val="tx1"/>
                </a:solidFill>
                <a:latin typeface="Times New Roman" panose="02020603050405020304" pitchFamily="18" charset="0"/>
                <a:ea typeface="宋体" panose="02010600030101010101" pitchFamily="2" charset="-122"/>
              </a:defRPr>
            </a:lvl8pPr>
            <a:lvl9pPr marL="4956848" indent="-291579" eaLnBrk="0" fontAlgn="base" hangingPunct="0">
              <a:spcBef>
                <a:spcPct val="0"/>
              </a:spcBef>
              <a:spcAft>
                <a:spcPct val="0"/>
              </a:spcAft>
              <a:defRPr kumimoji="1" sz="3061" b="1">
                <a:solidFill>
                  <a:schemeClr val="tx1"/>
                </a:solidFill>
                <a:latin typeface="Times New Roman" panose="02020603050405020304" pitchFamily="18" charset="0"/>
                <a:ea typeface="宋体" panose="02010600030101010101" pitchFamily="2" charset="-122"/>
              </a:defRPr>
            </a:lvl9pPr>
          </a:lstStyle>
          <a:p>
            <a:fld id="{B8C2E7B2-7E64-4852-BEE7-4E0C9F2B6751}" type="slidenum">
              <a:rPr kumimoji="0" lang="en-US" altLang="zh-CN" sz="1403" b="0"/>
              <a:pPr/>
              <a:t>21</a:t>
            </a:fld>
            <a:endParaRPr kumimoji="0" lang="en-US" altLang="zh-CN" sz="1403" b="0"/>
          </a:p>
        </p:txBody>
      </p:sp>
      <p:sp>
        <p:nvSpPr>
          <p:cNvPr id="3" name="Rectangle 2"/>
          <p:cNvSpPr txBox="1">
            <a:spLocks noChangeArrowheads="1"/>
          </p:cNvSpPr>
          <p:nvPr/>
        </p:nvSpPr>
        <p:spPr bwMode="auto">
          <a:xfrm>
            <a:off x="1963382" y="305746"/>
            <a:ext cx="4179189"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5.1.2</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非线性灰度级变换</a:t>
            </a:r>
          </a:p>
        </p:txBody>
      </p:sp>
      <p:sp>
        <p:nvSpPr>
          <p:cNvPr id="12292" name="Rectangle 2"/>
          <p:cNvSpPr txBox="1">
            <a:spLocks noChangeArrowheads="1"/>
          </p:cNvSpPr>
          <p:nvPr/>
        </p:nvSpPr>
        <p:spPr bwMode="auto">
          <a:xfrm>
            <a:off x="5494635" y="933434"/>
            <a:ext cx="48676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a:solidFill>
                  <a:srgbClr val="002060"/>
                </a:solidFill>
                <a:latin typeface="隶书" panose="02010509060101010101" pitchFamily="49" charset="-122"/>
                <a:ea typeface="隶书" panose="02010509060101010101" pitchFamily="49" charset="-122"/>
                <a:cs typeface="Times New Roman" panose="02020603050405020304" pitchFamily="18" charset="0"/>
              </a:rPr>
              <a:t>基于灰度级变换的图像增强</a:t>
            </a:r>
          </a:p>
        </p:txBody>
      </p:sp>
      <p:sp>
        <p:nvSpPr>
          <p:cNvPr id="2" name="文本框 1"/>
          <p:cNvSpPr txBox="1"/>
          <p:nvPr/>
        </p:nvSpPr>
        <p:spPr>
          <a:xfrm>
            <a:off x="1963382" y="1196424"/>
            <a:ext cx="5051056" cy="445635"/>
          </a:xfrm>
          <a:prstGeom prst="rect">
            <a:avLst/>
          </a:prstGeom>
          <a:noFill/>
        </p:spPr>
        <p:txBody>
          <a:bodyPr wrap="square" rtlCol="0">
            <a:spAutoFit/>
          </a:bodyPr>
          <a:lstStyle/>
          <a:p>
            <a:r>
              <a:rPr lang="zh-CN" altLang="en-US" sz="2296" dirty="0">
                <a:solidFill>
                  <a:srgbClr val="0000CC"/>
                </a:solidFill>
                <a:latin typeface="+mj-ea"/>
                <a:ea typeface="+mj-ea"/>
              </a:rPr>
              <a:t>（</a:t>
            </a:r>
            <a:r>
              <a:rPr lang="en-US" altLang="zh-CN" sz="2296" dirty="0">
                <a:solidFill>
                  <a:srgbClr val="0000CC"/>
                </a:solidFill>
                <a:latin typeface="+mj-ea"/>
                <a:ea typeface="+mj-ea"/>
              </a:rPr>
              <a:t>1</a:t>
            </a:r>
            <a:r>
              <a:rPr lang="zh-CN" altLang="en-US" sz="2296" dirty="0">
                <a:solidFill>
                  <a:srgbClr val="0000CC"/>
                </a:solidFill>
                <a:latin typeface="+mj-ea"/>
                <a:ea typeface="+mj-ea"/>
              </a:rPr>
              <a:t>）对数变换</a:t>
            </a:r>
          </a:p>
        </p:txBody>
      </p:sp>
      <p:graphicFrame>
        <p:nvGraphicFramePr>
          <p:cNvPr id="6" name="对象 5"/>
          <p:cNvGraphicFramePr>
            <a:graphicFrameLocks noChangeAspect="1"/>
          </p:cNvGraphicFramePr>
          <p:nvPr>
            <p:extLst/>
          </p:nvPr>
        </p:nvGraphicFramePr>
        <p:xfrm>
          <a:off x="4259126" y="2233852"/>
          <a:ext cx="4519355" cy="512275"/>
        </p:xfrm>
        <a:graphic>
          <a:graphicData uri="http://schemas.openxmlformats.org/presentationml/2006/ole">
            <mc:AlternateContent xmlns:mc="http://schemas.openxmlformats.org/markup-compatibility/2006">
              <mc:Choice xmlns:v="urn:schemas-microsoft-com:vml" Requires="v">
                <p:oleObj spid="_x0000_s5134" name="Equation" r:id="rId3" imgW="1765080" imgH="203040" progId="Equation.DSMT4">
                  <p:embed/>
                </p:oleObj>
              </mc:Choice>
              <mc:Fallback>
                <p:oleObj name="Equation" r:id="rId3" imgW="1765080" imgH="203040" progId="Equation.DSMT4">
                  <p:embed/>
                  <p:pic>
                    <p:nvPicPr>
                      <p:cNvPr id="6" name="对象 5"/>
                      <p:cNvPicPr>
                        <a:picLocks noChangeAspect="1" noChangeArrowheads="1"/>
                      </p:cNvPicPr>
                      <p:nvPr/>
                    </p:nvPicPr>
                    <p:blipFill>
                      <a:blip r:embed="rId4"/>
                      <a:srcRect/>
                      <a:stretch>
                        <a:fillRect/>
                      </a:stretch>
                    </p:blipFill>
                    <p:spPr bwMode="auto">
                      <a:xfrm>
                        <a:off x="4259126" y="2233852"/>
                        <a:ext cx="4519355" cy="512275"/>
                      </a:xfrm>
                      <a:prstGeom prst="rect">
                        <a:avLst/>
                      </a:prstGeom>
                      <a:noFill/>
                    </p:spPr>
                  </p:pic>
                </p:oleObj>
              </mc:Fallback>
            </mc:AlternateContent>
          </a:graphicData>
        </a:graphic>
      </p:graphicFrame>
      <p:sp>
        <p:nvSpPr>
          <p:cNvPr id="11" name="文本框 10"/>
          <p:cNvSpPr txBox="1"/>
          <p:nvPr/>
        </p:nvSpPr>
        <p:spPr>
          <a:xfrm>
            <a:off x="6156823" y="3138561"/>
            <a:ext cx="3838864" cy="1608133"/>
          </a:xfrm>
          <a:prstGeom prst="rect">
            <a:avLst/>
          </a:prstGeom>
          <a:noFill/>
        </p:spPr>
        <p:txBody>
          <a:bodyPr wrap="square" rtlCol="0">
            <a:spAutoFit/>
          </a:bodyPr>
          <a:lstStyle/>
          <a:p>
            <a:pPr marL="437369" indent="-437369">
              <a:spcBef>
                <a:spcPts val="383"/>
              </a:spcBef>
              <a:spcAft>
                <a:spcPts val="383"/>
              </a:spcAft>
              <a:buSzPct val="85000"/>
              <a:buFont typeface="Wingdings" panose="05000000000000000000" pitchFamily="2" charset="2"/>
              <a:buChar char="Ø"/>
            </a:pPr>
            <a:r>
              <a:rPr lang="zh-CN" altLang="en-US" sz="2296" dirty="0">
                <a:ea typeface="楷体" panose="02010609060101010101" pitchFamily="49" charset="-122"/>
                <a:cs typeface="Times New Roman" panose="02020603050405020304" pitchFamily="18" charset="0"/>
              </a:rPr>
              <a:t>对数变换压缩图像高灰度区，扩展图像低灰度区。</a:t>
            </a:r>
            <a:endParaRPr lang="en-US" altLang="zh-CN" sz="2296" dirty="0">
              <a:ea typeface="楷体" panose="02010609060101010101" pitchFamily="49" charset="-122"/>
              <a:cs typeface="Times New Roman" panose="02020603050405020304" pitchFamily="18" charset="0"/>
            </a:endParaRPr>
          </a:p>
          <a:p>
            <a:pPr marL="437369" indent="-437369">
              <a:spcBef>
                <a:spcPts val="383"/>
              </a:spcBef>
              <a:spcAft>
                <a:spcPts val="383"/>
              </a:spcAft>
              <a:buSzPct val="85000"/>
              <a:buFont typeface="Wingdings" panose="05000000000000000000" pitchFamily="2" charset="2"/>
              <a:buChar char="Ø"/>
            </a:pPr>
            <a:r>
              <a:rPr lang="zh-CN" altLang="zh-CN" sz="2296" dirty="0">
                <a:ea typeface="楷体" panose="02010609060101010101" pitchFamily="49" charset="-122"/>
                <a:cs typeface="Times New Roman" panose="02020603050405020304" pitchFamily="18" charset="0"/>
              </a:rPr>
              <a:t>对数变换一般适用于处理过暗图像。</a:t>
            </a:r>
            <a:endParaRPr lang="zh-CN" altLang="en-US" sz="2296" dirty="0">
              <a:ea typeface="楷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5"/>
          <a:stretch>
            <a:fillRect/>
          </a:stretch>
        </p:blipFill>
        <p:spPr>
          <a:xfrm>
            <a:off x="1866358" y="2707370"/>
            <a:ext cx="4276213" cy="3568784"/>
          </a:xfrm>
          <a:prstGeom prst="rect">
            <a:avLst/>
          </a:prstGeom>
        </p:spPr>
      </p:pic>
      <p:sp>
        <p:nvSpPr>
          <p:cNvPr id="9" name="Rectangle 32"/>
          <p:cNvSpPr>
            <a:spLocks noChangeArrowheads="1"/>
          </p:cNvSpPr>
          <p:nvPr/>
        </p:nvSpPr>
        <p:spPr bwMode="auto">
          <a:xfrm>
            <a:off x="2376331" y="1841419"/>
            <a:ext cx="2575547" cy="59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marL="437369" indent="-437369">
              <a:spcBef>
                <a:spcPct val="20000"/>
              </a:spcBef>
              <a:buClr>
                <a:srgbClr val="7000C8"/>
              </a:buClr>
              <a:buSzPct val="75000"/>
              <a:buFont typeface="Wingdings" panose="05000000000000000000" pitchFamily="2" charset="2"/>
              <a:buChar char="n"/>
            </a:pPr>
            <a:r>
              <a:rPr lang="zh-CN" altLang="en-US" sz="3061" dirty="0">
                <a:latin typeface="楷体" panose="02010609060101010101" pitchFamily="49" charset="-122"/>
                <a:ea typeface="楷体" panose="02010609060101010101" pitchFamily="49" charset="-122"/>
                <a:cs typeface="Times New Roman" panose="02020603050405020304" pitchFamily="18" charset="0"/>
              </a:rPr>
              <a:t>定义</a:t>
            </a:r>
            <a:endParaRPr kumimoji="1" lang="zh-CN" altLang="en-US" sz="3061"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0056645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1723865" y="2704258"/>
            <a:ext cx="4418707" cy="3663740"/>
          </a:xfrm>
          <a:prstGeom prst="rect">
            <a:avLst/>
          </a:prstGeom>
        </p:spPr>
      </p:pic>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22</a:t>
            </a:fld>
            <a:endParaRPr lang="en-US" altLang="zh-CN"/>
          </a:p>
        </p:txBody>
      </p:sp>
      <p:sp>
        <p:nvSpPr>
          <p:cNvPr id="3" name="Rectangle 2"/>
          <p:cNvSpPr txBox="1">
            <a:spLocks noChangeArrowheads="1"/>
          </p:cNvSpPr>
          <p:nvPr/>
        </p:nvSpPr>
        <p:spPr bwMode="auto">
          <a:xfrm>
            <a:off x="1963382" y="305746"/>
            <a:ext cx="4179189"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5.1.2</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非线性灰度级变换</a:t>
            </a:r>
          </a:p>
        </p:txBody>
      </p:sp>
      <p:sp>
        <p:nvSpPr>
          <p:cNvPr id="4" name="Rectangle 2"/>
          <p:cNvSpPr txBox="1">
            <a:spLocks noChangeArrowheads="1"/>
          </p:cNvSpPr>
          <p:nvPr/>
        </p:nvSpPr>
        <p:spPr bwMode="auto">
          <a:xfrm>
            <a:off x="5494635" y="933434"/>
            <a:ext cx="48676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a:solidFill>
                  <a:srgbClr val="002060"/>
                </a:solidFill>
                <a:latin typeface="隶书" panose="02010509060101010101" pitchFamily="49" charset="-122"/>
                <a:ea typeface="隶书" panose="02010509060101010101" pitchFamily="49" charset="-122"/>
                <a:cs typeface="Times New Roman" panose="02020603050405020304" pitchFamily="18" charset="0"/>
              </a:rPr>
              <a:t>基于灰度级变换的图像增强</a:t>
            </a:r>
          </a:p>
        </p:txBody>
      </p:sp>
      <p:sp>
        <p:nvSpPr>
          <p:cNvPr id="5" name="矩形 4"/>
          <p:cNvSpPr/>
          <p:nvPr/>
        </p:nvSpPr>
        <p:spPr>
          <a:xfrm>
            <a:off x="1963383" y="1190519"/>
            <a:ext cx="2106667" cy="445635"/>
          </a:xfrm>
          <a:prstGeom prst="rect">
            <a:avLst/>
          </a:prstGeom>
        </p:spPr>
        <p:txBody>
          <a:bodyPr wrap="none">
            <a:spAutoFit/>
          </a:bodyPr>
          <a:lstStyle/>
          <a:p>
            <a:r>
              <a:rPr lang="zh-CN" altLang="en-US" sz="2296" kern="100" dirty="0">
                <a:solidFill>
                  <a:srgbClr val="0000CC"/>
                </a:solidFill>
                <a:latin typeface="+mj-ea"/>
                <a:ea typeface="+mj-ea"/>
                <a:cs typeface="Times New Roman" panose="02020603050405020304" pitchFamily="18" charset="0"/>
              </a:rPr>
              <a:t>（</a:t>
            </a:r>
            <a:r>
              <a:rPr lang="en-US" altLang="zh-CN" sz="2296" kern="100" dirty="0">
                <a:solidFill>
                  <a:srgbClr val="0000CC"/>
                </a:solidFill>
                <a:latin typeface="+mj-ea"/>
                <a:ea typeface="+mj-ea"/>
                <a:cs typeface="Times New Roman" panose="02020603050405020304" pitchFamily="18" charset="0"/>
              </a:rPr>
              <a:t>2</a:t>
            </a:r>
            <a:r>
              <a:rPr lang="zh-CN" altLang="en-US" sz="2296" kern="100" dirty="0">
                <a:solidFill>
                  <a:srgbClr val="0000CC"/>
                </a:solidFill>
                <a:latin typeface="+mj-ea"/>
                <a:ea typeface="+mj-ea"/>
                <a:cs typeface="Times New Roman" panose="02020603050405020304" pitchFamily="18" charset="0"/>
              </a:rPr>
              <a:t>）</a:t>
            </a:r>
            <a:r>
              <a:rPr lang="zh-CN" altLang="zh-CN" sz="2296" kern="100" dirty="0">
                <a:solidFill>
                  <a:srgbClr val="0000CC"/>
                </a:solidFill>
                <a:latin typeface="+mj-ea"/>
                <a:ea typeface="+mj-ea"/>
                <a:cs typeface="Times New Roman" panose="02020603050405020304" pitchFamily="18" charset="0"/>
              </a:rPr>
              <a:t>指数变换</a:t>
            </a:r>
            <a:endParaRPr lang="zh-CN" altLang="en-US" sz="2296" dirty="0">
              <a:solidFill>
                <a:srgbClr val="0000CC"/>
              </a:solidFill>
              <a:latin typeface="+mj-ea"/>
              <a:ea typeface="+mj-ea"/>
            </a:endParaRPr>
          </a:p>
        </p:txBody>
      </p:sp>
      <p:graphicFrame>
        <p:nvGraphicFramePr>
          <p:cNvPr id="7" name="对象 6"/>
          <p:cNvGraphicFramePr>
            <a:graphicFrameLocks noChangeAspect="1"/>
          </p:cNvGraphicFramePr>
          <p:nvPr>
            <p:extLst/>
          </p:nvPr>
        </p:nvGraphicFramePr>
        <p:xfrm>
          <a:off x="4039117" y="2108999"/>
          <a:ext cx="4484934" cy="783599"/>
        </p:xfrm>
        <a:graphic>
          <a:graphicData uri="http://schemas.openxmlformats.org/presentationml/2006/ole">
            <mc:AlternateContent xmlns:mc="http://schemas.openxmlformats.org/markup-compatibility/2006">
              <mc:Choice xmlns:v="urn:schemas-microsoft-com:vml" Requires="v">
                <p:oleObj spid="_x0000_s6158" name="Equation" r:id="rId4" imgW="1485720" imgH="266400" progId="Equation.DSMT4">
                  <p:embed/>
                </p:oleObj>
              </mc:Choice>
              <mc:Fallback>
                <p:oleObj name="Equation" r:id="rId4" imgW="1485720" imgH="266400" progId="Equation.DSMT4">
                  <p:embed/>
                  <p:pic>
                    <p:nvPicPr>
                      <p:cNvPr id="7" name="对象 6"/>
                      <p:cNvPicPr>
                        <a:picLocks noChangeAspect="1" noChangeArrowheads="1"/>
                      </p:cNvPicPr>
                      <p:nvPr/>
                    </p:nvPicPr>
                    <p:blipFill>
                      <a:blip r:embed="rId5"/>
                      <a:srcRect/>
                      <a:stretch>
                        <a:fillRect/>
                      </a:stretch>
                    </p:blipFill>
                    <p:spPr bwMode="auto">
                      <a:xfrm>
                        <a:off x="4039117" y="2108999"/>
                        <a:ext cx="4484934" cy="783599"/>
                      </a:xfrm>
                      <a:prstGeom prst="rect">
                        <a:avLst/>
                      </a:prstGeom>
                      <a:noFill/>
                    </p:spPr>
                  </p:pic>
                </p:oleObj>
              </mc:Fallback>
            </mc:AlternateContent>
          </a:graphicData>
        </a:graphic>
      </p:graphicFrame>
      <p:sp>
        <p:nvSpPr>
          <p:cNvPr id="9" name="Text Box 6"/>
          <p:cNvSpPr txBox="1">
            <a:spLocks noChangeArrowheads="1"/>
          </p:cNvSpPr>
          <p:nvPr/>
        </p:nvSpPr>
        <p:spPr bwMode="auto">
          <a:xfrm>
            <a:off x="6078790" y="3061993"/>
            <a:ext cx="3994931" cy="2550057"/>
          </a:xfrm>
          <a:prstGeom prst="rect">
            <a:avLst/>
          </a:prstGeom>
          <a:noFill/>
          <a:ln>
            <a:noFill/>
          </a:ln>
        </p:spPr>
        <p:txBody>
          <a:bodyP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marL="437369" indent="-437369">
              <a:spcBef>
                <a:spcPts val="383"/>
              </a:spcBef>
              <a:spcAft>
                <a:spcPts val="383"/>
              </a:spcAft>
              <a:buClrTx/>
              <a:buFont typeface="Wingdings" panose="05000000000000000000" pitchFamily="2" charset="2"/>
              <a:buChar char="Ø"/>
            </a:pPr>
            <a:r>
              <a:rPr kumimoji="1" lang="zh-CN" altLang="en-US" sz="3061" dirty="0">
                <a:latin typeface="Times New Roman" panose="02020603050405020304" pitchFamily="18" charset="0"/>
                <a:ea typeface="楷体" panose="02010609060101010101" pitchFamily="49" charset="-122"/>
                <a:cs typeface="Times New Roman" panose="02020603050405020304" pitchFamily="18" charset="0"/>
              </a:rPr>
              <a:t>指数变换扩展图像高灰度区，压缩图像低灰度区。</a:t>
            </a:r>
            <a:endParaRPr kumimoji="1" lang="en-US" altLang="zh-CN" sz="3061" dirty="0">
              <a:latin typeface="Times New Roman" panose="02020603050405020304" pitchFamily="18" charset="0"/>
              <a:ea typeface="楷体" panose="02010609060101010101" pitchFamily="49" charset="-122"/>
              <a:cs typeface="Times New Roman" panose="02020603050405020304" pitchFamily="18" charset="0"/>
            </a:endParaRPr>
          </a:p>
          <a:p>
            <a:pPr marL="437369" indent="-437369">
              <a:spcBef>
                <a:spcPts val="383"/>
              </a:spcBef>
              <a:spcAft>
                <a:spcPts val="383"/>
              </a:spcAft>
              <a:buClrTx/>
              <a:buFont typeface="Wingdings" panose="05000000000000000000" pitchFamily="2" charset="2"/>
              <a:buChar char="Ø"/>
            </a:pPr>
            <a:r>
              <a:rPr lang="zh-CN" altLang="zh-CN" sz="3061" dirty="0">
                <a:latin typeface="Times New Roman" panose="02020603050405020304" pitchFamily="18" charset="0"/>
                <a:ea typeface="楷体" panose="02010609060101010101" pitchFamily="49" charset="-122"/>
                <a:cs typeface="Times New Roman" panose="02020603050405020304" pitchFamily="18" charset="0"/>
              </a:rPr>
              <a:t>指数变换一般适用于处理过亮图像。</a:t>
            </a:r>
            <a:endParaRPr kumimoji="1" lang="zh-CN" altLang="en-US" sz="306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0" name="Rectangle 32"/>
          <p:cNvSpPr>
            <a:spLocks noChangeArrowheads="1"/>
          </p:cNvSpPr>
          <p:nvPr/>
        </p:nvSpPr>
        <p:spPr bwMode="auto">
          <a:xfrm>
            <a:off x="2376331" y="1841419"/>
            <a:ext cx="2575547" cy="59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marL="437369" indent="-437369">
              <a:spcBef>
                <a:spcPct val="20000"/>
              </a:spcBef>
              <a:buClr>
                <a:srgbClr val="7000C8"/>
              </a:buClr>
              <a:buSzPct val="75000"/>
              <a:buFont typeface="Wingdings" panose="05000000000000000000" pitchFamily="2" charset="2"/>
              <a:buChar char="n"/>
            </a:pPr>
            <a:r>
              <a:rPr lang="zh-CN" altLang="en-US" sz="3061" dirty="0">
                <a:latin typeface="楷体" panose="02010609060101010101" pitchFamily="49" charset="-122"/>
                <a:ea typeface="楷体" panose="02010609060101010101" pitchFamily="49" charset="-122"/>
                <a:cs typeface="Times New Roman" panose="02020603050405020304" pitchFamily="18" charset="0"/>
              </a:rPr>
              <a:t>定义</a:t>
            </a:r>
            <a:endParaRPr kumimoji="1" lang="zh-CN" altLang="en-US" sz="3061"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2757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23</a:t>
            </a:fld>
            <a:endParaRPr lang="en-US" altLang="zh-CN"/>
          </a:p>
        </p:txBody>
      </p:sp>
      <p:sp>
        <p:nvSpPr>
          <p:cNvPr id="3" name="Rectangle 2"/>
          <p:cNvSpPr txBox="1">
            <a:spLocks noChangeArrowheads="1"/>
          </p:cNvSpPr>
          <p:nvPr/>
        </p:nvSpPr>
        <p:spPr bwMode="auto">
          <a:xfrm>
            <a:off x="1963382" y="305746"/>
            <a:ext cx="4179189"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5.1.2</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非线性灰度级变换</a:t>
            </a:r>
          </a:p>
        </p:txBody>
      </p:sp>
      <p:sp>
        <p:nvSpPr>
          <p:cNvPr id="4" name="Rectangle 2"/>
          <p:cNvSpPr txBox="1">
            <a:spLocks noChangeArrowheads="1"/>
          </p:cNvSpPr>
          <p:nvPr/>
        </p:nvSpPr>
        <p:spPr bwMode="auto">
          <a:xfrm>
            <a:off x="5494635" y="933434"/>
            <a:ext cx="48676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a:solidFill>
                  <a:srgbClr val="002060"/>
                </a:solidFill>
                <a:latin typeface="隶书" panose="02010509060101010101" pitchFamily="49" charset="-122"/>
                <a:ea typeface="隶书" panose="02010509060101010101" pitchFamily="49" charset="-122"/>
                <a:cs typeface="Times New Roman" panose="02020603050405020304" pitchFamily="18" charset="0"/>
              </a:rPr>
              <a:t>基于灰度级变换的图像增强</a:t>
            </a:r>
          </a:p>
        </p:txBody>
      </p:sp>
      <p:sp>
        <p:nvSpPr>
          <p:cNvPr id="5" name="矩形 4"/>
          <p:cNvSpPr/>
          <p:nvPr/>
        </p:nvSpPr>
        <p:spPr>
          <a:xfrm>
            <a:off x="2060816" y="1155891"/>
            <a:ext cx="2106667" cy="445635"/>
          </a:xfrm>
          <a:prstGeom prst="rect">
            <a:avLst/>
          </a:prstGeom>
        </p:spPr>
        <p:txBody>
          <a:bodyPr wrap="none">
            <a:spAutoFit/>
          </a:bodyPr>
          <a:lstStyle/>
          <a:p>
            <a:r>
              <a:rPr lang="zh-CN" altLang="en-US" sz="2296" kern="100" dirty="0">
                <a:solidFill>
                  <a:srgbClr val="0000CC"/>
                </a:solidFill>
                <a:latin typeface="+mj-ea"/>
                <a:ea typeface="+mj-ea"/>
                <a:cs typeface="Times New Roman" panose="02020603050405020304" pitchFamily="18" charset="0"/>
              </a:rPr>
              <a:t>（</a:t>
            </a:r>
            <a:r>
              <a:rPr lang="en-US" altLang="zh-CN" sz="2296" kern="100" dirty="0">
                <a:solidFill>
                  <a:srgbClr val="0000CC"/>
                </a:solidFill>
                <a:latin typeface="+mj-ea"/>
                <a:ea typeface="+mj-ea"/>
                <a:cs typeface="Times New Roman" panose="02020603050405020304" pitchFamily="18" charset="0"/>
              </a:rPr>
              <a:t>3</a:t>
            </a:r>
            <a:r>
              <a:rPr lang="zh-CN" altLang="en-US" sz="2296" kern="100" dirty="0">
                <a:solidFill>
                  <a:srgbClr val="0000CC"/>
                </a:solidFill>
                <a:latin typeface="+mj-ea"/>
                <a:ea typeface="+mj-ea"/>
                <a:cs typeface="Times New Roman" panose="02020603050405020304" pitchFamily="18" charset="0"/>
              </a:rPr>
              <a:t>）</a:t>
            </a:r>
            <a:r>
              <a:rPr lang="zh-CN" altLang="zh-CN" sz="2296" kern="100" dirty="0">
                <a:solidFill>
                  <a:srgbClr val="0000CC"/>
                </a:solidFill>
                <a:latin typeface="+mj-ea"/>
                <a:ea typeface="+mj-ea"/>
                <a:cs typeface="Times New Roman" panose="02020603050405020304" pitchFamily="18" charset="0"/>
              </a:rPr>
              <a:t>幂次变换</a:t>
            </a:r>
            <a:endParaRPr lang="zh-CN" altLang="en-US" sz="2296" dirty="0">
              <a:solidFill>
                <a:srgbClr val="0000CC"/>
              </a:solidFill>
              <a:latin typeface="+mj-ea"/>
              <a:ea typeface="+mj-ea"/>
            </a:endParaRPr>
          </a:p>
        </p:txBody>
      </p:sp>
      <p:graphicFrame>
        <p:nvGraphicFramePr>
          <p:cNvPr id="7" name="对象 6"/>
          <p:cNvGraphicFramePr>
            <a:graphicFrameLocks noChangeAspect="1"/>
          </p:cNvGraphicFramePr>
          <p:nvPr>
            <p:extLst/>
          </p:nvPr>
        </p:nvGraphicFramePr>
        <p:xfrm>
          <a:off x="4294875" y="1959842"/>
          <a:ext cx="3875469" cy="757275"/>
        </p:xfrm>
        <a:graphic>
          <a:graphicData uri="http://schemas.openxmlformats.org/presentationml/2006/ole">
            <mc:AlternateContent xmlns:mc="http://schemas.openxmlformats.org/markup-compatibility/2006">
              <mc:Choice xmlns:v="urn:schemas-microsoft-com:vml" Requires="v">
                <p:oleObj spid="_x0000_s7182" name="Equation" r:id="rId3" imgW="1498320" imgH="304560" progId="Equation.DSMT4">
                  <p:embed/>
                </p:oleObj>
              </mc:Choice>
              <mc:Fallback>
                <p:oleObj name="Equation" r:id="rId3" imgW="1498320" imgH="304560" progId="Equation.DSMT4">
                  <p:embed/>
                  <p:pic>
                    <p:nvPicPr>
                      <p:cNvPr id="7" name="对象 6"/>
                      <p:cNvPicPr>
                        <a:picLocks noChangeAspect="1" noChangeArrowheads="1"/>
                      </p:cNvPicPr>
                      <p:nvPr/>
                    </p:nvPicPr>
                    <p:blipFill>
                      <a:blip r:embed="rId4"/>
                      <a:srcRect/>
                      <a:stretch>
                        <a:fillRect/>
                      </a:stretch>
                    </p:blipFill>
                    <p:spPr bwMode="auto">
                      <a:xfrm>
                        <a:off x="4294875" y="1959842"/>
                        <a:ext cx="3875469" cy="757275"/>
                      </a:xfrm>
                      <a:prstGeom prst="rect">
                        <a:avLst/>
                      </a:prstGeom>
                      <a:noFill/>
                    </p:spPr>
                  </p:pic>
                </p:oleObj>
              </mc:Fallback>
            </mc:AlternateContent>
          </a:graphicData>
        </a:graphic>
      </p:graphicFrame>
      <p:sp>
        <p:nvSpPr>
          <p:cNvPr id="9" name="矩形 8"/>
          <p:cNvSpPr/>
          <p:nvPr/>
        </p:nvSpPr>
        <p:spPr>
          <a:xfrm>
            <a:off x="5494635" y="2746619"/>
            <a:ext cx="4867621" cy="2314736"/>
          </a:xfrm>
          <a:prstGeom prst="rect">
            <a:avLst/>
          </a:prstGeom>
        </p:spPr>
        <p:txBody>
          <a:bodyPr wrap="square">
            <a:spAutoFit/>
          </a:bodyPr>
          <a:lstStyle/>
          <a:p>
            <a:pPr marL="437369" indent="-437369">
              <a:spcBef>
                <a:spcPts val="383"/>
              </a:spcBef>
              <a:spcAft>
                <a:spcPts val="383"/>
              </a:spcAft>
              <a:buClr>
                <a:srgbClr val="002060"/>
              </a:buClr>
              <a:buSzPct val="85000"/>
              <a:buFont typeface="Wingdings" panose="05000000000000000000" pitchFamily="2" charset="2"/>
              <a:buChar char="Ø"/>
            </a:pPr>
            <a:r>
              <a:rPr lang="zh-CN" altLang="en-US" sz="2296" dirty="0">
                <a:ea typeface="楷体" panose="02010609060101010101" pitchFamily="49" charset="-122"/>
                <a:cs typeface="Times New Roman" panose="02020603050405020304" pitchFamily="18" charset="0"/>
              </a:rPr>
              <a:t>当</a:t>
            </a:r>
            <a:r>
              <a:rPr lang="en-US" altLang="zh-CN" sz="2296" i="1" dirty="0">
                <a:ea typeface="楷体" panose="02010609060101010101" pitchFamily="49" charset="-122"/>
                <a:cs typeface="Times New Roman" panose="02020603050405020304" pitchFamily="18" charset="0"/>
              </a:rPr>
              <a:t>c</a:t>
            </a:r>
            <a:r>
              <a:rPr lang="en-US" altLang="zh-CN" sz="2296" dirty="0">
                <a:ea typeface="楷体" panose="02010609060101010101" pitchFamily="49" charset="-122"/>
                <a:cs typeface="Times New Roman" panose="02020603050405020304" pitchFamily="18" charset="0"/>
              </a:rPr>
              <a:t>=1</a:t>
            </a:r>
            <a:r>
              <a:rPr lang="zh-CN" altLang="en-US" sz="2296" dirty="0">
                <a:ea typeface="楷体" panose="02010609060101010101" pitchFamily="49" charset="-122"/>
                <a:cs typeface="Times New Roman" panose="02020603050405020304" pitchFamily="18" charset="0"/>
              </a:rPr>
              <a:t>，</a:t>
            </a:r>
            <a:r>
              <a:rPr lang="zh-CN" altLang="en-US" sz="2296" dirty="0">
                <a:ea typeface="楷体" panose="02010609060101010101" pitchFamily="49" charset="-122"/>
                <a:cs typeface="Times New Roman" panose="02020603050405020304" pitchFamily="18" charset="0"/>
                <a:sym typeface="Symbol" panose="05050102010706020507" pitchFamily="18" charset="2"/>
              </a:rPr>
              <a:t> </a:t>
            </a:r>
            <a:r>
              <a:rPr lang="zh-CN" altLang="en-US" sz="2296" dirty="0">
                <a:ea typeface="楷体" panose="02010609060101010101" pitchFamily="49" charset="-122"/>
                <a:cs typeface="Times New Roman" panose="02020603050405020304" pitchFamily="18" charset="0"/>
              </a:rPr>
              <a:t>取不同值时，可以一簇变换曲线。</a:t>
            </a:r>
            <a:endParaRPr lang="en-US" altLang="zh-CN" sz="2296" dirty="0">
              <a:ea typeface="楷体" panose="02010609060101010101" pitchFamily="49" charset="-122"/>
              <a:cs typeface="Times New Roman" panose="02020603050405020304" pitchFamily="18" charset="0"/>
            </a:endParaRPr>
          </a:p>
          <a:p>
            <a:pPr marL="437369" indent="-437369">
              <a:spcBef>
                <a:spcPts val="383"/>
              </a:spcBef>
              <a:spcAft>
                <a:spcPts val="383"/>
              </a:spcAft>
              <a:buClr>
                <a:srgbClr val="002060"/>
              </a:buClr>
              <a:buSzPct val="85000"/>
              <a:buFont typeface="Wingdings" panose="05000000000000000000" pitchFamily="2" charset="2"/>
              <a:buChar char="Ø"/>
            </a:pPr>
            <a:r>
              <a:rPr lang="zh-CN" altLang="zh-CN" sz="2296" dirty="0">
                <a:ea typeface="楷体" panose="02010609060101010101" pitchFamily="49" charset="-122"/>
                <a:cs typeface="Times New Roman" panose="02020603050405020304" pitchFamily="18" charset="0"/>
              </a:rPr>
              <a:t>幂次变换常用于图像获取、打印和显示的各种装置设备的伽马校正</a:t>
            </a:r>
            <a:r>
              <a:rPr lang="zh-CN" altLang="en-US" sz="2296" dirty="0">
                <a:ea typeface="楷体" panose="02010609060101010101" pitchFamily="49" charset="-122"/>
                <a:cs typeface="Times New Roman" panose="02020603050405020304" pitchFamily="18" charset="0"/>
              </a:rPr>
              <a:t>，</a:t>
            </a:r>
            <a:r>
              <a:rPr lang="zh-CN" altLang="zh-CN" sz="2296" dirty="0">
                <a:ea typeface="楷体" panose="02010609060101010101" pitchFamily="49" charset="-122"/>
                <a:cs typeface="Times New Roman" panose="02020603050405020304" pitchFamily="18" charset="0"/>
              </a:rPr>
              <a:t>因此幂次变换也称为伽马变换。</a:t>
            </a:r>
            <a:endParaRPr lang="zh-CN" altLang="en-US" sz="2296" dirty="0">
              <a:ea typeface="楷体" panose="02010609060101010101" pitchFamily="49" charset="-122"/>
              <a:cs typeface="Times New Roman" panose="02020603050405020304" pitchFamily="18" charset="0"/>
            </a:endParaRPr>
          </a:p>
        </p:txBody>
      </p:sp>
      <p:grpSp>
        <p:nvGrpSpPr>
          <p:cNvPr id="17" name="组合 16"/>
          <p:cNvGrpSpPr/>
          <p:nvPr/>
        </p:nvGrpSpPr>
        <p:grpSpPr>
          <a:xfrm>
            <a:off x="1735443" y="2602408"/>
            <a:ext cx="3765591" cy="3794846"/>
            <a:chOff x="488231" y="2343423"/>
            <a:chExt cx="2952328" cy="2766740"/>
          </a:xfrm>
        </p:grpSpPr>
        <p:pic>
          <p:nvPicPr>
            <p:cNvPr id="8" name="图片 7"/>
            <p:cNvPicPr/>
            <p:nvPr/>
          </p:nvPicPr>
          <p:blipFill>
            <a:blip r:embed="rId5" cstate="print"/>
            <a:srcRect/>
            <a:stretch>
              <a:fillRect/>
            </a:stretch>
          </p:blipFill>
          <p:spPr bwMode="auto">
            <a:xfrm>
              <a:off x="488231" y="2343423"/>
              <a:ext cx="2952328" cy="2766740"/>
            </a:xfrm>
            <a:prstGeom prst="rect">
              <a:avLst/>
            </a:prstGeom>
            <a:noFill/>
            <a:ln w="9525">
              <a:noFill/>
              <a:miter lim="800000"/>
              <a:headEnd/>
              <a:tailEnd/>
            </a:ln>
          </p:spPr>
        </p:pic>
        <p:sp>
          <p:nvSpPr>
            <p:cNvPr id="10" name="矩形 9"/>
            <p:cNvSpPr/>
            <p:nvPr/>
          </p:nvSpPr>
          <p:spPr>
            <a:xfrm>
              <a:off x="1091385" y="2559070"/>
              <a:ext cx="627394" cy="296292"/>
            </a:xfrm>
            <a:prstGeom prst="rect">
              <a:avLst/>
            </a:prstGeom>
          </p:spPr>
          <p:txBody>
            <a:bodyPr wrap="none">
              <a:spAutoFit/>
            </a:bodyPr>
            <a:lstStyle/>
            <a:p>
              <a:r>
                <a:rPr lang="zh-CN" altLang="en-US" sz="2041" dirty="0">
                  <a:ea typeface="楷体" panose="02010609060101010101" pitchFamily="49" charset="-122"/>
                  <a:cs typeface="Times New Roman" panose="02020603050405020304" pitchFamily="18" charset="0"/>
                  <a:sym typeface="Symbol" panose="05050102010706020507" pitchFamily="18" charset="2"/>
                </a:rPr>
                <a:t></a:t>
              </a:r>
              <a:r>
                <a:rPr lang="en-US" altLang="zh-CN" sz="2041" dirty="0">
                  <a:ea typeface="楷体" panose="02010609060101010101" pitchFamily="49" charset="-122"/>
                  <a:cs typeface="Times New Roman" panose="02020603050405020304" pitchFamily="18" charset="0"/>
                  <a:sym typeface="Symbol" panose="05050102010706020507" pitchFamily="18" charset="2"/>
                </a:rPr>
                <a:t>=0.1</a:t>
              </a:r>
              <a:endParaRPr lang="zh-CN" altLang="en-US" sz="2041" dirty="0">
                <a:ea typeface="楷体" panose="02010609060101010101" pitchFamily="49" charset="-122"/>
                <a:cs typeface="Times New Roman" panose="02020603050405020304" pitchFamily="18" charset="0"/>
              </a:endParaRPr>
            </a:p>
          </p:txBody>
        </p:sp>
        <p:sp>
          <p:nvSpPr>
            <p:cNvPr id="11" name="矩形 10"/>
            <p:cNvSpPr/>
            <p:nvPr/>
          </p:nvSpPr>
          <p:spPr>
            <a:xfrm>
              <a:off x="1279790" y="2801961"/>
              <a:ext cx="627394" cy="296292"/>
            </a:xfrm>
            <a:prstGeom prst="rect">
              <a:avLst/>
            </a:prstGeom>
          </p:spPr>
          <p:txBody>
            <a:bodyPr wrap="none">
              <a:spAutoFit/>
            </a:bodyPr>
            <a:lstStyle/>
            <a:p>
              <a:r>
                <a:rPr lang="zh-CN" altLang="en-US" sz="2041" dirty="0">
                  <a:ea typeface="楷体" panose="02010609060101010101" pitchFamily="49" charset="-122"/>
                  <a:cs typeface="Times New Roman" panose="02020603050405020304" pitchFamily="18" charset="0"/>
                  <a:sym typeface="Symbol" panose="05050102010706020507" pitchFamily="18" charset="2"/>
                </a:rPr>
                <a:t></a:t>
              </a:r>
              <a:r>
                <a:rPr lang="en-US" altLang="zh-CN" sz="2041" dirty="0">
                  <a:ea typeface="楷体" panose="02010609060101010101" pitchFamily="49" charset="-122"/>
                  <a:cs typeface="Times New Roman" panose="02020603050405020304" pitchFamily="18" charset="0"/>
                  <a:sym typeface="Symbol" panose="05050102010706020507" pitchFamily="18" charset="2"/>
                </a:rPr>
                <a:t>=0.2</a:t>
              </a:r>
              <a:endParaRPr lang="zh-CN" altLang="en-US" sz="2041" dirty="0">
                <a:ea typeface="楷体" panose="02010609060101010101" pitchFamily="49" charset="-122"/>
                <a:cs typeface="Times New Roman" panose="02020603050405020304" pitchFamily="18" charset="0"/>
              </a:endParaRPr>
            </a:p>
          </p:txBody>
        </p:sp>
        <p:sp>
          <p:nvSpPr>
            <p:cNvPr id="12" name="矩形 11"/>
            <p:cNvSpPr/>
            <p:nvPr/>
          </p:nvSpPr>
          <p:spPr>
            <a:xfrm>
              <a:off x="1446719" y="3054648"/>
              <a:ext cx="735478" cy="296292"/>
            </a:xfrm>
            <a:prstGeom prst="rect">
              <a:avLst/>
            </a:prstGeom>
          </p:spPr>
          <p:txBody>
            <a:bodyPr wrap="none">
              <a:spAutoFit/>
            </a:bodyPr>
            <a:lstStyle/>
            <a:p>
              <a:r>
                <a:rPr lang="zh-CN" altLang="en-US" sz="2041" dirty="0">
                  <a:ea typeface="楷体" panose="02010609060101010101" pitchFamily="49" charset="-122"/>
                  <a:cs typeface="Times New Roman" panose="02020603050405020304" pitchFamily="18" charset="0"/>
                  <a:sym typeface="Symbol" panose="05050102010706020507" pitchFamily="18" charset="2"/>
                </a:rPr>
                <a:t></a:t>
              </a:r>
              <a:r>
                <a:rPr lang="en-US" altLang="zh-CN" sz="2041" dirty="0">
                  <a:ea typeface="楷体" panose="02010609060101010101" pitchFamily="49" charset="-122"/>
                  <a:cs typeface="Times New Roman" panose="02020603050405020304" pitchFamily="18" charset="0"/>
                  <a:sym typeface="Symbol" panose="05050102010706020507" pitchFamily="18" charset="2"/>
                </a:rPr>
                <a:t>=0.45</a:t>
              </a:r>
              <a:endParaRPr lang="zh-CN" altLang="en-US" sz="2041" dirty="0">
                <a:ea typeface="楷体" panose="02010609060101010101" pitchFamily="49" charset="-122"/>
                <a:cs typeface="Times New Roman" panose="02020603050405020304" pitchFamily="18" charset="0"/>
              </a:endParaRPr>
            </a:p>
          </p:txBody>
        </p:sp>
        <p:sp>
          <p:nvSpPr>
            <p:cNvPr id="13" name="矩形 12"/>
            <p:cNvSpPr/>
            <p:nvPr/>
          </p:nvSpPr>
          <p:spPr>
            <a:xfrm>
              <a:off x="1666542" y="3345842"/>
              <a:ext cx="627394" cy="296292"/>
            </a:xfrm>
            <a:prstGeom prst="rect">
              <a:avLst/>
            </a:prstGeom>
          </p:spPr>
          <p:txBody>
            <a:bodyPr wrap="none">
              <a:spAutoFit/>
            </a:bodyPr>
            <a:lstStyle/>
            <a:p>
              <a:r>
                <a:rPr lang="zh-CN" altLang="en-US" sz="2041" dirty="0">
                  <a:ea typeface="楷体" panose="02010609060101010101" pitchFamily="49" charset="-122"/>
                  <a:cs typeface="Times New Roman" panose="02020603050405020304" pitchFamily="18" charset="0"/>
                  <a:sym typeface="Symbol" panose="05050102010706020507" pitchFamily="18" charset="2"/>
                </a:rPr>
                <a:t></a:t>
              </a:r>
              <a:r>
                <a:rPr lang="en-US" altLang="zh-CN" sz="2041" dirty="0">
                  <a:ea typeface="楷体" panose="02010609060101010101" pitchFamily="49" charset="-122"/>
                  <a:cs typeface="Times New Roman" panose="02020603050405020304" pitchFamily="18" charset="0"/>
                  <a:sym typeface="Symbol" panose="05050102010706020507" pitchFamily="18" charset="2"/>
                </a:rPr>
                <a:t>=1.0</a:t>
              </a:r>
              <a:endParaRPr lang="zh-CN" altLang="en-US" sz="2041" dirty="0">
                <a:ea typeface="楷体" panose="02010609060101010101" pitchFamily="49" charset="-122"/>
                <a:cs typeface="Times New Roman" panose="02020603050405020304" pitchFamily="18" charset="0"/>
              </a:endParaRPr>
            </a:p>
          </p:txBody>
        </p:sp>
        <p:sp>
          <p:nvSpPr>
            <p:cNvPr id="14" name="矩形 13"/>
            <p:cNvSpPr/>
            <p:nvPr/>
          </p:nvSpPr>
          <p:spPr>
            <a:xfrm>
              <a:off x="1818776" y="3688379"/>
              <a:ext cx="735478" cy="296292"/>
            </a:xfrm>
            <a:prstGeom prst="rect">
              <a:avLst/>
            </a:prstGeom>
          </p:spPr>
          <p:txBody>
            <a:bodyPr wrap="none">
              <a:spAutoFit/>
            </a:bodyPr>
            <a:lstStyle/>
            <a:p>
              <a:r>
                <a:rPr lang="zh-CN" altLang="en-US" sz="2041" dirty="0">
                  <a:ea typeface="楷体" panose="02010609060101010101" pitchFamily="49" charset="-122"/>
                  <a:cs typeface="Times New Roman" panose="02020603050405020304" pitchFamily="18" charset="0"/>
                  <a:sym typeface="Symbol" panose="05050102010706020507" pitchFamily="18" charset="2"/>
                </a:rPr>
                <a:t></a:t>
              </a:r>
              <a:r>
                <a:rPr lang="en-US" altLang="zh-CN" sz="2041" dirty="0">
                  <a:ea typeface="楷体" panose="02010609060101010101" pitchFamily="49" charset="-122"/>
                  <a:cs typeface="Times New Roman" panose="02020603050405020304" pitchFamily="18" charset="0"/>
                  <a:sym typeface="Symbol" panose="05050102010706020507" pitchFamily="18" charset="2"/>
                </a:rPr>
                <a:t>=1.65</a:t>
              </a:r>
              <a:endParaRPr lang="zh-CN" altLang="en-US" sz="2041" dirty="0">
                <a:ea typeface="楷体" panose="02010609060101010101" pitchFamily="49" charset="-122"/>
                <a:cs typeface="Times New Roman" panose="02020603050405020304" pitchFamily="18" charset="0"/>
              </a:endParaRPr>
            </a:p>
          </p:txBody>
        </p:sp>
        <p:sp>
          <p:nvSpPr>
            <p:cNvPr id="15" name="矩形 14"/>
            <p:cNvSpPr/>
            <p:nvPr/>
          </p:nvSpPr>
          <p:spPr>
            <a:xfrm>
              <a:off x="1981909" y="3983556"/>
              <a:ext cx="474065" cy="296292"/>
            </a:xfrm>
            <a:prstGeom prst="rect">
              <a:avLst/>
            </a:prstGeom>
          </p:spPr>
          <p:txBody>
            <a:bodyPr wrap="none">
              <a:spAutoFit/>
            </a:bodyPr>
            <a:lstStyle/>
            <a:p>
              <a:r>
                <a:rPr lang="zh-CN" altLang="en-US" sz="2041" dirty="0">
                  <a:ea typeface="楷体" panose="02010609060101010101" pitchFamily="49" charset="-122"/>
                  <a:cs typeface="Times New Roman" panose="02020603050405020304" pitchFamily="18" charset="0"/>
                  <a:sym typeface="Symbol" panose="05050102010706020507" pitchFamily="18" charset="2"/>
                </a:rPr>
                <a:t></a:t>
              </a:r>
              <a:r>
                <a:rPr lang="en-US" altLang="zh-CN" sz="2041" dirty="0">
                  <a:ea typeface="楷体" panose="02010609060101010101" pitchFamily="49" charset="-122"/>
                  <a:cs typeface="Times New Roman" panose="02020603050405020304" pitchFamily="18" charset="0"/>
                  <a:sym typeface="Symbol" panose="05050102010706020507" pitchFamily="18" charset="2"/>
                </a:rPr>
                <a:t>=3</a:t>
              </a:r>
              <a:endParaRPr lang="zh-CN" altLang="en-US" sz="2041" dirty="0">
                <a:ea typeface="楷体" panose="02010609060101010101" pitchFamily="49" charset="-122"/>
                <a:cs typeface="Times New Roman" panose="02020603050405020304" pitchFamily="18" charset="0"/>
              </a:endParaRPr>
            </a:p>
          </p:txBody>
        </p:sp>
        <p:sp>
          <p:nvSpPr>
            <p:cNvPr id="16" name="矩形 15"/>
            <p:cNvSpPr/>
            <p:nvPr/>
          </p:nvSpPr>
          <p:spPr>
            <a:xfrm>
              <a:off x="2133073" y="4228405"/>
              <a:ext cx="474065" cy="296292"/>
            </a:xfrm>
            <a:prstGeom prst="rect">
              <a:avLst/>
            </a:prstGeom>
          </p:spPr>
          <p:txBody>
            <a:bodyPr wrap="none">
              <a:spAutoFit/>
            </a:bodyPr>
            <a:lstStyle/>
            <a:p>
              <a:r>
                <a:rPr lang="zh-CN" altLang="en-US" sz="2041" dirty="0">
                  <a:ea typeface="楷体" panose="02010609060101010101" pitchFamily="49" charset="-122"/>
                  <a:cs typeface="Times New Roman" panose="02020603050405020304" pitchFamily="18" charset="0"/>
                  <a:sym typeface="Symbol" panose="05050102010706020507" pitchFamily="18" charset="2"/>
                </a:rPr>
                <a:t></a:t>
              </a:r>
              <a:r>
                <a:rPr lang="en-US" altLang="zh-CN" sz="2041" dirty="0">
                  <a:ea typeface="楷体" panose="02010609060101010101" pitchFamily="49" charset="-122"/>
                  <a:cs typeface="Times New Roman" panose="02020603050405020304" pitchFamily="18" charset="0"/>
                  <a:sym typeface="Symbol" panose="05050102010706020507" pitchFamily="18" charset="2"/>
                </a:rPr>
                <a:t>=8</a:t>
              </a:r>
              <a:endParaRPr lang="zh-CN" altLang="en-US" sz="2041" dirty="0">
                <a:ea typeface="楷体" panose="02010609060101010101" pitchFamily="49" charset="-122"/>
                <a:cs typeface="Times New Roman" panose="02020603050405020304" pitchFamily="18" charset="0"/>
              </a:endParaRPr>
            </a:p>
          </p:txBody>
        </p:sp>
      </p:grpSp>
      <p:sp>
        <p:nvSpPr>
          <p:cNvPr id="18" name="Rectangle 32"/>
          <p:cNvSpPr>
            <a:spLocks noChangeArrowheads="1"/>
          </p:cNvSpPr>
          <p:nvPr/>
        </p:nvSpPr>
        <p:spPr bwMode="auto">
          <a:xfrm>
            <a:off x="2352803" y="1755562"/>
            <a:ext cx="2575547" cy="59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marL="437369" indent="-437369">
              <a:spcBef>
                <a:spcPct val="20000"/>
              </a:spcBef>
              <a:buClr>
                <a:srgbClr val="7000C8"/>
              </a:buClr>
              <a:buSzPct val="75000"/>
              <a:buFont typeface="Wingdings" panose="05000000000000000000" pitchFamily="2" charset="2"/>
              <a:buChar char="n"/>
            </a:pPr>
            <a:r>
              <a:rPr lang="zh-CN" altLang="en-US" sz="3061" dirty="0">
                <a:latin typeface="楷体" panose="02010609060101010101" pitchFamily="49" charset="-122"/>
                <a:ea typeface="楷体" panose="02010609060101010101" pitchFamily="49" charset="-122"/>
                <a:cs typeface="Times New Roman" panose="02020603050405020304" pitchFamily="18" charset="0"/>
              </a:rPr>
              <a:t>定义</a:t>
            </a:r>
            <a:endParaRPr kumimoji="1" lang="zh-CN" altLang="en-US" sz="3061"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8719079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24</a:t>
            </a:fld>
            <a:endParaRPr lang="en-US" altLang="zh-CN"/>
          </a:p>
        </p:txBody>
      </p:sp>
      <p:sp>
        <p:nvSpPr>
          <p:cNvPr id="3" name="Rectangle 2"/>
          <p:cNvSpPr txBox="1">
            <a:spLocks noChangeArrowheads="1"/>
          </p:cNvSpPr>
          <p:nvPr/>
        </p:nvSpPr>
        <p:spPr bwMode="auto">
          <a:xfrm>
            <a:off x="1963382" y="305746"/>
            <a:ext cx="4179189"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5.1.2</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非线性灰度级变换</a:t>
            </a:r>
          </a:p>
        </p:txBody>
      </p:sp>
      <p:sp>
        <p:nvSpPr>
          <p:cNvPr id="4" name="Rectangle 2"/>
          <p:cNvSpPr txBox="1">
            <a:spLocks noChangeArrowheads="1"/>
          </p:cNvSpPr>
          <p:nvPr/>
        </p:nvSpPr>
        <p:spPr bwMode="auto">
          <a:xfrm>
            <a:off x="5494635" y="933434"/>
            <a:ext cx="48676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a:solidFill>
                  <a:srgbClr val="002060"/>
                </a:solidFill>
                <a:latin typeface="隶书" panose="02010509060101010101" pitchFamily="49" charset="-122"/>
                <a:ea typeface="隶书" panose="02010509060101010101" pitchFamily="49" charset="-122"/>
                <a:cs typeface="Times New Roman" panose="02020603050405020304" pitchFamily="18" charset="0"/>
              </a:rPr>
              <a:t>基于灰度级变换的图像增强</a:t>
            </a:r>
          </a:p>
        </p:txBody>
      </p:sp>
      <p:sp>
        <p:nvSpPr>
          <p:cNvPr id="6" name="文本框 5"/>
          <p:cNvSpPr txBox="1"/>
          <p:nvPr/>
        </p:nvSpPr>
        <p:spPr>
          <a:xfrm>
            <a:off x="2294422" y="2082528"/>
            <a:ext cx="7696299" cy="4410182"/>
          </a:xfrm>
          <a:prstGeom prst="rect">
            <a:avLst/>
          </a:prstGeom>
          <a:noFill/>
        </p:spPr>
        <p:txBody>
          <a:bodyPr wrap="square" rtlCol="0">
            <a:spAutoFit/>
          </a:bodyPr>
          <a:lstStyle/>
          <a:p>
            <a:pPr indent="123979"/>
            <a:r>
              <a:rPr lang="en-US" altLang="zh-CN" sz="2806" dirty="0">
                <a:ea typeface="楷体" panose="02010609060101010101" pitchFamily="49" charset="-122"/>
                <a:cs typeface="Times New Roman" panose="02020603050405020304" pitchFamily="18" charset="0"/>
              </a:rPr>
              <a:t>Image=(rgb2gray(</a:t>
            </a:r>
            <a:r>
              <a:rPr lang="en-US" altLang="zh-CN" sz="2806" dirty="0" err="1">
                <a:ea typeface="楷体" panose="02010609060101010101" pitchFamily="49" charset="-122"/>
                <a:cs typeface="Times New Roman" panose="02020603050405020304" pitchFamily="18" charset="0"/>
              </a:rPr>
              <a:t>imread</a:t>
            </a:r>
            <a:r>
              <a:rPr lang="en-US" altLang="zh-CN" sz="2806" dirty="0">
                <a:ea typeface="楷体" panose="02010609060101010101" pitchFamily="49" charset="-122"/>
                <a:cs typeface="Times New Roman" panose="02020603050405020304" pitchFamily="18" charset="0"/>
              </a:rPr>
              <a:t>('Goldilocks.bmp')));  </a:t>
            </a:r>
            <a:endParaRPr lang="zh-CN" altLang="zh-CN" sz="2806" dirty="0">
              <a:ea typeface="楷体" panose="02010609060101010101" pitchFamily="49" charset="-122"/>
              <a:cs typeface="Times New Roman" panose="02020603050405020304" pitchFamily="18" charset="0"/>
            </a:endParaRPr>
          </a:p>
          <a:p>
            <a:pPr indent="123979"/>
            <a:r>
              <a:rPr lang="en-US" altLang="zh-CN" sz="2806" dirty="0">
                <a:ea typeface="楷体" panose="02010609060101010101" pitchFamily="49" charset="-122"/>
                <a:cs typeface="Times New Roman" panose="02020603050405020304" pitchFamily="18" charset="0"/>
              </a:rPr>
              <a:t>Image=double(Image);</a:t>
            </a:r>
            <a:endParaRPr lang="zh-CN" altLang="zh-CN" sz="2806" dirty="0">
              <a:ea typeface="楷体" panose="02010609060101010101" pitchFamily="49" charset="-122"/>
              <a:cs typeface="Times New Roman" panose="02020603050405020304" pitchFamily="18" charset="0"/>
            </a:endParaRPr>
          </a:p>
          <a:p>
            <a:pPr indent="123979"/>
            <a:r>
              <a:rPr lang="en-US" altLang="zh-CN" sz="2806" dirty="0">
                <a:ea typeface="楷体" panose="02010609060101010101" pitchFamily="49" charset="-122"/>
                <a:cs typeface="Times New Roman" panose="02020603050405020304" pitchFamily="18" charset="0"/>
              </a:rPr>
              <a:t>NewImage1=46*log(Image+1); </a:t>
            </a:r>
          </a:p>
          <a:p>
            <a:pPr indent="123979"/>
            <a:r>
              <a:rPr lang="en-US" altLang="zh-CN" sz="2806" dirty="0">
                <a:ea typeface="楷体" panose="02010609060101010101" pitchFamily="49" charset="-122"/>
                <a:cs typeface="Times New Roman" panose="02020603050405020304" pitchFamily="18" charset="0"/>
              </a:rPr>
              <a:t>NewImage2=185*</a:t>
            </a:r>
            <a:r>
              <a:rPr lang="en-US" altLang="zh-CN" sz="2806" dirty="0" err="1">
                <a:ea typeface="楷体" panose="02010609060101010101" pitchFamily="49" charset="-122"/>
                <a:cs typeface="Times New Roman" panose="02020603050405020304" pitchFamily="18" charset="0"/>
              </a:rPr>
              <a:t>exp</a:t>
            </a:r>
            <a:r>
              <a:rPr lang="en-US" altLang="zh-CN" sz="2806" dirty="0">
                <a:ea typeface="楷体" panose="02010609060101010101" pitchFamily="49" charset="-122"/>
                <a:cs typeface="Times New Roman" panose="02020603050405020304" pitchFamily="18" charset="0"/>
              </a:rPr>
              <a:t>(0.325*(Image-225)/30)+1; </a:t>
            </a:r>
          </a:p>
          <a:p>
            <a:pPr indent="123979"/>
            <a:r>
              <a:rPr lang="en-US" altLang="zh-CN" sz="2806" dirty="0">
                <a:ea typeface="楷体" panose="02010609060101010101" pitchFamily="49" charset="-122"/>
                <a:cs typeface="Times New Roman" panose="02020603050405020304" pitchFamily="18" charset="0"/>
              </a:rPr>
              <a:t>a=0.5; c=1.1;</a:t>
            </a:r>
            <a:endParaRPr lang="zh-CN" altLang="zh-CN" sz="2806" dirty="0">
              <a:ea typeface="楷体" panose="02010609060101010101" pitchFamily="49" charset="-122"/>
              <a:cs typeface="Times New Roman" panose="02020603050405020304" pitchFamily="18" charset="0"/>
            </a:endParaRPr>
          </a:p>
          <a:p>
            <a:pPr indent="123979"/>
            <a:r>
              <a:rPr lang="en-US" altLang="zh-CN" sz="2806" dirty="0">
                <a:ea typeface="楷体" panose="02010609060101010101" pitchFamily="49" charset="-122"/>
                <a:cs typeface="Times New Roman" panose="02020603050405020304" pitchFamily="18" charset="0"/>
              </a:rPr>
              <a:t>NewImage3=[(Image/255).^a]*255*c; </a:t>
            </a:r>
          </a:p>
          <a:p>
            <a:pPr indent="123979"/>
            <a:r>
              <a:rPr lang="en-US" altLang="zh-CN" sz="2806" dirty="0" err="1">
                <a:ea typeface="楷体" panose="02010609060101010101" pitchFamily="49" charset="-122"/>
                <a:cs typeface="Times New Roman" panose="02020603050405020304" pitchFamily="18" charset="0"/>
              </a:rPr>
              <a:t>imshow</a:t>
            </a:r>
            <a:r>
              <a:rPr lang="en-US" altLang="zh-CN" sz="2806" dirty="0">
                <a:ea typeface="楷体" panose="02010609060101010101" pitchFamily="49" charset="-122"/>
                <a:cs typeface="Times New Roman" panose="02020603050405020304" pitchFamily="18" charset="0"/>
              </a:rPr>
              <a:t>(Image,[]);title('Goldilocks</a:t>
            </a:r>
            <a:r>
              <a:rPr lang="zh-CN" altLang="zh-CN" sz="2806" dirty="0">
                <a:ea typeface="楷体" panose="02010609060101010101" pitchFamily="49" charset="-122"/>
                <a:cs typeface="Times New Roman" panose="02020603050405020304" pitchFamily="18" charset="0"/>
              </a:rPr>
              <a:t>灰度图像</a:t>
            </a:r>
            <a:r>
              <a:rPr lang="en-US" altLang="zh-CN" sz="2806" dirty="0">
                <a:ea typeface="楷体" panose="02010609060101010101" pitchFamily="49" charset="-122"/>
                <a:cs typeface="Times New Roman" panose="02020603050405020304" pitchFamily="18" charset="0"/>
              </a:rPr>
              <a:t>');</a:t>
            </a:r>
            <a:endParaRPr lang="zh-CN" altLang="zh-CN" sz="2806" dirty="0">
              <a:ea typeface="楷体" panose="02010609060101010101" pitchFamily="49" charset="-122"/>
              <a:cs typeface="Times New Roman" panose="02020603050405020304" pitchFamily="18" charset="0"/>
            </a:endParaRPr>
          </a:p>
          <a:p>
            <a:pPr indent="123979"/>
            <a:r>
              <a:rPr lang="en-US" altLang="zh-CN" sz="2806" dirty="0" err="1">
                <a:ea typeface="楷体" panose="02010609060101010101" pitchFamily="49" charset="-122"/>
                <a:cs typeface="Times New Roman" panose="02020603050405020304" pitchFamily="18" charset="0"/>
              </a:rPr>
              <a:t>figure;imshow</a:t>
            </a:r>
            <a:r>
              <a:rPr lang="en-US" altLang="zh-CN" sz="2806" dirty="0">
                <a:ea typeface="楷体" panose="02010609060101010101" pitchFamily="49" charset="-122"/>
                <a:cs typeface="Times New Roman" panose="02020603050405020304" pitchFamily="18" charset="0"/>
              </a:rPr>
              <a:t>(NewImage1,[]);title('</a:t>
            </a:r>
            <a:r>
              <a:rPr lang="zh-CN" altLang="zh-CN" sz="2806" dirty="0">
                <a:ea typeface="楷体" panose="02010609060101010101" pitchFamily="49" charset="-122"/>
                <a:cs typeface="Times New Roman" panose="02020603050405020304" pitchFamily="18" charset="0"/>
              </a:rPr>
              <a:t>对数变换</a:t>
            </a:r>
            <a:r>
              <a:rPr lang="en-US" altLang="zh-CN" sz="2806" dirty="0">
                <a:ea typeface="楷体" panose="02010609060101010101" pitchFamily="49" charset="-122"/>
                <a:cs typeface="Times New Roman" panose="02020603050405020304" pitchFamily="18" charset="0"/>
              </a:rPr>
              <a:t>');</a:t>
            </a:r>
            <a:endParaRPr lang="zh-CN" altLang="zh-CN" sz="2806" dirty="0">
              <a:ea typeface="楷体" panose="02010609060101010101" pitchFamily="49" charset="-122"/>
              <a:cs typeface="Times New Roman" panose="02020603050405020304" pitchFamily="18" charset="0"/>
            </a:endParaRPr>
          </a:p>
          <a:p>
            <a:pPr indent="123979"/>
            <a:r>
              <a:rPr lang="en-US" altLang="zh-CN" sz="2806" dirty="0" err="1">
                <a:ea typeface="楷体" panose="02010609060101010101" pitchFamily="49" charset="-122"/>
                <a:cs typeface="Times New Roman" panose="02020603050405020304" pitchFamily="18" charset="0"/>
              </a:rPr>
              <a:t>figure;imshow</a:t>
            </a:r>
            <a:r>
              <a:rPr lang="en-US" altLang="zh-CN" sz="2806" dirty="0">
                <a:ea typeface="楷体" panose="02010609060101010101" pitchFamily="49" charset="-122"/>
                <a:cs typeface="Times New Roman" panose="02020603050405020304" pitchFamily="18" charset="0"/>
              </a:rPr>
              <a:t>(NewImage2,[]);title('</a:t>
            </a:r>
            <a:r>
              <a:rPr lang="zh-CN" altLang="zh-CN" sz="2806" dirty="0">
                <a:ea typeface="楷体" panose="02010609060101010101" pitchFamily="49" charset="-122"/>
                <a:cs typeface="Times New Roman" panose="02020603050405020304" pitchFamily="18" charset="0"/>
              </a:rPr>
              <a:t>指数变换</a:t>
            </a:r>
            <a:r>
              <a:rPr lang="en-US" altLang="zh-CN" sz="2806" dirty="0">
                <a:ea typeface="楷体" panose="02010609060101010101" pitchFamily="49" charset="-122"/>
                <a:cs typeface="Times New Roman" panose="02020603050405020304" pitchFamily="18" charset="0"/>
              </a:rPr>
              <a:t>');</a:t>
            </a:r>
            <a:endParaRPr lang="zh-CN" altLang="zh-CN" sz="2806" dirty="0">
              <a:ea typeface="楷体" panose="02010609060101010101" pitchFamily="49" charset="-122"/>
              <a:cs typeface="Times New Roman" panose="02020603050405020304" pitchFamily="18" charset="0"/>
            </a:endParaRPr>
          </a:p>
          <a:p>
            <a:pPr indent="123979"/>
            <a:r>
              <a:rPr lang="en-US" altLang="zh-CN" sz="2806" dirty="0" err="1">
                <a:ea typeface="楷体" panose="02010609060101010101" pitchFamily="49" charset="-122"/>
                <a:cs typeface="Times New Roman" panose="02020603050405020304" pitchFamily="18" charset="0"/>
              </a:rPr>
              <a:t>figure;imshow</a:t>
            </a:r>
            <a:r>
              <a:rPr lang="en-US" altLang="zh-CN" sz="2806" dirty="0">
                <a:ea typeface="楷体" panose="02010609060101010101" pitchFamily="49" charset="-122"/>
                <a:cs typeface="Times New Roman" panose="02020603050405020304" pitchFamily="18" charset="0"/>
              </a:rPr>
              <a:t>(NewImage3,[]);title('</a:t>
            </a:r>
            <a:r>
              <a:rPr lang="zh-CN" altLang="zh-CN" sz="2806" dirty="0">
                <a:ea typeface="楷体" panose="02010609060101010101" pitchFamily="49" charset="-122"/>
                <a:cs typeface="Times New Roman" panose="02020603050405020304" pitchFamily="18" charset="0"/>
              </a:rPr>
              <a:t>幂次变换</a:t>
            </a:r>
            <a:r>
              <a:rPr lang="en-US" altLang="zh-CN" sz="2806" dirty="0">
                <a:ea typeface="楷体" panose="02010609060101010101" pitchFamily="49" charset="-122"/>
                <a:cs typeface="Times New Roman" panose="02020603050405020304" pitchFamily="18" charset="0"/>
              </a:rPr>
              <a:t>');</a:t>
            </a:r>
            <a:endParaRPr lang="zh-CN" altLang="en-US" sz="2806" dirty="0">
              <a:ea typeface="楷体" panose="02010609060101010101" pitchFamily="49" charset="-122"/>
              <a:cs typeface="Times New Roman" panose="02020603050405020304" pitchFamily="18" charset="0"/>
            </a:endParaRPr>
          </a:p>
        </p:txBody>
      </p:sp>
      <p:sp>
        <p:nvSpPr>
          <p:cNvPr id="7" name="矩形 6"/>
          <p:cNvSpPr/>
          <p:nvPr/>
        </p:nvSpPr>
        <p:spPr>
          <a:xfrm>
            <a:off x="1748085" y="1097443"/>
            <a:ext cx="1516762" cy="445635"/>
          </a:xfrm>
          <a:prstGeom prst="rect">
            <a:avLst/>
          </a:prstGeom>
        </p:spPr>
        <p:txBody>
          <a:bodyPr wrap="none">
            <a:spAutoFit/>
          </a:bodyPr>
          <a:lstStyle/>
          <a:p>
            <a:r>
              <a:rPr lang="zh-CN" altLang="en-US" sz="2296" kern="100" dirty="0">
                <a:solidFill>
                  <a:srgbClr val="0000CC"/>
                </a:solidFill>
                <a:latin typeface="+mj-ea"/>
                <a:ea typeface="+mj-ea"/>
                <a:cs typeface="Times New Roman" panose="02020603050405020304" pitchFamily="18" charset="0"/>
              </a:rPr>
              <a:t>（</a:t>
            </a:r>
            <a:r>
              <a:rPr lang="en-US" altLang="zh-CN" sz="2296" kern="100" dirty="0">
                <a:solidFill>
                  <a:srgbClr val="0000CC"/>
                </a:solidFill>
                <a:latin typeface="+mj-ea"/>
                <a:ea typeface="+mj-ea"/>
                <a:cs typeface="Times New Roman" panose="02020603050405020304" pitchFamily="18" charset="0"/>
              </a:rPr>
              <a:t>4</a:t>
            </a:r>
            <a:r>
              <a:rPr lang="zh-CN" altLang="en-US" sz="2296" kern="100" dirty="0">
                <a:solidFill>
                  <a:srgbClr val="0000CC"/>
                </a:solidFill>
                <a:latin typeface="+mj-ea"/>
                <a:ea typeface="+mj-ea"/>
                <a:cs typeface="Times New Roman" panose="02020603050405020304" pitchFamily="18" charset="0"/>
              </a:rPr>
              <a:t>）例程</a:t>
            </a:r>
            <a:endParaRPr lang="zh-CN" altLang="en-US" sz="2296" dirty="0">
              <a:solidFill>
                <a:srgbClr val="0000CC"/>
              </a:solidFill>
              <a:latin typeface="+mj-ea"/>
              <a:ea typeface="+mj-ea"/>
            </a:endParaRPr>
          </a:p>
        </p:txBody>
      </p:sp>
      <p:sp>
        <p:nvSpPr>
          <p:cNvPr id="8" name="Rectangle 32"/>
          <p:cNvSpPr>
            <a:spLocks noChangeArrowheads="1"/>
          </p:cNvSpPr>
          <p:nvPr/>
        </p:nvSpPr>
        <p:spPr bwMode="auto">
          <a:xfrm>
            <a:off x="2330409" y="1635740"/>
            <a:ext cx="2575547" cy="59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marL="437369" indent="-437369">
              <a:spcBef>
                <a:spcPct val="20000"/>
              </a:spcBef>
              <a:buClr>
                <a:srgbClr val="7000C8"/>
              </a:buClr>
              <a:buSzPct val="75000"/>
              <a:buFont typeface="Wingdings" panose="05000000000000000000" pitchFamily="2" charset="2"/>
              <a:buChar char="n"/>
            </a:pPr>
            <a:r>
              <a:rPr lang="zh-CN" altLang="en-US" sz="3061" dirty="0">
                <a:latin typeface="楷体" panose="02010609060101010101" pitchFamily="49" charset="-122"/>
                <a:ea typeface="楷体" panose="02010609060101010101" pitchFamily="49" charset="-122"/>
                <a:cs typeface="Times New Roman" panose="02020603050405020304" pitchFamily="18" charset="0"/>
              </a:rPr>
              <a:t>程序</a:t>
            </a:r>
            <a:endParaRPr kumimoji="1" lang="zh-CN" altLang="en-US" sz="3061"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6444321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25</a:t>
            </a:fld>
            <a:endParaRPr lang="en-US" altLang="zh-CN"/>
          </a:p>
        </p:txBody>
      </p:sp>
      <p:sp>
        <p:nvSpPr>
          <p:cNvPr id="3" name="Rectangle 2"/>
          <p:cNvSpPr txBox="1">
            <a:spLocks noChangeArrowheads="1"/>
          </p:cNvSpPr>
          <p:nvPr/>
        </p:nvSpPr>
        <p:spPr bwMode="auto">
          <a:xfrm>
            <a:off x="1963382" y="305746"/>
            <a:ext cx="4179189"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5.1.2</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非线性灰度级变换</a:t>
            </a:r>
          </a:p>
        </p:txBody>
      </p:sp>
      <p:sp>
        <p:nvSpPr>
          <p:cNvPr id="4" name="Rectangle 2"/>
          <p:cNvSpPr txBox="1">
            <a:spLocks noChangeArrowheads="1"/>
          </p:cNvSpPr>
          <p:nvPr/>
        </p:nvSpPr>
        <p:spPr bwMode="auto">
          <a:xfrm>
            <a:off x="5494635" y="933434"/>
            <a:ext cx="48676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a:solidFill>
                  <a:srgbClr val="002060"/>
                </a:solidFill>
                <a:latin typeface="隶书" panose="02010509060101010101" pitchFamily="49" charset="-122"/>
                <a:ea typeface="隶书" panose="02010509060101010101" pitchFamily="49" charset="-122"/>
                <a:cs typeface="Times New Roman" panose="02020603050405020304" pitchFamily="18" charset="0"/>
              </a:rPr>
              <a:t>基于灰度级变换的图像增强</a:t>
            </a:r>
          </a:p>
        </p:txBody>
      </p:sp>
      <p:pic>
        <p:nvPicPr>
          <p:cNvPr id="8196" name="图片 37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1443" y="1582520"/>
            <a:ext cx="2066253" cy="2066253"/>
          </a:xfrm>
          <a:prstGeom prst="rect">
            <a:avLst/>
          </a:prstGeom>
          <a:noFill/>
          <a:extLst>
            <a:ext uri="{909E8E84-426E-40DD-AFC4-6F175D3DCCD1}">
              <a14:hiddenFill xmlns:a14="http://schemas.microsoft.com/office/drawing/2010/main">
                <a:solidFill>
                  <a:srgbClr val="FFFFFF"/>
                </a:solidFill>
              </a14:hiddenFill>
            </a:ext>
          </a:extLst>
        </p:spPr>
      </p:pic>
      <p:pic>
        <p:nvPicPr>
          <p:cNvPr id="8195" name="图片 37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1772" y="1582520"/>
            <a:ext cx="2066253" cy="2066253"/>
          </a:xfrm>
          <a:prstGeom prst="rect">
            <a:avLst/>
          </a:prstGeom>
          <a:noFill/>
          <a:extLst>
            <a:ext uri="{909E8E84-426E-40DD-AFC4-6F175D3DCCD1}">
              <a14:hiddenFill xmlns:a14="http://schemas.microsoft.com/office/drawing/2010/main">
                <a:solidFill>
                  <a:srgbClr val="FFFFFF"/>
                </a:solidFill>
              </a14:hiddenFill>
            </a:ext>
          </a:extLst>
        </p:spPr>
      </p:pic>
      <p:pic>
        <p:nvPicPr>
          <p:cNvPr id="8194" name="图片 37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8382" y="4117828"/>
            <a:ext cx="2066253" cy="2066253"/>
          </a:xfrm>
          <a:prstGeom prst="rect">
            <a:avLst/>
          </a:prstGeom>
          <a:noFill/>
          <a:extLst>
            <a:ext uri="{909E8E84-426E-40DD-AFC4-6F175D3DCCD1}">
              <a14:hiddenFill xmlns:a14="http://schemas.microsoft.com/office/drawing/2010/main">
                <a:solidFill>
                  <a:srgbClr val="FFFFFF"/>
                </a:solidFill>
              </a14:hiddenFill>
            </a:ext>
          </a:extLst>
        </p:spPr>
      </p:pic>
      <p:pic>
        <p:nvPicPr>
          <p:cNvPr id="8193" name="图片 20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1772" y="4121724"/>
            <a:ext cx="2066253" cy="206625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9"/>
          <p:cNvSpPr>
            <a:spLocks noChangeArrowheads="1"/>
          </p:cNvSpPr>
          <p:nvPr/>
        </p:nvSpPr>
        <p:spPr bwMode="auto">
          <a:xfrm>
            <a:off x="3359688" y="3620780"/>
            <a:ext cx="6820591" cy="549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6629" tIns="58314" rIns="116629" bIns="58314" numCol="1" anchor="ctr" anchorCtr="0" compatLnSpc="1">
            <a:prstTxWarp prst="textNoShape">
              <a:avLst/>
            </a:prstTxWarp>
            <a:spAutoFit/>
          </a:bodyPr>
          <a:lstStyle/>
          <a:p>
            <a:pPr algn="just" defTabSz="1166317" eaLnBrk="0" fontAlgn="base" hangingPunct="0">
              <a:spcBef>
                <a:spcPct val="0"/>
              </a:spcBef>
              <a:spcAft>
                <a:spcPct val="0"/>
              </a:spcAft>
            </a:pPr>
            <a:r>
              <a:rPr lang="zh-CN" altLang="en-US" sz="2806" dirty="0">
                <a:ea typeface="楷体" panose="02010609060101010101" pitchFamily="49" charset="-122"/>
                <a:cs typeface="Times New Roman" panose="02020603050405020304" pitchFamily="18" charset="0"/>
              </a:rPr>
              <a:t>（</a:t>
            </a:r>
            <a:r>
              <a:rPr lang="en-US" altLang="zh-CN" sz="2806" dirty="0">
                <a:ea typeface="楷体" panose="02010609060101010101" pitchFamily="49" charset="-122"/>
                <a:cs typeface="Times New Roman" panose="02020603050405020304" pitchFamily="18" charset="0"/>
              </a:rPr>
              <a:t>a</a:t>
            </a:r>
            <a:r>
              <a:rPr lang="zh-CN" altLang="en-US" sz="2806" dirty="0">
                <a:ea typeface="楷体" panose="02010609060101010101" pitchFamily="49" charset="-122"/>
                <a:cs typeface="Times New Roman" panose="02020603050405020304" pitchFamily="18" charset="0"/>
              </a:rPr>
              <a:t>）原图                       （</a:t>
            </a:r>
            <a:r>
              <a:rPr lang="en-US" altLang="zh-CN" sz="2806" dirty="0">
                <a:ea typeface="楷体" panose="02010609060101010101" pitchFamily="49" charset="-122"/>
                <a:cs typeface="Times New Roman" panose="02020603050405020304" pitchFamily="18" charset="0"/>
              </a:rPr>
              <a:t>b</a:t>
            </a:r>
            <a:r>
              <a:rPr lang="zh-CN" altLang="en-US" sz="2806" dirty="0">
                <a:ea typeface="楷体" panose="02010609060101010101" pitchFamily="49" charset="-122"/>
                <a:cs typeface="Times New Roman" panose="02020603050405020304" pitchFamily="18" charset="0"/>
              </a:rPr>
              <a:t>）对数变换</a:t>
            </a:r>
          </a:p>
        </p:txBody>
      </p:sp>
      <p:sp>
        <p:nvSpPr>
          <p:cNvPr id="12" name="矩形 11"/>
          <p:cNvSpPr/>
          <p:nvPr/>
        </p:nvSpPr>
        <p:spPr>
          <a:xfrm>
            <a:off x="3016472" y="6130988"/>
            <a:ext cx="6751897" cy="445635"/>
          </a:xfrm>
          <a:prstGeom prst="rect">
            <a:avLst/>
          </a:prstGeom>
        </p:spPr>
        <p:txBody>
          <a:bodyPr wrap="square">
            <a:spAutoFit/>
          </a:bodyPr>
          <a:lstStyle/>
          <a:p>
            <a:pPr lvl="0"/>
            <a:r>
              <a:rPr lang="zh-CN" altLang="en-US" sz="2296" dirty="0">
                <a:ea typeface="楷体" panose="02010609060101010101" pitchFamily="49" charset="-122"/>
                <a:cs typeface="Times New Roman" panose="02020603050405020304" pitchFamily="18" charset="0"/>
              </a:rPr>
              <a:t>（</a:t>
            </a:r>
            <a:r>
              <a:rPr lang="en-US" altLang="zh-CN" sz="2296" dirty="0">
                <a:ea typeface="楷体" panose="02010609060101010101" pitchFamily="49" charset="-122"/>
                <a:cs typeface="Times New Roman" panose="02020603050405020304" pitchFamily="18" charset="0"/>
              </a:rPr>
              <a:t>c</a:t>
            </a:r>
            <a:r>
              <a:rPr lang="zh-CN" altLang="en-US" sz="2296" dirty="0">
                <a:ea typeface="楷体" panose="02010609060101010101" pitchFamily="49" charset="-122"/>
                <a:cs typeface="Times New Roman" panose="02020603050405020304" pitchFamily="18" charset="0"/>
              </a:rPr>
              <a:t>）指数变换              （</a:t>
            </a:r>
            <a:r>
              <a:rPr lang="en-US" altLang="zh-CN" sz="2296" dirty="0">
                <a:ea typeface="楷体" panose="02010609060101010101" pitchFamily="49" charset="-122"/>
                <a:cs typeface="Times New Roman" panose="02020603050405020304" pitchFamily="18" charset="0"/>
              </a:rPr>
              <a:t>d</a:t>
            </a:r>
            <a:r>
              <a:rPr lang="zh-CN" altLang="en-US" sz="2296" dirty="0">
                <a:ea typeface="楷体" panose="02010609060101010101" pitchFamily="49" charset="-122"/>
                <a:cs typeface="Times New Roman" panose="02020603050405020304" pitchFamily="18" charset="0"/>
              </a:rPr>
              <a:t>）幂次变换</a:t>
            </a:r>
          </a:p>
        </p:txBody>
      </p:sp>
      <p:sp>
        <p:nvSpPr>
          <p:cNvPr id="13" name="Rectangle 32"/>
          <p:cNvSpPr>
            <a:spLocks noChangeArrowheads="1"/>
          </p:cNvSpPr>
          <p:nvPr/>
        </p:nvSpPr>
        <p:spPr bwMode="auto">
          <a:xfrm>
            <a:off x="1963382" y="1134269"/>
            <a:ext cx="2575547" cy="59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marL="437369" indent="-437369">
              <a:spcBef>
                <a:spcPct val="20000"/>
              </a:spcBef>
              <a:buClr>
                <a:srgbClr val="7000C8"/>
              </a:buClr>
              <a:buSzPct val="75000"/>
              <a:buFont typeface="Wingdings" panose="05000000000000000000" pitchFamily="2" charset="2"/>
              <a:buChar char="n"/>
            </a:pPr>
            <a:r>
              <a:rPr lang="zh-CN" altLang="en-US" sz="3061" dirty="0">
                <a:latin typeface="楷体" panose="02010609060101010101" pitchFamily="49" charset="-122"/>
                <a:ea typeface="楷体" panose="02010609060101010101" pitchFamily="49" charset="-122"/>
                <a:cs typeface="Times New Roman" panose="02020603050405020304" pitchFamily="18" charset="0"/>
              </a:rPr>
              <a:t>效果</a:t>
            </a:r>
            <a:endParaRPr kumimoji="1" lang="zh-CN" altLang="en-US" sz="3061"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3361805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061" b="1">
                <a:solidFill>
                  <a:schemeClr val="tx1"/>
                </a:solidFill>
                <a:latin typeface="Times New Roman" panose="02020603050405020304" pitchFamily="18" charset="0"/>
                <a:ea typeface="宋体" panose="02010600030101010101" pitchFamily="2" charset="-122"/>
              </a:defRPr>
            </a:lvl1pPr>
            <a:lvl2pPr marL="947633" indent="-364474">
              <a:defRPr kumimoji="1" sz="3061" b="1">
                <a:solidFill>
                  <a:schemeClr val="tx1"/>
                </a:solidFill>
                <a:latin typeface="Times New Roman" panose="02020603050405020304" pitchFamily="18" charset="0"/>
                <a:ea typeface="宋体" panose="02010600030101010101" pitchFamily="2" charset="-122"/>
              </a:defRPr>
            </a:lvl2pPr>
            <a:lvl3pPr marL="1457897" indent="-291579">
              <a:defRPr kumimoji="1" sz="3061" b="1">
                <a:solidFill>
                  <a:schemeClr val="tx1"/>
                </a:solidFill>
                <a:latin typeface="Times New Roman" panose="02020603050405020304" pitchFamily="18" charset="0"/>
                <a:ea typeface="宋体" panose="02010600030101010101" pitchFamily="2" charset="-122"/>
              </a:defRPr>
            </a:lvl3pPr>
            <a:lvl4pPr marL="2041055" indent="-291579">
              <a:defRPr kumimoji="1" sz="3061" b="1">
                <a:solidFill>
                  <a:schemeClr val="tx1"/>
                </a:solidFill>
                <a:latin typeface="Times New Roman" panose="02020603050405020304" pitchFamily="18" charset="0"/>
                <a:ea typeface="宋体" panose="02010600030101010101" pitchFamily="2" charset="-122"/>
              </a:defRPr>
            </a:lvl4pPr>
            <a:lvl5pPr marL="2624214" indent="-291579">
              <a:defRPr kumimoji="1" sz="3061" b="1">
                <a:solidFill>
                  <a:schemeClr val="tx1"/>
                </a:solidFill>
                <a:latin typeface="Times New Roman" panose="02020603050405020304" pitchFamily="18" charset="0"/>
                <a:ea typeface="宋体" panose="02010600030101010101" pitchFamily="2" charset="-122"/>
              </a:defRPr>
            </a:lvl5pPr>
            <a:lvl6pPr marL="3207372" indent="-291579" eaLnBrk="0" fontAlgn="base" hangingPunct="0">
              <a:spcBef>
                <a:spcPct val="0"/>
              </a:spcBef>
              <a:spcAft>
                <a:spcPct val="0"/>
              </a:spcAft>
              <a:defRPr kumimoji="1" sz="3061" b="1">
                <a:solidFill>
                  <a:schemeClr val="tx1"/>
                </a:solidFill>
                <a:latin typeface="Times New Roman" panose="02020603050405020304" pitchFamily="18" charset="0"/>
                <a:ea typeface="宋体" panose="02010600030101010101" pitchFamily="2" charset="-122"/>
              </a:defRPr>
            </a:lvl6pPr>
            <a:lvl7pPr marL="3790531" indent="-291579" eaLnBrk="0" fontAlgn="base" hangingPunct="0">
              <a:spcBef>
                <a:spcPct val="0"/>
              </a:spcBef>
              <a:spcAft>
                <a:spcPct val="0"/>
              </a:spcAft>
              <a:defRPr kumimoji="1" sz="3061" b="1">
                <a:solidFill>
                  <a:schemeClr val="tx1"/>
                </a:solidFill>
                <a:latin typeface="Times New Roman" panose="02020603050405020304" pitchFamily="18" charset="0"/>
                <a:ea typeface="宋体" panose="02010600030101010101" pitchFamily="2" charset="-122"/>
              </a:defRPr>
            </a:lvl7pPr>
            <a:lvl8pPr marL="4373690" indent="-291579" eaLnBrk="0" fontAlgn="base" hangingPunct="0">
              <a:spcBef>
                <a:spcPct val="0"/>
              </a:spcBef>
              <a:spcAft>
                <a:spcPct val="0"/>
              </a:spcAft>
              <a:defRPr kumimoji="1" sz="3061" b="1">
                <a:solidFill>
                  <a:schemeClr val="tx1"/>
                </a:solidFill>
                <a:latin typeface="Times New Roman" panose="02020603050405020304" pitchFamily="18" charset="0"/>
                <a:ea typeface="宋体" panose="02010600030101010101" pitchFamily="2" charset="-122"/>
              </a:defRPr>
            </a:lvl8pPr>
            <a:lvl9pPr marL="4956848" indent="-291579" eaLnBrk="0" fontAlgn="base" hangingPunct="0">
              <a:spcBef>
                <a:spcPct val="0"/>
              </a:spcBef>
              <a:spcAft>
                <a:spcPct val="0"/>
              </a:spcAft>
              <a:defRPr kumimoji="1" sz="3061" b="1">
                <a:solidFill>
                  <a:schemeClr val="tx1"/>
                </a:solidFill>
                <a:latin typeface="Times New Roman" panose="02020603050405020304" pitchFamily="18" charset="0"/>
                <a:ea typeface="宋体" panose="02010600030101010101" pitchFamily="2" charset="-122"/>
              </a:defRPr>
            </a:lvl9pPr>
          </a:lstStyle>
          <a:p>
            <a:fld id="{6BBC4B13-AAB3-45CE-B8B3-0C4CF353CABF}" type="slidenum">
              <a:rPr kumimoji="0" lang="en-US" altLang="zh-CN" sz="1403" b="0"/>
              <a:pPr/>
              <a:t>26</a:t>
            </a:fld>
            <a:endParaRPr kumimoji="0" lang="en-US" altLang="zh-CN" sz="1403" b="0"/>
          </a:p>
        </p:txBody>
      </p:sp>
      <p:sp>
        <p:nvSpPr>
          <p:cNvPr id="13315" name="Rectangle 2"/>
          <p:cNvSpPr txBox="1">
            <a:spLocks noChangeArrowheads="1"/>
          </p:cNvSpPr>
          <p:nvPr/>
        </p:nvSpPr>
        <p:spPr bwMode="auto">
          <a:xfrm>
            <a:off x="1963382" y="305746"/>
            <a:ext cx="6291055"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en-US" altLang="zh-CN" sz="3061">
                <a:latin typeface="Times New Roman" panose="02020603050405020304" pitchFamily="18" charset="0"/>
                <a:ea typeface="微软雅黑" panose="020B0503020204020204" pitchFamily="34" charset="-122"/>
                <a:cs typeface="Times New Roman" panose="02020603050405020304" pitchFamily="18" charset="0"/>
              </a:rPr>
              <a:t>5.2 </a:t>
            </a:r>
            <a:r>
              <a:rPr lang="zh-CN" altLang="en-US" sz="3061">
                <a:latin typeface="Times New Roman" panose="02020603050405020304" pitchFamily="18" charset="0"/>
                <a:ea typeface="微软雅黑" panose="020B0503020204020204" pitchFamily="34" charset="-122"/>
                <a:cs typeface="Times New Roman" panose="02020603050405020304" pitchFamily="18" charset="0"/>
              </a:rPr>
              <a:t>基于直方图修正的图像增强</a:t>
            </a:r>
          </a:p>
        </p:txBody>
      </p:sp>
      <p:sp>
        <p:nvSpPr>
          <p:cNvPr id="13316" name="Text Box 4"/>
          <p:cNvSpPr txBox="1">
            <a:spLocks noChangeArrowheads="1"/>
          </p:cNvSpPr>
          <p:nvPr/>
        </p:nvSpPr>
        <p:spPr bwMode="auto">
          <a:xfrm>
            <a:off x="2167888" y="1571246"/>
            <a:ext cx="7570730" cy="2918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7" tIns="45718" rIns="91437" bIns="45718">
            <a:spAutoFit/>
          </a:bodyPr>
          <a:lstStyle>
            <a:lvl1pPr>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nSpc>
                <a:spcPct val="120000"/>
              </a:lnSpc>
              <a:spcBef>
                <a:spcPct val="40000"/>
              </a:spcBef>
              <a:buClrTx/>
              <a:buSzTx/>
              <a:buFontTx/>
              <a:buNone/>
            </a:pPr>
            <a:r>
              <a:rPr lang="en-US" altLang="zh-CN" sz="3061">
                <a:ea typeface="黑体" panose="02010609060101010101" pitchFamily="49" charset="-122"/>
                <a:cs typeface="Times New Roman" panose="02020603050405020304" pitchFamily="18" charset="0"/>
              </a:rPr>
              <a:t>5.2.1</a:t>
            </a:r>
            <a:r>
              <a:rPr lang="zh-CN" altLang="en-US" sz="3061">
                <a:ea typeface="黑体" panose="02010609060101010101" pitchFamily="49" charset="-122"/>
                <a:cs typeface="Times New Roman" panose="02020603050405020304" pitchFamily="18" charset="0"/>
              </a:rPr>
              <a:t>灰度直方图</a:t>
            </a:r>
            <a:endParaRPr lang="en-US" altLang="zh-CN" sz="3061">
              <a:ea typeface="黑体" panose="02010609060101010101" pitchFamily="49" charset="-122"/>
              <a:cs typeface="Times New Roman" panose="02020603050405020304" pitchFamily="18" charset="0"/>
            </a:endParaRPr>
          </a:p>
          <a:p>
            <a:pPr>
              <a:lnSpc>
                <a:spcPct val="120000"/>
              </a:lnSpc>
              <a:spcBef>
                <a:spcPct val="40000"/>
              </a:spcBef>
              <a:buClrTx/>
              <a:buSzTx/>
              <a:buFontTx/>
              <a:buNone/>
            </a:pPr>
            <a:r>
              <a:rPr lang="en-US" altLang="zh-CN" sz="3061">
                <a:ea typeface="黑体" panose="02010609060101010101" pitchFamily="49" charset="-122"/>
                <a:cs typeface="Times New Roman" panose="02020603050405020304" pitchFamily="18" charset="0"/>
              </a:rPr>
              <a:t>5.2.2</a:t>
            </a:r>
            <a:r>
              <a:rPr lang="zh-CN" altLang="en-US" sz="3061">
                <a:ea typeface="黑体" panose="02010609060101010101" pitchFamily="49" charset="-122"/>
                <a:cs typeface="Times New Roman" panose="02020603050405020304" pitchFamily="18" charset="0"/>
              </a:rPr>
              <a:t>直方图修正法理论</a:t>
            </a:r>
            <a:endParaRPr lang="en-US" altLang="zh-CN" sz="3061">
              <a:ea typeface="黑体" panose="02010609060101010101" pitchFamily="49" charset="-122"/>
              <a:cs typeface="Times New Roman" panose="02020603050405020304" pitchFamily="18" charset="0"/>
            </a:endParaRPr>
          </a:p>
          <a:p>
            <a:pPr>
              <a:lnSpc>
                <a:spcPct val="120000"/>
              </a:lnSpc>
              <a:spcBef>
                <a:spcPct val="40000"/>
              </a:spcBef>
              <a:buClrTx/>
              <a:buSzTx/>
              <a:buFontTx/>
              <a:buNone/>
            </a:pPr>
            <a:r>
              <a:rPr lang="en-US" altLang="zh-CN" sz="3061">
                <a:ea typeface="黑体" panose="02010609060101010101" pitchFamily="49" charset="-122"/>
                <a:cs typeface="Times New Roman" panose="02020603050405020304" pitchFamily="18" charset="0"/>
              </a:rPr>
              <a:t>5.2.3</a:t>
            </a:r>
            <a:r>
              <a:rPr lang="zh-CN" altLang="en-US" sz="3061">
                <a:ea typeface="黑体" panose="02010609060101010101" pitchFamily="49" charset="-122"/>
                <a:cs typeface="Times New Roman" panose="02020603050405020304" pitchFamily="18" charset="0"/>
              </a:rPr>
              <a:t>直方图均衡化</a:t>
            </a:r>
            <a:endParaRPr lang="en-US" altLang="zh-CN" sz="3061">
              <a:ea typeface="黑体" panose="02010609060101010101" pitchFamily="49" charset="-122"/>
              <a:cs typeface="Times New Roman" panose="02020603050405020304" pitchFamily="18" charset="0"/>
            </a:endParaRPr>
          </a:p>
          <a:p>
            <a:pPr>
              <a:lnSpc>
                <a:spcPct val="120000"/>
              </a:lnSpc>
              <a:spcBef>
                <a:spcPct val="40000"/>
              </a:spcBef>
              <a:buClrTx/>
              <a:buSzTx/>
              <a:buFontTx/>
              <a:buNone/>
            </a:pPr>
            <a:r>
              <a:rPr lang="en-US" altLang="zh-CN" sz="3061">
                <a:ea typeface="黑体" panose="02010609060101010101" pitchFamily="49" charset="-122"/>
                <a:cs typeface="Times New Roman" panose="02020603050405020304" pitchFamily="18" charset="0"/>
              </a:rPr>
              <a:t>5.2.4</a:t>
            </a:r>
            <a:r>
              <a:rPr lang="zh-CN" altLang="en-US" sz="3061">
                <a:ea typeface="黑体" panose="02010609060101010101" pitchFamily="49" charset="-122"/>
                <a:cs typeface="Times New Roman" panose="02020603050405020304" pitchFamily="18" charset="0"/>
              </a:rPr>
              <a:t>局部直方图均衡化</a:t>
            </a:r>
            <a:endParaRPr lang="en-US" altLang="zh-CN" sz="3061">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9753534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27</a:t>
            </a:fld>
            <a:endParaRPr lang="en-US" altLang="zh-CN"/>
          </a:p>
        </p:txBody>
      </p:sp>
      <p:sp>
        <p:nvSpPr>
          <p:cNvPr id="3" name="Rectangle 2"/>
          <p:cNvSpPr txBox="1">
            <a:spLocks noChangeArrowheads="1"/>
          </p:cNvSpPr>
          <p:nvPr/>
        </p:nvSpPr>
        <p:spPr bwMode="auto">
          <a:xfrm>
            <a:off x="1963382" y="305746"/>
            <a:ext cx="4179189"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5.2.1</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灰度直方图</a:t>
            </a:r>
          </a:p>
        </p:txBody>
      </p:sp>
      <p:sp>
        <p:nvSpPr>
          <p:cNvPr id="4" name="Rectangle 2"/>
          <p:cNvSpPr txBox="1">
            <a:spLocks noChangeArrowheads="1"/>
          </p:cNvSpPr>
          <p:nvPr/>
        </p:nvSpPr>
        <p:spPr bwMode="auto">
          <a:xfrm>
            <a:off x="5494635" y="484910"/>
            <a:ext cx="5852238" cy="8453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600"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基于直方图修正的图像增强</a:t>
            </a:r>
          </a:p>
        </p:txBody>
      </p:sp>
      <p:sp>
        <p:nvSpPr>
          <p:cNvPr id="5" name="矩形 4"/>
          <p:cNvSpPr/>
          <p:nvPr/>
        </p:nvSpPr>
        <p:spPr>
          <a:xfrm>
            <a:off x="1846658" y="1238291"/>
            <a:ext cx="4039888" cy="646331"/>
          </a:xfrm>
          <a:prstGeom prst="rect">
            <a:avLst/>
          </a:prstGeom>
        </p:spPr>
        <p:txBody>
          <a:bodyPr wrap="none">
            <a:spAutoFit/>
          </a:bodyPr>
          <a:lstStyle/>
          <a:p>
            <a:r>
              <a:rPr lang="en-US" altLang="zh-CN" sz="3600" kern="100" dirty="0">
                <a:solidFill>
                  <a:srgbClr val="0000CC"/>
                </a:solidFill>
                <a:latin typeface="+mj-ea"/>
                <a:ea typeface="+mj-ea"/>
                <a:cs typeface="Times New Roman" panose="02020603050405020304" pitchFamily="18" charset="0"/>
              </a:rPr>
              <a:t>(1) </a:t>
            </a:r>
            <a:r>
              <a:rPr lang="zh-CN" altLang="zh-CN" sz="3600" kern="100" dirty="0">
                <a:solidFill>
                  <a:srgbClr val="0000CC"/>
                </a:solidFill>
                <a:latin typeface="+mj-ea"/>
                <a:ea typeface="+mj-ea"/>
                <a:cs typeface="Times New Roman" panose="02020603050405020304" pitchFamily="18" charset="0"/>
              </a:rPr>
              <a:t>灰度直方图定义</a:t>
            </a:r>
            <a:endParaRPr lang="zh-CN" altLang="en-US" sz="3600" dirty="0">
              <a:solidFill>
                <a:srgbClr val="0000CC"/>
              </a:solidFill>
              <a:latin typeface="+mj-ea"/>
              <a:ea typeface="+mj-ea"/>
            </a:endParaRPr>
          </a:p>
        </p:txBody>
      </p:sp>
      <p:sp>
        <p:nvSpPr>
          <p:cNvPr id="6" name="Text Box 8"/>
          <p:cNvSpPr txBox="1">
            <a:spLocks noChangeArrowheads="1"/>
          </p:cNvSpPr>
          <p:nvPr/>
        </p:nvSpPr>
        <p:spPr bwMode="auto">
          <a:xfrm>
            <a:off x="2019065" y="2368118"/>
            <a:ext cx="8247013" cy="2550057"/>
          </a:xfrm>
          <a:prstGeom prst="rect">
            <a:avLst/>
          </a:prstGeom>
          <a:noFill/>
          <a:ln>
            <a:noFill/>
          </a:ln>
        </p:spPr>
        <p:txBody>
          <a:bodyPr wrap="square">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just">
              <a:spcBef>
                <a:spcPts val="383"/>
              </a:spcBef>
              <a:spcAft>
                <a:spcPts val="383"/>
              </a:spcAft>
              <a:buClrTx/>
              <a:buSzTx/>
              <a:buNone/>
            </a:pPr>
            <a:r>
              <a:rPr kumimoji="1" lang="zh-CN" altLang="en-US" sz="306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灰度直方图表示的是数字图像中每一灰度级与其出现频数（即该灰度上出现像素的数目）间的统计关系。</a:t>
            </a:r>
          </a:p>
          <a:p>
            <a:pPr algn="just">
              <a:spcBef>
                <a:spcPts val="383"/>
              </a:spcBef>
              <a:spcAft>
                <a:spcPts val="383"/>
              </a:spcAft>
              <a:buClrTx/>
              <a:buSzTx/>
              <a:buNone/>
            </a:pPr>
            <a:r>
              <a:rPr kumimoji="1" lang="zh-CN" altLang="en-US" sz="306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即：</a:t>
            </a:r>
            <a:r>
              <a:rPr kumimoji="1" lang="zh-CN" altLang="en-US" sz="3061" u="sng" dirty="0">
                <a:latin typeface="Times New Roman" panose="02020603050405020304" pitchFamily="18" charset="0"/>
                <a:ea typeface="楷体" panose="02010609060101010101" pitchFamily="49" charset="-122"/>
                <a:cs typeface="Times New Roman" panose="02020603050405020304" pitchFamily="18" charset="0"/>
              </a:rPr>
              <a:t>横坐标表示灰度级，纵坐标表示频数或者相对频数</a:t>
            </a:r>
            <a:r>
              <a:rPr kumimoji="1" lang="zh-CN" altLang="en-US" sz="3061" dirty="0">
                <a:latin typeface="Times New Roman" panose="02020603050405020304" pitchFamily="18" charset="0"/>
                <a:ea typeface="楷体" panose="02010609060101010101" pitchFamily="49" charset="-122"/>
                <a:cs typeface="Times New Roman" panose="02020603050405020304" pitchFamily="18" charset="0"/>
              </a:rPr>
              <a:t>（即该灰度级</a:t>
            </a:r>
            <a:r>
              <a:rPr kumimoji="1" lang="zh-CN" altLang="en-US" sz="306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上像素出现的概率）</a:t>
            </a:r>
          </a:p>
        </p:txBody>
      </p:sp>
      <p:graphicFrame>
        <p:nvGraphicFramePr>
          <p:cNvPr id="8" name="对象 7"/>
          <p:cNvGraphicFramePr>
            <a:graphicFrameLocks noChangeAspect="1"/>
          </p:cNvGraphicFramePr>
          <p:nvPr>
            <p:extLst/>
          </p:nvPr>
        </p:nvGraphicFramePr>
        <p:xfrm>
          <a:off x="4395736" y="4939374"/>
          <a:ext cx="2197798" cy="1260205"/>
        </p:xfrm>
        <a:graphic>
          <a:graphicData uri="http://schemas.openxmlformats.org/presentationml/2006/ole">
            <mc:AlternateContent xmlns:mc="http://schemas.openxmlformats.org/markup-compatibility/2006">
              <mc:Choice xmlns:v="urn:schemas-microsoft-com:vml" Requires="v">
                <p:oleObj spid="_x0000_s8205" name="Equation" r:id="rId3" imgW="698400" imgH="406080" progId="Equation.DSMT4">
                  <p:embed/>
                </p:oleObj>
              </mc:Choice>
              <mc:Fallback>
                <p:oleObj name="Equation" r:id="rId3" imgW="698400" imgH="406080" progId="Equation.DSMT4">
                  <p:embed/>
                  <p:pic>
                    <p:nvPicPr>
                      <p:cNvPr id="8" name="对象 7"/>
                      <p:cNvPicPr>
                        <a:picLocks noChangeAspect="1" noChangeArrowheads="1"/>
                      </p:cNvPicPr>
                      <p:nvPr/>
                    </p:nvPicPr>
                    <p:blipFill>
                      <a:blip r:embed="rId4"/>
                      <a:srcRect/>
                      <a:stretch>
                        <a:fillRect/>
                      </a:stretch>
                    </p:blipFill>
                    <p:spPr bwMode="auto">
                      <a:xfrm>
                        <a:off x="4395736" y="4939374"/>
                        <a:ext cx="2197798" cy="1260205"/>
                      </a:xfrm>
                      <a:prstGeom prst="rect">
                        <a:avLst/>
                      </a:prstGeom>
                      <a:noFill/>
                    </p:spPr>
                  </p:pic>
                </p:oleObj>
              </mc:Fallback>
            </mc:AlternateContent>
          </a:graphicData>
        </a:graphic>
      </p:graphicFrame>
      <p:sp>
        <p:nvSpPr>
          <p:cNvPr id="9" name="Rectangle 32"/>
          <p:cNvSpPr>
            <a:spLocks noChangeArrowheads="1"/>
          </p:cNvSpPr>
          <p:nvPr/>
        </p:nvSpPr>
        <p:spPr bwMode="auto">
          <a:xfrm>
            <a:off x="2033068" y="1770802"/>
            <a:ext cx="2575547" cy="59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marL="437369" indent="-437369">
              <a:spcBef>
                <a:spcPct val="20000"/>
              </a:spcBef>
              <a:buClr>
                <a:srgbClr val="7000C8"/>
              </a:buClr>
              <a:buSzPct val="75000"/>
              <a:buFont typeface="Wingdings" panose="05000000000000000000" pitchFamily="2" charset="2"/>
              <a:buChar char="n"/>
            </a:pPr>
            <a:r>
              <a:rPr lang="zh-CN" altLang="en-US" sz="3061" dirty="0">
                <a:latin typeface="楷体" panose="02010609060101010101" pitchFamily="49" charset="-122"/>
                <a:ea typeface="楷体" panose="02010609060101010101" pitchFamily="49" charset="-122"/>
                <a:cs typeface="Times New Roman" panose="02020603050405020304" pitchFamily="18" charset="0"/>
              </a:rPr>
              <a:t>原理</a:t>
            </a:r>
            <a:endParaRPr kumimoji="1" lang="zh-CN" altLang="en-US" sz="3061"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87419884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28</a:t>
            </a:fld>
            <a:endParaRPr lang="en-US" altLang="zh-CN"/>
          </a:p>
        </p:txBody>
      </p:sp>
      <p:sp>
        <p:nvSpPr>
          <p:cNvPr id="3" name="Rectangle 2"/>
          <p:cNvSpPr txBox="1">
            <a:spLocks noChangeArrowheads="1"/>
          </p:cNvSpPr>
          <p:nvPr/>
        </p:nvSpPr>
        <p:spPr bwMode="auto">
          <a:xfrm>
            <a:off x="1963382" y="305746"/>
            <a:ext cx="4179189"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5.2.1</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灰度直方图</a:t>
            </a:r>
          </a:p>
        </p:txBody>
      </p:sp>
      <p:sp>
        <p:nvSpPr>
          <p:cNvPr id="4" name="Rectangle 2"/>
          <p:cNvSpPr txBox="1">
            <a:spLocks noChangeArrowheads="1"/>
          </p:cNvSpPr>
          <p:nvPr/>
        </p:nvSpPr>
        <p:spPr bwMode="auto">
          <a:xfrm>
            <a:off x="5494635" y="933434"/>
            <a:ext cx="48676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基于直方图修正的图像增强</a:t>
            </a:r>
          </a:p>
        </p:txBody>
      </p:sp>
      <p:graphicFrame>
        <p:nvGraphicFramePr>
          <p:cNvPr id="5" name="Group 4"/>
          <p:cNvGraphicFramePr>
            <a:graphicFrameLocks noGrp="1"/>
          </p:cNvGraphicFramePr>
          <p:nvPr>
            <p:extLst/>
          </p:nvPr>
        </p:nvGraphicFramePr>
        <p:xfrm>
          <a:off x="1963382" y="3326040"/>
          <a:ext cx="2571619" cy="2847150"/>
        </p:xfrm>
        <a:graphic>
          <a:graphicData uri="http://schemas.openxmlformats.org/drawingml/2006/table">
            <a:tbl>
              <a:tblPr/>
              <a:tblGrid>
                <a:gridCol w="428603">
                  <a:extLst>
                    <a:ext uri="{9D8B030D-6E8A-4147-A177-3AD203B41FA5}">
                      <a16:colId xmlns:a16="http://schemas.microsoft.com/office/drawing/2014/main" val="1081239809"/>
                    </a:ext>
                  </a:extLst>
                </a:gridCol>
                <a:gridCol w="428603">
                  <a:extLst>
                    <a:ext uri="{9D8B030D-6E8A-4147-A177-3AD203B41FA5}">
                      <a16:colId xmlns:a16="http://schemas.microsoft.com/office/drawing/2014/main" val="2067007709"/>
                    </a:ext>
                  </a:extLst>
                </a:gridCol>
                <a:gridCol w="428603">
                  <a:extLst>
                    <a:ext uri="{9D8B030D-6E8A-4147-A177-3AD203B41FA5}">
                      <a16:colId xmlns:a16="http://schemas.microsoft.com/office/drawing/2014/main" val="51072570"/>
                    </a:ext>
                  </a:extLst>
                </a:gridCol>
                <a:gridCol w="384770">
                  <a:extLst>
                    <a:ext uri="{9D8B030D-6E8A-4147-A177-3AD203B41FA5}">
                      <a16:colId xmlns:a16="http://schemas.microsoft.com/office/drawing/2014/main" val="951507804"/>
                    </a:ext>
                  </a:extLst>
                </a:gridCol>
                <a:gridCol w="472437">
                  <a:extLst>
                    <a:ext uri="{9D8B030D-6E8A-4147-A177-3AD203B41FA5}">
                      <a16:colId xmlns:a16="http://schemas.microsoft.com/office/drawing/2014/main" val="1370807553"/>
                    </a:ext>
                  </a:extLst>
                </a:gridCol>
                <a:gridCol w="428603">
                  <a:extLst>
                    <a:ext uri="{9D8B030D-6E8A-4147-A177-3AD203B41FA5}">
                      <a16:colId xmlns:a16="http://schemas.microsoft.com/office/drawing/2014/main" val="92297346"/>
                    </a:ext>
                  </a:extLst>
                </a:gridCol>
              </a:tblGrid>
              <a:tr h="474525">
                <a:tc>
                  <a:txBody>
                    <a:bodyPr/>
                    <a:lstStyle/>
                    <a:p>
                      <a:pPr algn="ctr">
                        <a:spcAft>
                          <a:spcPts val="0"/>
                        </a:spcAft>
                      </a:pPr>
                      <a:r>
                        <a:rPr lang="en-US" sz="2600" kern="100" dirty="0">
                          <a:effectLst/>
                          <a:latin typeface="Times New Roman" panose="02020603050405020304" pitchFamily="18" charset="0"/>
                          <a:ea typeface="宋体" panose="02010600030101010101" pitchFamily="2" charset="-122"/>
                        </a:rPr>
                        <a:t>2</a:t>
                      </a:r>
                      <a:endParaRPr lang="zh-CN" sz="2600" kern="100" dirty="0">
                        <a:effectLst/>
                        <a:latin typeface="Times New Roman" panose="02020603050405020304" pitchFamily="18" charset="0"/>
                        <a:ea typeface="宋体" panose="02010600030101010101" pitchFamily="2" charset="-122"/>
                      </a:endParaRPr>
                    </a:p>
                  </a:txBody>
                  <a:tcPr marL="87471" marR="87471" marT="0" marB="0" anchor="ctr">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algn="ctr">
                        <a:spcAft>
                          <a:spcPts val="0"/>
                        </a:spcAft>
                      </a:pPr>
                      <a:r>
                        <a:rPr lang="en-US" sz="2600" kern="100">
                          <a:effectLst/>
                          <a:latin typeface="Times New Roman" panose="02020603050405020304" pitchFamily="18" charset="0"/>
                          <a:ea typeface="宋体" panose="02010600030101010101" pitchFamily="2" charset="-122"/>
                        </a:rPr>
                        <a:t>3</a:t>
                      </a:r>
                      <a:endParaRPr lang="zh-CN" sz="2600" kern="100">
                        <a:effectLst/>
                        <a:latin typeface="Times New Roman" panose="02020603050405020304" pitchFamily="18" charset="0"/>
                        <a:ea typeface="宋体" panose="02010600030101010101" pitchFamily="2" charset="-122"/>
                      </a:endParaRPr>
                    </a:p>
                  </a:txBody>
                  <a:tcPr marL="87471" marR="87471" marT="0" marB="0" anchor="ctr">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algn="ctr">
                        <a:spcAft>
                          <a:spcPts val="0"/>
                        </a:spcAft>
                      </a:pPr>
                      <a:r>
                        <a:rPr lang="en-US" sz="2600" kern="100" dirty="0">
                          <a:effectLst/>
                          <a:latin typeface="Times New Roman" panose="02020603050405020304" pitchFamily="18" charset="0"/>
                          <a:ea typeface="宋体" panose="02010600030101010101" pitchFamily="2" charset="-122"/>
                        </a:rPr>
                        <a:t>4</a:t>
                      </a:r>
                      <a:endParaRPr lang="zh-CN" sz="2600" kern="100" dirty="0">
                        <a:effectLst/>
                        <a:latin typeface="Times New Roman" panose="02020603050405020304" pitchFamily="18" charset="0"/>
                        <a:ea typeface="宋体" panose="02010600030101010101" pitchFamily="2" charset="-122"/>
                      </a:endParaRPr>
                    </a:p>
                  </a:txBody>
                  <a:tcPr marL="87471" marR="87471" marT="0" marB="0" anchor="ctr">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algn="ctr">
                        <a:spcAft>
                          <a:spcPts val="0"/>
                        </a:spcAft>
                      </a:pPr>
                      <a:r>
                        <a:rPr lang="en-US" sz="2600" kern="100">
                          <a:effectLst/>
                          <a:latin typeface="Times New Roman" panose="02020603050405020304" pitchFamily="18" charset="0"/>
                          <a:ea typeface="宋体" panose="02010600030101010101" pitchFamily="2" charset="-122"/>
                        </a:rPr>
                        <a:t>5</a:t>
                      </a:r>
                      <a:endParaRPr lang="zh-CN" sz="2600" kern="100">
                        <a:effectLst/>
                        <a:latin typeface="Times New Roman" panose="02020603050405020304" pitchFamily="18" charset="0"/>
                        <a:ea typeface="宋体" panose="02010600030101010101" pitchFamily="2" charset="-122"/>
                      </a:endParaRPr>
                    </a:p>
                  </a:txBody>
                  <a:tcPr marL="87471" marR="87471" marT="0" marB="0" anchor="ctr">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algn="ctr">
                        <a:spcAft>
                          <a:spcPts val="0"/>
                        </a:spcAft>
                      </a:pPr>
                      <a:r>
                        <a:rPr lang="en-US" sz="2600" kern="100">
                          <a:effectLst/>
                          <a:latin typeface="Times New Roman" panose="02020603050405020304" pitchFamily="18" charset="0"/>
                          <a:ea typeface="宋体" panose="02010600030101010101" pitchFamily="2" charset="-122"/>
                        </a:rPr>
                        <a:t>6</a:t>
                      </a:r>
                      <a:endParaRPr lang="zh-CN" sz="2600" kern="100">
                        <a:effectLst/>
                        <a:latin typeface="Times New Roman" panose="02020603050405020304" pitchFamily="18" charset="0"/>
                        <a:ea typeface="宋体" panose="02010600030101010101" pitchFamily="2" charset="-122"/>
                      </a:endParaRPr>
                    </a:p>
                  </a:txBody>
                  <a:tcPr marL="87471" marR="87471" marT="0" marB="0" anchor="ctr">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algn="ctr">
                        <a:spcAft>
                          <a:spcPts val="0"/>
                        </a:spcAft>
                      </a:pPr>
                      <a:r>
                        <a:rPr lang="en-US" sz="2600" kern="100">
                          <a:effectLst/>
                          <a:latin typeface="Times New Roman" panose="02020603050405020304" pitchFamily="18" charset="0"/>
                          <a:ea typeface="宋体" panose="02010600030101010101" pitchFamily="2" charset="-122"/>
                        </a:rPr>
                        <a:t>7</a:t>
                      </a:r>
                      <a:endParaRPr lang="zh-CN" sz="2600" kern="100">
                        <a:effectLst/>
                        <a:latin typeface="Times New Roman" panose="02020603050405020304" pitchFamily="18" charset="0"/>
                        <a:ea typeface="宋体" panose="02010600030101010101" pitchFamily="2" charset="-122"/>
                      </a:endParaRPr>
                    </a:p>
                  </a:txBody>
                  <a:tcPr marL="87471" marR="87471" marT="0" marB="0" anchor="ctr">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705601366"/>
                  </a:ext>
                </a:extLst>
              </a:tr>
              <a:tr h="474525">
                <a:tc>
                  <a:txBody>
                    <a:bodyPr/>
                    <a:lstStyle/>
                    <a:p>
                      <a:pPr algn="ctr">
                        <a:spcAft>
                          <a:spcPts val="0"/>
                        </a:spcAft>
                      </a:pPr>
                      <a:r>
                        <a:rPr lang="en-US" sz="2600" kern="100">
                          <a:effectLst/>
                          <a:latin typeface="Times New Roman" panose="02020603050405020304" pitchFamily="18" charset="0"/>
                          <a:ea typeface="宋体" panose="02010600030101010101" pitchFamily="2" charset="-122"/>
                        </a:rPr>
                        <a:t>1</a:t>
                      </a:r>
                      <a:endParaRPr lang="zh-CN" sz="2600" kern="100">
                        <a:effectLst/>
                        <a:latin typeface="Times New Roman" panose="02020603050405020304" pitchFamily="18" charset="0"/>
                        <a:ea typeface="宋体" panose="02010600030101010101" pitchFamily="2" charset="-122"/>
                      </a:endParaRPr>
                    </a:p>
                  </a:txBody>
                  <a:tcPr marL="87471" marR="87471" marT="0" marB="0" anchor="ctr">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algn="ctr">
                        <a:spcAft>
                          <a:spcPts val="0"/>
                        </a:spcAft>
                      </a:pPr>
                      <a:r>
                        <a:rPr lang="en-US" sz="2600" kern="100">
                          <a:effectLst/>
                          <a:latin typeface="Times New Roman" panose="02020603050405020304" pitchFamily="18" charset="0"/>
                          <a:ea typeface="宋体" panose="02010600030101010101" pitchFamily="2" charset="-122"/>
                        </a:rPr>
                        <a:t>2</a:t>
                      </a:r>
                      <a:endParaRPr lang="zh-CN" sz="2600" kern="100">
                        <a:effectLst/>
                        <a:latin typeface="Times New Roman" panose="02020603050405020304" pitchFamily="18" charset="0"/>
                        <a:ea typeface="宋体" panose="02010600030101010101" pitchFamily="2" charset="-122"/>
                      </a:endParaRPr>
                    </a:p>
                  </a:txBody>
                  <a:tcPr marL="87471" marR="87471" marT="0" marB="0" anchor="ctr">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algn="ctr">
                        <a:spcAft>
                          <a:spcPts val="0"/>
                        </a:spcAft>
                      </a:pPr>
                      <a:r>
                        <a:rPr lang="en-US" sz="2600" kern="100" dirty="0">
                          <a:effectLst/>
                          <a:latin typeface="Times New Roman" panose="02020603050405020304" pitchFamily="18" charset="0"/>
                          <a:ea typeface="宋体" panose="02010600030101010101" pitchFamily="2" charset="-122"/>
                        </a:rPr>
                        <a:t>3</a:t>
                      </a:r>
                      <a:endParaRPr lang="zh-CN" sz="2600" kern="100" dirty="0">
                        <a:effectLst/>
                        <a:latin typeface="Times New Roman" panose="02020603050405020304" pitchFamily="18" charset="0"/>
                        <a:ea typeface="宋体" panose="02010600030101010101" pitchFamily="2" charset="-122"/>
                      </a:endParaRPr>
                    </a:p>
                  </a:txBody>
                  <a:tcPr marL="87471" marR="87471" marT="0" marB="0" anchor="ctr">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algn="ctr">
                        <a:spcAft>
                          <a:spcPts val="0"/>
                        </a:spcAft>
                      </a:pPr>
                      <a:r>
                        <a:rPr lang="en-US" sz="2600" kern="100" dirty="0">
                          <a:effectLst/>
                          <a:latin typeface="Times New Roman" panose="02020603050405020304" pitchFamily="18" charset="0"/>
                          <a:ea typeface="宋体" panose="02010600030101010101" pitchFamily="2" charset="-122"/>
                        </a:rPr>
                        <a:t>4</a:t>
                      </a:r>
                      <a:endParaRPr lang="zh-CN" sz="2600" kern="100" dirty="0">
                        <a:effectLst/>
                        <a:latin typeface="Times New Roman" panose="02020603050405020304" pitchFamily="18" charset="0"/>
                        <a:ea typeface="宋体" panose="02010600030101010101" pitchFamily="2" charset="-122"/>
                      </a:endParaRPr>
                    </a:p>
                  </a:txBody>
                  <a:tcPr marL="87471" marR="87471" marT="0" marB="0" anchor="ctr">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algn="ctr">
                        <a:spcAft>
                          <a:spcPts val="0"/>
                        </a:spcAft>
                      </a:pPr>
                      <a:r>
                        <a:rPr lang="en-US" sz="2600" kern="100" dirty="0">
                          <a:effectLst/>
                          <a:latin typeface="Times New Roman" panose="02020603050405020304" pitchFamily="18" charset="0"/>
                          <a:ea typeface="宋体" panose="02010600030101010101" pitchFamily="2" charset="-122"/>
                        </a:rPr>
                        <a:t>5</a:t>
                      </a:r>
                      <a:endParaRPr lang="zh-CN" sz="2600" kern="100" dirty="0">
                        <a:effectLst/>
                        <a:latin typeface="Times New Roman" panose="02020603050405020304" pitchFamily="18" charset="0"/>
                        <a:ea typeface="宋体" panose="02010600030101010101" pitchFamily="2" charset="-122"/>
                      </a:endParaRPr>
                    </a:p>
                  </a:txBody>
                  <a:tcPr marL="87471" marR="87471" marT="0" marB="0" anchor="ctr">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algn="ctr">
                        <a:spcAft>
                          <a:spcPts val="0"/>
                        </a:spcAft>
                      </a:pPr>
                      <a:r>
                        <a:rPr lang="en-US" sz="2600" kern="100">
                          <a:effectLst/>
                          <a:latin typeface="Times New Roman" panose="02020603050405020304" pitchFamily="18" charset="0"/>
                          <a:ea typeface="宋体" panose="02010600030101010101" pitchFamily="2" charset="-122"/>
                        </a:rPr>
                        <a:t>6</a:t>
                      </a:r>
                      <a:endParaRPr lang="zh-CN" sz="2600" kern="100">
                        <a:effectLst/>
                        <a:latin typeface="Times New Roman" panose="02020603050405020304" pitchFamily="18" charset="0"/>
                        <a:ea typeface="宋体" panose="02010600030101010101" pitchFamily="2" charset="-122"/>
                      </a:endParaRPr>
                    </a:p>
                  </a:txBody>
                  <a:tcPr marL="87471" marR="87471" marT="0" marB="0" anchor="ctr">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405844587"/>
                  </a:ext>
                </a:extLst>
              </a:tr>
              <a:tr h="474525">
                <a:tc>
                  <a:txBody>
                    <a:bodyPr/>
                    <a:lstStyle/>
                    <a:p>
                      <a:pPr algn="ctr">
                        <a:spcAft>
                          <a:spcPts val="0"/>
                        </a:spcAft>
                      </a:pPr>
                      <a:r>
                        <a:rPr lang="en-US" sz="2600" kern="100">
                          <a:effectLst/>
                          <a:latin typeface="Times New Roman" panose="02020603050405020304" pitchFamily="18" charset="0"/>
                          <a:ea typeface="宋体" panose="02010600030101010101" pitchFamily="2" charset="-122"/>
                        </a:rPr>
                        <a:t>1</a:t>
                      </a:r>
                      <a:endParaRPr lang="zh-CN" sz="2600" kern="100">
                        <a:effectLst/>
                        <a:latin typeface="Times New Roman" panose="02020603050405020304" pitchFamily="18" charset="0"/>
                        <a:ea typeface="宋体" panose="02010600030101010101" pitchFamily="2" charset="-122"/>
                      </a:endParaRPr>
                    </a:p>
                  </a:txBody>
                  <a:tcPr marL="87471" marR="87471" marT="0" marB="0" anchor="ctr">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algn="ctr">
                        <a:spcAft>
                          <a:spcPts val="0"/>
                        </a:spcAft>
                      </a:pPr>
                      <a:r>
                        <a:rPr lang="en-US" sz="2600" kern="100">
                          <a:effectLst/>
                          <a:latin typeface="Times New Roman" panose="02020603050405020304" pitchFamily="18" charset="0"/>
                          <a:ea typeface="宋体" panose="02010600030101010101" pitchFamily="2" charset="-122"/>
                        </a:rPr>
                        <a:t>1</a:t>
                      </a:r>
                      <a:endParaRPr lang="zh-CN" sz="2600" kern="100">
                        <a:effectLst/>
                        <a:latin typeface="Times New Roman" panose="02020603050405020304" pitchFamily="18" charset="0"/>
                        <a:ea typeface="宋体" panose="02010600030101010101" pitchFamily="2" charset="-122"/>
                      </a:endParaRPr>
                    </a:p>
                  </a:txBody>
                  <a:tcPr marL="87471" marR="87471" marT="0" marB="0" anchor="ctr">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algn="ctr">
                        <a:spcAft>
                          <a:spcPts val="0"/>
                        </a:spcAft>
                      </a:pPr>
                      <a:r>
                        <a:rPr lang="en-US" sz="2600" kern="100">
                          <a:effectLst/>
                          <a:latin typeface="Times New Roman" panose="02020603050405020304" pitchFamily="18" charset="0"/>
                          <a:ea typeface="宋体" panose="02010600030101010101" pitchFamily="2" charset="-122"/>
                        </a:rPr>
                        <a:t>2</a:t>
                      </a:r>
                      <a:endParaRPr lang="zh-CN" sz="2600" kern="100">
                        <a:effectLst/>
                        <a:latin typeface="Times New Roman" panose="02020603050405020304" pitchFamily="18" charset="0"/>
                        <a:ea typeface="宋体" panose="02010600030101010101" pitchFamily="2" charset="-122"/>
                      </a:endParaRPr>
                    </a:p>
                  </a:txBody>
                  <a:tcPr marL="87471" marR="87471" marT="0" marB="0" anchor="ctr">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algn="ctr">
                        <a:spcAft>
                          <a:spcPts val="0"/>
                        </a:spcAft>
                      </a:pPr>
                      <a:r>
                        <a:rPr lang="en-US" sz="2600" kern="100">
                          <a:effectLst/>
                          <a:latin typeface="Times New Roman" panose="02020603050405020304" pitchFamily="18" charset="0"/>
                          <a:ea typeface="宋体" panose="02010600030101010101" pitchFamily="2" charset="-122"/>
                        </a:rPr>
                        <a:t>3</a:t>
                      </a:r>
                      <a:endParaRPr lang="zh-CN" sz="2600" kern="100">
                        <a:effectLst/>
                        <a:latin typeface="Times New Roman" panose="02020603050405020304" pitchFamily="18" charset="0"/>
                        <a:ea typeface="宋体" panose="02010600030101010101" pitchFamily="2" charset="-122"/>
                      </a:endParaRPr>
                    </a:p>
                  </a:txBody>
                  <a:tcPr marL="87471" marR="87471" marT="0" marB="0" anchor="ctr">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algn="ctr">
                        <a:spcAft>
                          <a:spcPts val="0"/>
                        </a:spcAft>
                      </a:pPr>
                      <a:r>
                        <a:rPr lang="en-US" sz="2600" kern="100" dirty="0">
                          <a:effectLst/>
                          <a:latin typeface="Times New Roman" panose="02020603050405020304" pitchFamily="18" charset="0"/>
                          <a:ea typeface="宋体" panose="02010600030101010101" pitchFamily="2" charset="-122"/>
                        </a:rPr>
                        <a:t>4</a:t>
                      </a:r>
                      <a:endParaRPr lang="zh-CN" sz="2600" kern="100" dirty="0">
                        <a:effectLst/>
                        <a:latin typeface="Times New Roman" panose="02020603050405020304" pitchFamily="18" charset="0"/>
                        <a:ea typeface="宋体" panose="02010600030101010101" pitchFamily="2" charset="-122"/>
                      </a:endParaRPr>
                    </a:p>
                  </a:txBody>
                  <a:tcPr marL="87471" marR="87471" marT="0" marB="0" anchor="ctr">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algn="ctr">
                        <a:spcAft>
                          <a:spcPts val="0"/>
                        </a:spcAft>
                      </a:pPr>
                      <a:r>
                        <a:rPr lang="en-US" sz="2600" kern="100">
                          <a:effectLst/>
                          <a:latin typeface="Times New Roman" panose="02020603050405020304" pitchFamily="18" charset="0"/>
                          <a:ea typeface="宋体" panose="02010600030101010101" pitchFamily="2" charset="-122"/>
                        </a:rPr>
                        <a:t>5</a:t>
                      </a:r>
                      <a:endParaRPr lang="zh-CN" sz="2600" kern="100">
                        <a:effectLst/>
                        <a:latin typeface="Times New Roman" panose="02020603050405020304" pitchFamily="18" charset="0"/>
                        <a:ea typeface="宋体" panose="02010600030101010101" pitchFamily="2" charset="-122"/>
                      </a:endParaRPr>
                    </a:p>
                  </a:txBody>
                  <a:tcPr marL="87471" marR="87471" marT="0" marB="0" anchor="ctr">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291999011"/>
                  </a:ext>
                </a:extLst>
              </a:tr>
              <a:tr h="474525">
                <a:tc>
                  <a:txBody>
                    <a:bodyPr/>
                    <a:lstStyle/>
                    <a:p>
                      <a:pPr algn="ctr">
                        <a:spcAft>
                          <a:spcPts val="0"/>
                        </a:spcAft>
                      </a:pPr>
                      <a:r>
                        <a:rPr lang="en-US" sz="2600" kern="100">
                          <a:effectLst/>
                          <a:latin typeface="Times New Roman" panose="02020603050405020304" pitchFamily="18" charset="0"/>
                          <a:ea typeface="宋体" panose="02010600030101010101" pitchFamily="2" charset="-122"/>
                        </a:rPr>
                        <a:t>0</a:t>
                      </a:r>
                      <a:endParaRPr lang="zh-CN" sz="2600" kern="100">
                        <a:effectLst/>
                        <a:latin typeface="Times New Roman" panose="02020603050405020304" pitchFamily="18" charset="0"/>
                        <a:ea typeface="宋体" panose="02010600030101010101" pitchFamily="2" charset="-122"/>
                      </a:endParaRPr>
                    </a:p>
                  </a:txBody>
                  <a:tcPr marL="87471" marR="87471" marT="0" marB="0" anchor="ctr">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algn="ctr">
                        <a:spcAft>
                          <a:spcPts val="0"/>
                        </a:spcAft>
                      </a:pPr>
                      <a:r>
                        <a:rPr lang="en-US" sz="2600" kern="100">
                          <a:effectLst/>
                          <a:latin typeface="Times New Roman" panose="02020603050405020304" pitchFamily="18" charset="0"/>
                          <a:ea typeface="宋体" panose="02010600030101010101" pitchFamily="2" charset="-122"/>
                        </a:rPr>
                        <a:t>1</a:t>
                      </a:r>
                      <a:endParaRPr lang="zh-CN" sz="2600" kern="100">
                        <a:effectLst/>
                        <a:latin typeface="Times New Roman" panose="02020603050405020304" pitchFamily="18" charset="0"/>
                        <a:ea typeface="宋体" panose="02010600030101010101" pitchFamily="2" charset="-122"/>
                      </a:endParaRPr>
                    </a:p>
                  </a:txBody>
                  <a:tcPr marL="87471" marR="87471" marT="0" marB="0" anchor="ctr">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algn="ctr">
                        <a:spcAft>
                          <a:spcPts val="0"/>
                        </a:spcAft>
                      </a:pPr>
                      <a:r>
                        <a:rPr lang="en-US" sz="2600" kern="100">
                          <a:effectLst/>
                          <a:latin typeface="Times New Roman" panose="02020603050405020304" pitchFamily="18" charset="0"/>
                          <a:ea typeface="宋体" panose="02010600030101010101" pitchFamily="2" charset="-122"/>
                        </a:rPr>
                        <a:t>1</a:t>
                      </a:r>
                      <a:endParaRPr lang="zh-CN" sz="2600" kern="100">
                        <a:effectLst/>
                        <a:latin typeface="Times New Roman" panose="02020603050405020304" pitchFamily="18" charset="0"/>
                        <a:ea typeface="宋体" panose="02010600030101010101" pitchFamily="2" charset="-122"/>
                      </a:endParaRPr>
                    </a:p>
                  </a:txBody>
                  <a:tcPr marL="87471" marR="87471" marT="0" marB="0" anchor="ctr">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algn="ctr">
                        <a:spcAft>
                          <a:spcPts val="0"/>
                        </a:spcAft>
                      </a:pPr>
                      <a:r>
                        <a:rPr lang="en-US" sz="2600" kern="100">
                          <a:effectLst/>
                          <a:latin typeface="Times New Roman" panose="02020603050405020304" pitchFamily="18" charset="0"/>
                          <a:ea typeface="宋体" panose="02010600030101010101" pitchFamily="2" charset="-122"/>
                        </a:rPr>
                        <a:t>2</a:t>
                      </a:r>
                      <a:endParaRPr lang="zh-CN" sz="2600" kern="100">
                        <a:effectLst/>
                        <a:latin typeface="Times New Roman" panose="02020603050405020304" pitchFamily="18" charset="0"/>
                        <a:ea typeface="宋体" panose="02010600030101010101" pitchFamily="2" charset="-122"/>
                      </a:endParaRPr>
                    </a:p>
                  </a:txBody>
                  <a:tcPr marL="87471" marR="87471" marT="0" marB="0" anchor="ctr">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algn="ctr">
                        <a:spcAft>
                          <a:spcPts val="0"/>
                        </a:spcAft>
                      </a:pPr>
                      <a:r>
                        <a:rPr lang="en-US" sz="2600" kern="100" dirty="0">
                          <a:effectLst/>
                          <a:latin typeface="Times New Roman" panose="02020603050405020304" pitchFamily="18" charset="0"/>
                          <a:ea typeface="宋体" panose="02010600030101010101" pitchFamily="2" charset="-122"/>
                        </a:rPr>
                        <a:t>3</a:t>
                      </a:r>
                      <a:endParaRPr lang="zh-CN" sz="2600" kern="100" dirty="0">
                        <a:effectLst/>
                        <a:latin typeface="Times New Roman" panose="02020603050405020304" pitchFamily="18" charset="0"/>
                        <a:ea typeface="宋体" panose="02010600030101010101" pitchFamily="2" charset="-122"/>
                      </a:endParaRPr>
                    </a:p>
                  </a:txBody>
                  <a:tcPr marL="87471" marR="87471" marT="0" marB="0" anchor="ctr">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algn="ctr">
                        <a:spcAft>
                          <a:spcPts val="0"/>
                        </a:spcAft>
                      </a:pPr>
                      <a:r>
                        <a:rPr lang="en-US" sz="2600" kern="100" dirty="0">
                          <a:effectLst/>
                          <a:latin typeface="Times New Roman" panose="02020603050405020304" pitchFamily="18" charset="0"/>
                          <a:ea typeface="宋体" panose="02010600030101010101" pitchFamily="2" charset="-122"/>
                        </a:rPr>
                        <a:t>4</a:t>
                      </a:r>
                      <a:endParaRPr lang="zh-CN" sz="2600" kern="100" dirty="0">
                        <a:effectLst/>
                        <a:latin typeface="Times New Roman" panose="02020603050405020304" pitchFamily="18" charset="0"/>
                        <a:ea typeface="宋体" panose="02010600030101010101" pitchFamily="2" charset="-122"/>
                      </a:endParaRPr>
                    </a:p>
                  </a:txBody>
                  <a:tcPr marL="87471" marR="87471" marT="0" marB="0" anchor="ctr">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234822982"/>
                  </a:ext>
                </a:extLst>
              </a:tr>
              <a:tr h="474525">
                <a:tc>
                  <a:txBody>
                    <a:bodyPr/>
                    <a:lstStyle/>
                    <a:p>
                      <a:pPr algn="ctr">
                        <a:spcAft>
                          <a:spcPts val="0"/>
                        </a:spcAft>
                      </a:pPr>
                      <a:r>
                        <a:rPr lang="en-US" sz="2600" kern="100">
                          <a:effectLst/>
                          <a:latin typeface="Times New Roman" panose="02020603050405020304" pitchFamily="18" charset="0"/>
                          <a:ea typeface="宋体" panose="02010600030101010101" pitchFamily="2" charset="-122"/>
                        </a:rPr>
                        <a:t>0</a:t>
                      </a:r>
                      <a:endParaRPr lang="zh-CN" sz="2600" kern="100">
                        <a:effectLst/>
                        <a:latin typeface="Times New Roman" panose="02020603050405020304" pitchFamily="18" charset="0"/>
                        <a:ea typeface="宋体" panose="02010600030101010101" pitchFamily="2" charset="-122"/>
                      </a:endParaRPr>
                    </a:p>
                  </a:txBody>
                  <a:tcPr marL="87471" marR="87471" marT="0" marB="0" anchor="ctr">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algn="ctr">
                        <a:spcAft>
                          <a:spcPts val="0"/>
                        </a:spcAft>
                      </a:pPr>
                      <a:r>
                        <a:rPr lang="en-US" sz="2600" kern="100">
                          <a:effectLst/>
                          <a:latin typeface="Times New Roman" panose="02020603050405020304" pitchFamily="18" charset="0"/>
                          <a:ea typeface="宋体" panose="02010600030101010101" pitchFamily="2" charset="-122"/>
                        </a:rPr>
                        <a:t>0</a:t>
                      </a:r>
                      <a:endParaRPr lang="zh-CN" sz="2600" kern="100">
                        <a:effectLst/>
                        <a:latin typeface="Times New Roman" panose="02020603050405020304" pitchFamily="18" charset="0"/>
                        <a:ea typeface="宋体" panose="02010600030101010101" pitchFamily="2" charset="-122"/>
                      </a:endParaRPr>
                    </a:p>
                  </a:txBody>
                  <a:tcPr marL="87471" marR="87471" marT="0" marB="0" anchor="ctr">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algn="ctr">
                        <a:spcAft>
                          <a:spcPts val="0"/>
                        </a:spcAft>
                      </a:pPr>
                      <a:r>
                        <a:rPr lang="en-US" sz="2600" kern="100">
                          <a:effectLst/>
                          <a:latin typeface="Times New Roman" panose="02020603050405020304" pitchFamily="18" charset="0"/>
                          <a:ea typeface="宋体" panose="02010600030101010101" pitchFamily="2" charset="-122"/>
                        </a:rPr>
                        <a:t>1</a:t>
                      </a:r>
                      <a:endParaRPr lang="zh-CN" sz="2600" kern="100">
                        <a:effectLst/>
                        <a:latin typeface="Times New Roman" panose="02020603050405020304" pitchFamily="18" charset="0"/>
                        <a:ea typeface="宋体" panose="02010600030101010101" pitchFamily="2" charset="-122"/>
                      </a:endParaRPr>
                    </a:p>
                  </a:txBody>
                  <a:tcPr marL="87471" marR="87471" marT="0" marB="0" anchor="ctr">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algn="ctr">
                        <a:spcAft>
                          <a:spcPts val="0"/>
                        </a:spcAft>
                      </a:pPr>
                      <a:r>
                        <a:rPr lang="en-US" sz="2600" kern="100">
                          <a:effectLst/>
                          <a:latin typeface="Times New Roman" panose="02020603050405020304" pitchFamily="18" charset="0"/>
                          <a:ea typeface="宋体" panose="02010600030101010101" pitchFamily="2" charset="-122"/>
                        </a:rPr>
                        <a:t>1</a:t>
                      </a:r>
                      <a:endParaRPr lang="zh-CN" sz="2600" kern="100">
                        <a:effectLst/>
                        <a:latin typeface="Times New Roman" panose="02020603050405020304" pitchFamily="18" charset="0"/>
                        <a:ea typeface="宋体" panose="02010600030101010101" pitchFamily="2" charset="-122"/>
                      </a:endParaRPr>
                    </a:p>
                  </a:txBody>
                  <a:tcPr marL="87471" marR="87471" marT="0" marB="0" anchor="ctr">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algn="ctr">
                        <a:spcAft>
                          <a:spcPts val="0"/>
                        </a:spcAft>
                      </a:pPr>
                      <a:r>
                        <a:rPr lang="en-US" sz="2600" kern="100">
                          <a:effectLst/>
                          <a:latin typeface="Times New Roman" panose="02020603050405020304" pitchFamily="18" charset="0"/>
                          <a:ea typeface="宋体" panose="02010600030101010101" pitchFamily="2" charset="-122"/>
                        </a:rPr>
                        <a:t>2</a:t>
                      </a:r>
                      <a:endParaRPr lang="zh-CN" sz="2600" kern="100">
                        <a:effectLst/>
                        <a:latin typeface="Times New Roman" panose="02020603050405020304" pitchFamily="18" charset="0"/>
                        <a:ea typeface="宋体" panose="02010600030101010101" pitchFamily="2" charset="-122"/>
                      </a:endParaRPr>
                    </a:p>
                  </a:txBody>
                  <a:tcPr marL="87471" marR="87471" marT="0" marB="0" anchor="ctr">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algn="ctr">
                        <a:spcAft>
                          <a:spcPts val="0"/>
                        </a:spcAft>
                      </a:pPr>
                      <a:r>
                        <a:rPr lang="en-US" sz="2600" kern="100" dirty="0">
                          <a:effectLst/>
                          <a:latin typeface="Times New Roman" panose="02020603050405020304" pitchFamily="18" charset="0"/>
                          <a:ea typeface="宋体" panose="02010600030101010101" pitchFamily="2" charset="-122"/>
                        </a:rPr>
                        <a:t>3</a:t>
                      </a:r>
                      <a:endParaRPr lang="zh-CN" sz="2600" kern="100" dirty="0">
                        <a:effectLst/>
                        <a:latin typeface="Times New Roman" panose="02020603050405020304" pitchFamily="18" charset="0"/>
                        <a:ea typeface="宋体" panose="02010600030101010101" pitchFamily="2" charset="-122"/>
                      </a:endParaRPr>
                    </a:p>
                  </a:txBody>
                  <a:tcPr marL="87471" marR="87471" marT="0" marB="0" anchor="ctr">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842915555"/>
                  </a:ext>
                </a:extLst>
              </a:tr>
              <a:tr h="474525">
                <a:tc>
                  <a:txBody>
                    <a:bodyPr/>
                    <a:lstStyle/>
                    <a:p>
                      <a:pPr algn="ctr">
                        <a:spcAft>
                          <a:spcPts val="0"/>
                        </a:spcAft>
                      </a:pPr>
                      <a:r>
                        <a:rPr lang="en-US" sz="2600" kern="100">
                          <a:effectLst/>
                          <a:latin typeface="Times New Roman" panose="02020603050405020304" pitchFamily="18" charset="0"/>
                          <a:ea typeface="宋体" panose="02010600030101010101" pitchFamily="2" charset="-122"/>
                        </a:rPr>
                        <a:t>0</a:t>
                      </a:r>
                      <a:endParaRPr lang="zh-CN" sz="2600" kern="100">
                        <a:effectLst/>
                        <a:latin typeface="Times New Roman" panose="02020603050405020304" pitchFamily="18" charset="0"/>
                        <a:ea typeface="宋体" panose="02010600030101010101" pitchFamily="2" charset="-122"/>
                      </a:endParaRPr>
                    </a:p>
                  </a:txBody>
                  <a:tcPr marL="87471" marR="87471" marT="0" marB="0" anchor="ctr">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algn="ctr">
                        <a:spcAft>
                          <a:spcPts val="0"/>
                        </a:spcAft>
                      </a:pPr>
                      <a:r>
                        <a:rPr lang="en-US" sz="2600" kern="100">
                          <a:effectLst/>
                          <a:latin typeface="Times New Roman" panose="02020603050405020304" pitchFamily="18" charset="0"/>
                          <a:ea typeface="宋体" panose="02010600030101010101" pitchFamily="2" charset="-122"/>
                        </a:rPr>
                        <a:t>0</a:t>
                      </a:r>
                      <a:endParaRPr lang="zh-CN" sz="2600" kern="100">
                        <a:effectLst/>
                        <a:latin typeface="Times New Roman" panose="02020603050405020304" pitchFamily="18" charset="0"/>
                        <a:ea typeface="宋体" panose="02010600030101010101" pitchFamily="2" charset="-122"/>
                      </a:endParaRPr>
                    </a:p>
                  </a:txBody>
                  <a:tcPr marL="87471" marR="87471" marT="0" marB="0" anchor="ctr">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algn="ctr">
                        <a:spcAft>
                          <a:spcPts val="0"/>
                        </a:spcAft>
                      </a:pPr>
                      <a:r>
                        <a:rPr lang="en-US" sz="2600" kern="100">
                          <a:effectLst/>
                          <a:latin typeface="Times New Roman" panose="02020603050405020304" pitchFamily="18" charset="0"/>
                          <a:ea typeface="宋体" panose="02010600030101010101" pitchFamily="2" charset="-122"/>
                        </a:rPr>
                        <a:t>0</a:t>
                      </a:r>
                      <a:endParaRPr lang="zh-CN" sz="2600" kern="100">
                        <a:effectLst/>
                        <a:latin typeface="Times New Roman" panose="02020603050405020304" pitchFamily="18" charset="0"/>
                        <a:ea typeface="宋体" panose="02010600030101010101" pitchFamily="2" charset="-122"/>
                      </a:endParaRPr>
                    </a:p>
                  </a:txBody>
                  <a:tcPr marL="87471" marR="87471" marT="0" marB="0" anchor="ctr">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algn="ctr">
                        <a:spcAft>
                          <a:spcPts val="0"/>
                        </a:spcAft>
                      </a:pPr>
                      <a:r>
                        <a:rPr lang="en-US" sz="2600" kern="100">
                          <a:effectLst/>
                          <a:latin typeface="Times New Roman" panose="02020603050405020304" pitchFamily="18" charset="0"/>
                          <a:ea typeface="宋体" panose="02010600030101010101" pitchFamily="2" charset="-122"/>
                        </a:rPr>
                        <a:t>1</a:t>
                      </a:r>
                      <a:endParaRPr lang="zh-CN" sz="2600" kern="100">
                        <a:effectLst/>
                        <a:latin typeface="Times New Roman" panose="02020603050405020304" pitchFamily="18" charset="0"/>
                        <a:ea typeface="宋体" panose="02010600030101010101" pitchFamily="2" charset="-122"/>
                      </a:endParaRPr>
                    </a:p>
                  </a:txBody>
                  <a:tcPr marL="87471" marR="87471" marT="0" marB="0" anchor="ctr">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algn="ctr">
                        <a:spcAft>
                          <a:spcPts val="0"/>
                        </a:spcAft>
                      </a:pPr>
                      <a:r>
                        <a:rPr lang="en-US" sz="2600" kern="100">
                          <a:effectLst/>
                          <a:latin typeface="Times New Roman" panose="02020603050405020304" pitchFamily="18" charset="0"/>
                          <a:ea typeface="宋体" panose="02010600030101010101" pitchFamily="2" charset="-122"/>
                        </a:rPr>
                        <a:t>1</a:t>
                      </a:r>
                      <a:endParaRPr lang="zh-CN" sz="2600" kern="100">
                        <a:effectLst/>
                        <a:latin typeface="Times New Roman" panose="02020603050405020304" pitchFamily="18" charset="0"/>
                        <a:ea typeface="宋体" panose="02010600030101010101" pitchFamily="2" charset="-122"/>
                      </a:endParaRPr>
                    </a:p>
                  </a:txBody>
                  <a:tcPr marL="87471" marR="87471" marT="0" marB="0" anchor="ctr">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algn="ctr">
                        <a:spcAft>
                          <a:spcPts val="0"/>
                        </a:spcAft>
                      </a:pPr>
                      <a:r>
                        <a:rPr lang="en-US" sz="2600" kern="100" dirty="0">
                          <a:effectLst/>
                          <a:latin typeface="Times New Roman" panose="02020603050405020304" pitchFamily="18" charset="0"/>
                          <a:ea typeface="宋体" panose="02010600030101010101" pitchFamily="2" charset="-122"/>
                        </a:rPr>
                        <a:t>2</a:t>
                      </a:r>
                      <a:endParaRPr lang="zh-CN" sz="2600" kern="100" dirty="0">
                        <a:effectLst/>
                        <a:latin typeface="Times New Roman" panose="02020603050405020304" pitchFamily="18" charset="0"/>
                        <a:ea typeface="宋体" panose="02010600030101010101" pitchFamily="2" charset="-122"/>
                      </a:endParaRPr>
                    </a:p>
                  </a:txBody>
                  <a:tcPr marL="87471" marR="87471" marT="0" marB="0" anchor="ctr">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459056642"/>
                  </a:ext>
                </a:extLst>
              </a:tr>
            </a:tbl>
          </a:graphicData>
        </a:graphic>
      </p:graphicFrame>
      <p:graphicFrame>
        <p:nvGraphicFramePr>
          <p:cNvPr id="7" name="表格 6"/>
          <p:cNvGraphicFramePr>
            <a:graphicFrameLocks noGrp="1"/>
          </p:cNvGraphicFramePr>
          <p:nvPr>
            <p:extLst/>
          </p:nvPr>
        </p:nvGraphicFramePr>
        <p:xfrm>
          <a:off x="3708066" y="1713379"/>
          <a:ext cx="6516846" cy="971904"/>
        </p:xfrm>
        <a:graphic>
          <a:graphicData uri="http://schemas.openxmlformats.org/drawingml/2006/table">
            <a:tbl>
              <a:tblPr firstRow="1" firstCol="1" lastRow="1" lastCol="1" bandRow="1" bandCol="1"/>
              <a:tblGrid>
                <a:gridCol w="724094">
                  <a:extLst>
                    <a:ext uri="{9D8B030D-6E8A-4147-A177-3AD203B41FA5}">
                      <a16:colId xmlns:a16="http://schemas.microsoft.com/office/drawing/2014/main" val="1759065207"/>
                    </a:ext>
                  </a:extLst>
                </a:gridCol>
                <a:gridCol w="724094">
                  <a:extLst>
                    <a:ext uri="{9D8B030D-6E8A-4147-A177-3AD203B41FA5}">
                      <a16:colId xmlns:a16="http://schemas.microsoft.com/office/drawing/2014/main" val="4116005802"/>
                    </a:ext>
                  </a:extLst>
                </a:gridCol>
                <a:gridCol w="724094">
                  <a:extLst>
                    <a:ext uri="{9D8B030D-6E8A-4147-A177-3AD203B41FA5}">
                      <a16:colId xmlns:a16="http://schemas.microsoft.com/office/drawing/2014/main" val="1547726651"/>
                    </a:ext>
                  </a:extLst>
                </a:gridCol>
                <a:gridCol w="724094">
                  <a:extLst>
                    <a:ext uri="{9D8B030D-6E8A-4147-A177-3AD203B41FA5}">
                      <a16:colId xmlns:a16="http://schemas.microsoft.com/office/drawing/2014/main" val="2043914116"/>
                    </a:ext>
                  </a:extLst>
                </a:gridCol>
                <a:gridCol w="724094">
                  <a:extLst>
                    <a:ext uri="{9D8B030D-6E8A-4147-A177-3AD203B41FA5}">
                      <a16:colId xmlns:a16="http://schemas.microsoft.com/office/drawing/2014/main" val="3269413271"/>
                    </a:ext>
                  </a:extLst>
                </a:gridCol>
                <a:gridCol w="724094">
                  <a:extLst>
                    <a:ext uri="{9D8B030D-6E8A-4147-A177-3AD203B41FA5}">
                      <a16:colId xmlns:a16="http://schemas.microsoft.com/office/drawing/2014/main" val="3529045424"/>
                    </a:ext>
                  </a:extLst>
                </a:gridCol>
                <a:gridCol w="724094">
                  <a:extLst>
                    <a:ext uri="{9D8B030D-6E8A-4147-A177-3AD203B41FA5}">
                      <a16:colId xmlns:a16="http://schemas.microsoft.com/office/drawing/2014/main" val="1632976815"/>
                    </a:ext>
                  </a:extLst>
                </a:gridCol>
                <a:gridCol w="724094">
                  <a:extLst>
                    <a:ext uri="{9D8B030D-6E8A-4147-A177-3AD203B41FA5}">
                      <a16:colId xmlns:a16="http://schemas.microsoft.com/office/drawing/2014/main" val="3303447904"/>
                    </a:ext>
                  </a:extLst>
                </a:gridCol>
                <a:gridCol w="724094">
                  <a:extLst>
                    <a:ext uri="{9D8B030D-6E8A-4147-A177-3AD203B41FA5}">
                      <a16:colId xmlns:a16="http://schemas.microsoft.com/office/drawing/2014/main" val="4125758898"/>
                    </a:ext>
                  </a:extLst>
                </a:gridCol>
              </a:tblGrid>
              <a:tr h="323968">
                <a:tc>
                  <a:txBody>
                    <a:bodyPr/>
                    <a:lstStyle/>
                    <a:p>
                      <a:pPr algn="ctr">
                        <a:lnSpc>
                          <a:spcPts val="2000"/>
                        </a:lnSpc>
                        <a:spcAft>
                          <a:spcPts val="0"/>
                        </a:spcAft>
                      </a:pPr>
                      <a:r>
                        <a:rPr lang="en-US" sz="2300" i="1" kern="100">
                          <a:effectLst/>
                          <a:latin typeface="Times New Roman" panose="02020603050405020304" pitchFamily="18" charset="0"/>
                          <a:ea typeface="宋体" panose="02010600030101010101" pitchFamily="2" charset="-122"/>
                        </a:rPr>
                        <a:t>r</a:t>
                      </a:r>
                      <a:r>
                        <a:rPr lang="en-US" sz="2300" i="1" kern="100" baseline="-25000">
                          <a:effectLst/>
                          <a:latin typeface="Times New Roman" panose="02020603050405020304" pitchFamily="18" charset="0"/>
                          <a:ea typeface="宋体" panose="02010600030101010101" pitchFamily="2" charset="-122"/>
                        </a:rPr>
                        <a:t>k</a:t>
                      </a:r>
                      <a:endParaRPr lang="zh-CN" sz="2300" kern="100">
                        <a:effectLst/>
                        <a:latin typeface="Times New Roman" panose="02020603050405020304" pitchFamily="18" charset="0"/>
                        <a:ea typeface="宋体" panose="02010600030101010101" pitchFamily="2" charset="-122"/>
                      </a:endParaRPr>
                    </a:p>
                  </a:txBody>
                  <a:tcPr marL="87471" marR="87471"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000"/>
                        </a:lnSpc>
                        <a:spcAft>
                          <a:spcPts val="0"/>
                        </a:spcAft>
                      </a:pPr>
                      <a:r>
                        <a:rPr lang="en-US" sz="2300" kern="100">
                          <a:effectLst/>
                          <a:latin typeface="Times New Roman" panose="02020603050405020304" pitchFamily="18" charset="0"/>
                          <a:ea typeface="宋体" panose="02010600030101010101" pitchFamily="2" charset="-122"/>
                        </a:rPr>
                        <a:t>0</a:t>
                      </a:r>
                      <a:endParaRPr lang="zh-CN" sz="2300" kern="100">
                        <a:effectLst/>
                        <a:latin typeface="Times New Roman" panose="02020603050405020304" pitchFamily="18" charset="0"/>
                        <a:ea typeface="宋体" panose="02010600030101010101" pitchFamily="2" charset="-122"/>
                      </a:endParaRPr>
                    </a:p>
                  </a:txBody>
                  <a:tcPr marL="87471" marR="87471"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000"/>
                        </a:lnSpc>
                        <a:spcAft>
                          <a:spcPts val="0"/>
                        </a:spcAft>
                      </a:pPr>
                      <a:r>
                        <a:rPr lang="en-US" sz="2300" kern="100">
                          <a:effectLst/>
                          <a:latin typeface="Times New Roman" panose="02020603050405020304" pitchFamily="18" charset="0"/>
                          <a:ea typeface="宋体" panose="02010600030101010101" pitchFamily="2" charset="-122"/>
                        </a:rPr>
                        <a:t>1</a:t>
                      </a:r>
                      <a:endParaRPr lang="zh-CN" sz="2300" kern="100">
                        <a:effectLst/>
                        <a:latin typeface="Times New Roman" panose="02020603050405020304" pitchFamily="18" charset="0"/>
                        <a:ea typeface="宋体" panose="02010600030101010101" pitchFamily="2" charset="-122"/>
                      </a:endParaRPr>
                    </a:p>
                  </a:txBody>
                  <a:tcPr marL="87471" marR="87471"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000"/>
                        </a:lnSpc>
                        <a:spcAft>
                          <a:spcPts val="0"/>
                        </a:spcAft>
                      </a:pPr>
                      <a:r>
                        <a:rPr lang="en-US" sz="2300" kern="100">
                          <a:effectLst/>
                          <a:latin typeface="Times New Roman" panose="02020603050405020304" pitchFamily="18" charset="0"/>
                          <a:ea typeface="宋体" panose="02010600030101010101" pitchFamily="2" charset="-122"/>
                        </a:rPr>
                        <a:t>2</a:t>
                      </a:r>
                      <a:endParaRPr lang="zh-CN" sz="2300" kern="100">
                        <a:effectLst/>
                        <a:latin typeface="Times New Roman" panose="02020603050405020304" pitchFamily="18" charset="0"/>
                        <a:ea typeface="宋体" panose="02010600030101010101" pitchFamily="2" charset="-122"/>
                      </a:endParaRPr>
                    </a:p>
                  </a:txBody>
                  <a:tcPr marL="87471" marR="87471"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000"/>
                        </a:lnSpc>
                        <a:spcAft>
                          <a:spcPts val="0"/>
                        </a:spcAft>
                      </a:pPr>
                      <a:r>
                        <a:rPr lang="en-US" sz="2300" kern="100">
                          <a:effectLst/>
                          <a:latin typeface="Times New Roman" panose="02020603050405020304" pitchFamily="18" charset="0"/>
                          <a:ea typeface="宋体" panose="02010600030101010101" pitchFamily="2" charset="-122"/>
                        </a:rPr>
                        <a:t>3</a:t>
                      </a:r>
                      <a:endParaRPr lang="zh-CN" sz="2300" kern="100">
                        <a:effectLst/>
                        <a:latin typeface="Times New Roman" panose="02020603050405020304" pitchFamily="18" charset="0"/>
                        <a:ea typeface="宋体" panose="02010600030101010101" pitchFamily="2" charset="-122"/>
                      </a:endParaRPr>
                    </a:p>
                  </a:txBody>
                  <a:tcPr marL="87471" marR="87471"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000"/>
                        </a:lnSpc>
                        <a:spcAft>
                          <a:spcPts val="0"/>
                        </a:spcAft>
                      </a:pPr>
                      <a:r>
                        <a:rPr lang="en-US" sz="2300" kern="100">
                          <a:effectLst/>
                          <a:latin typeface="Times New Roman" panose="02020603050405020304" pitchFamily="18" charset="0"/>
                          <a:ea typeface="宋体" panose="02010600030101010101" pitchFamily="2" charset="-122"/>
                        </a:rPr>
                        <a:t>4</a:t>
                      </a:r>
                      <a:endParaRPr lang="zh-CN" sz="2300" kern="100">
                        <a:effectLst/>
                        <a:latin typeface="Times New Roman" panose="02020603050405020304" pitchFamily="18" charset="0"/>
                        <a:ea typeface="宋体" panose="02010600030101010101" pitchFamily="2" charset="-122"/>
                      </a:endParaRPr>
                    </a:p>
                  </a:txBody>
                  <a:tcPr marL="87471" marR="87471"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000"/>
                        </a:lnSpc>
                        <a:spcAft>
                          <a:spcPts val="0"/>
                        </a:spcAft>
                      </a:pPr>
                      <a:r>
                        <a:rPr lang="en-US" sz="2300" kern="100">
                          <a:effectLst/>
                          <a:latin typeface="Times New Roman" panose="02020603050405020304" pitchFamily="18" charset="0"/>
                          <a:ea typeface="宋体" panose="02010600030101010101" pitchFamily="2" charset="-122"/>
                        </a:rPr>
                        <a:t>5</a:t>
                      </a:r>
                      <a:endParaRPr lang="zh-CN" sz="2300" kern="100">
                        <a:effectLst/>
                        <a:latin typeface="Times New Roman" panose="02020603050405020304" pitchFamily="18" charset="0"/>
                        <a:ea typeface="宋体" panose="02010600030101010101" pitchFamily="2" charset="-122"/>
                      </a:endParaRPr>
                    </a:p>
                  </a:txBody>
                  <a:tcPr marL="87471" marR="87471"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000"/>
                        </a:lnSpc>
                        <a:spcAft>
                          <a:spcPts val="0"/>
                        </a:spcAft>
                      </a:pPr>
                      <a:r>
                        <a:rPr lang="en-US" sz="2300" kern="100">
                          <a:effectLst/>
                          <a:latin typeface="Times New Roman" panose="02020603050405020304" pitchFamily="18" charset="0"/>
                          <a:ea typeface="宋体" panose="02010600030101010101" pitchFamily="2" charset="-122"/>
                        </a:rPr>
                        <a:t>6</a:t>
                      </a:r>
                      <a:endParaRPr lang="zh-CN" sz="2300" kern="100">
                        <a:effectLst/>
                        <a:latin typeface="Times New Roman" panose="02020603050405020304" pitchFamily="18" charset="0"/>
                        <a:ea typeface="宋体" panose="02010600030101010101" pitchFamily="2" charset="-122"/>
                      </a:endParaRPr>
                    </a:p>
                  </a:txBody>
                  <a:tcPr marL="87471" marR="87471"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000"/>
                        </a:lnSpc>
                        <a:spcAft>
                          <a:spcPts val="0"/>
                        </a:spcAft>
                      </a:pPr>
                      <a:r>
                        <a:rPr lang="en-US" sz="2300" kern="100">
                          <a:effectLst/>
                          <a:latin typeface="Times New Roman" panose="02020603050405020304" pitchFamily="18" charset="0"/>
                          <a:ea typeface="宋体" panose="02010600030101010101" pitchFamily="2" charset="-122"/>
                        </a:rPr>
                        <a:t>7</a:t>
                      </a:r>
                      <a:endParaRPr lang="zh-CN" sz="2300" kern="100">
                        <a:effectLst/>
                        <a:latin typeface="Times New Roman" panose="02020603050405020304" pitchFamily="18" charset="0"/>
                        <a:ea typeface="宋体" panose="02010600030101010101" pitchFamily="2" charset="-122"/>
                      </a:endParaRPr>
                    </a:p>
                  </a:txBody>
                  <a:tcPr marL="87471" marR="87471"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52967815"/>
                  </a:ext>
                </a:extLst>
              </a:tr>
              <a:tr h="323968">
                <a:tc>
                  <a:txBody>
                    <a:bodyPr/>
                    <a:lstStyle/>
                    <a:p>
                      <a:pPr algn="ctr">
                        <a:lnSpc>
                          <a:spcPts val="2000"/>
                        </a:lnSpc>
                        <a:spcAft>
                          <a:spcPts val="0"/>
                        </a:spcAft>
                      </a:pPr>
                      <a:r>
                        <a:rPr lang="en-US" sz="2300" i="1" kern="100">
                          <a:effectLst/>
                          <a:latin typeface="Times New Roman" panose="02020603050405020304" pitchFamily="18" charset="0"/>
                          <a:ea typeface="宋体" panose="02010600030101010101" pitchFamily="2" charset="-122"/>
                        </a:rPr>
                        <a:t>n</a:t>
                      </a:r>
                      <a:r>
                        <a:rPr lang="en-US" sz="2300" i="1" kern="100" baseline="-25000">
                          <a:effectLst/>
                          <a:latin typeface="Times New Roman" panose="02020603050405020304" pitchFamily="18" charset="0"/>
                          <a:ea typeface="宋体" panose="02010600030101010101" pitchFamily="2" charset="-122"/>
                        </a:rPr>
                        <a:t>k</a:t>
                      </a:r>
                      <a:endParaRPr lang="zh-CN" sz="2300" kern="100">
                        <a:effectLst/>
                        <a:latin typeface="Times New Roman" panose="02020603050405020304" pitchFamily="18" charset="0"/>
                        <a:ea typeface="宋体" panose="02010600030101010101" pitchFamily="2" charset="-122"/>
                      </a:endParaRPr>
                    </a:p>
                  </a:txBody>
                  <a:tcPr marL="87471" marR="87471"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000"/>
                        </a:lnSpc>
                        <a:spcAft>
                          <a:spcPts val="0"/>
                        </a:spcAft>
                      </a:pPr>
                      <a:r>
                        <a:rPr lang="en-US" sz="2300" kern="100">
                          <a:effectLst/>
                          <a:latin typeface="Times New Roman" panose="02020603050405020304" pitchFamily="18" charset="0"/>
                          <a:ea typeface="宋体" panose="02010600030101010101" pitchFamily="2" charset="-122"/>
                        </a:rPr>
                        <a:t>6</a:t>
                      </a:r>
                      <a:endParaRPr lang="zh-CN" sz="2300" kern="100">
                        <a:effectLst/>
                        <a:latin typeface="Times New Roman" panose="02020603050405020304" pitchFamily="18" charset="0"/>
                        <a:ea typeface="宋体" panose="02010600030101010101" pitchFamily="2" charset="-122"/>
                      </a:endParaRPr>
                    </a:p>
                  </a:txBody>
                  <a:tcPr marL="87471" marR="87471"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000"/>
                        </a:lnSpc>
                        <a:spcAft>
                          <a:spcPts val="0"/>
                        </a:spcAft>
                      </a:pPr>
                      <a:r>
                        <a:rPr lang="en-US" sz="2300" kern="100">
                          <a:effectLst/>
                          <a:latin typeface="Times New Roman" panose="02020603050405020304" pitchFamily="18" charset="0"/>
                          <a:ea typeface="宋体" panose="02010600030101010101" pitchFamily="2" charset="-122"/>
                        </a:rPr>
                        <a:t>9</a:t>
                      </a:r>
                      <a:endParaRPr lang="zh-CN" sz="2300" kern="100">
                        <a:effectLst/>
                        <a:latin typeface="Times New Roman" panose="02020603050405020304" pitchFamily="18" charset="0"/>
                        <a:ea typeface="宋体" panose="02010600030101010101" pitchFamily="2" charset="-122"/>
                      </a:endParaRPr>
                    </a:p>
                  </a:txBody>
                  <a:tcPr marL="87471" marR="87471"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000"/>
                        </a:lnSpc>
                        <a:spcAft>
                          <a:spcPts val="0"/>
                        </a:spcAft>
                      </a:pPr>
                      <a:r>
                        <a:rPr lang="en-US" sz="2300" kern="100">
                          <a:effectLst/>
                          <a:latin typeface="Times New Roman" panose="02020603050405020304" pitchFamily="18" charset="0"/>
                          <a:ea typeface="宋体" panose="02010600030101010101" pitchFamily="2" charset="-122"/>
                        </a:rPr>
                        <a:t>6</a:t>
                      </a:r>
                      <a:endParaRPr lang="zh-CN" sz="2300" kern="100">
                        <a:effectLst/>
                        <a:latin typeface="Times New Roman" panose="02020603050405020304" pitchFamily="18" charset="0"/>
                        <a:ea typeface="宋体" panose="02010600030101010101" pitchFamily="2" charset="-122"/>
                      </a:endParaRPr>
                    </a:p>
                  </a:txBody>
                  <a:tcPr marL="87471" marR="87471"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000"/>
                        </a:lnSpc>
                        <a:spcAft>
                          <a:spcPts val="0"/>
                        </a:spcAft>
                      </a:pPr>
                      <a:r>
                        <a:rPr lang="en-US" sz="2300" kern="100">
                          <a:effectLst/>
                          <a:latin typeface="Times New Roman" panose="02020603050405020304" pitchFamily="18" charset="0"/>
                          <a:ea typeface="宋体" panose="02010600030101010101" pitchFamily="2" charset="-122"/>
                        </a:rPr>
                        <a:t>5</a:t>
                      </a:r>
                      <a:endParaRPr lang="zh-CN" sz="2300" kern="100">
                        <a:effectLst/>
                        <a:latin typeface="Times New Roman" panose="02020603050405020304" pitchFamily="18" charset="0"/>
                        <a:ea typeface="宋体" panose="02010600030101010101" pitchFamily="2" charset="-122"/>
                      </a:endParaRPr>
                    </a:p>
                  </a:txBody>
                  <a:tcPr marL="87471" marR="87471"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000"/>
                        </a:lnSpc>
                        <a:spcAft>
                          <a:spcPts val="0"/>
                        </a:spcAft>
                      </a:pPr>
                      <a:r>
                        <a:rPr lang="en-US" sz="2300" kern="100">
                          <a:effectLst/>
                          <a:latin typeface="Times New Roman" panose="02020603050405020304" pitchFamily="18" charset="0"/>
                          <a:ea typeface="宋体" panose="02010600030101010101" pitchFamily="2" charset="-122"/>
                        </a:rPr>
                        <a:t>4</a:t>
                      </a:r>
                      <a:endParaRPr lang="zh-CN" sz="2300" kern="100">
                        <a:effectLst/>
                        <a:latin typeface="Times New Roman" panose="02020603050405020304" pitchFamily="18" charset="0"/>
                        <a:ea typeface="宋体" panose="02010600030101010101" pitchFamily="2" charset="-122"/>
                      </a:endParaRPr>
                    </a:p>
                  </a:txBody>
                  <a:tcPr marL="87471" marR="87471"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000"/>
                        </a:lnSpc>
                        <a:spcAft>
                          <a:spcPts val="0"/>
                        </a:spcAft>
                      </a:pPr>
                      <a:r>
                        <a:rPr lang="en-US" sz="2300" kern="100">
                          <a:effectLst/>
                          <a:latin typeface="Times New Roman" panose="02020603050405020304" pitchFamily="18" charset="0"/>
                          <a:ea typeface="宋体" panose="02010600030101010101" pitchFamily="2" charset="-122"/>
                        </a:rPr>
                        <a:t>3</a:t>
                      </a:r>
                      <a:endParaRPr lang="zh-CN" sz="2300" kern="100">
                        <a:effectLst/>
                        <a:latin typeface="Times New Roman" panose="02020603050405020304" pitchFamily="18" charset="0"/>
                        <a:ea typeface="宋体" panose="02010600030101010101" pitchFamily="2" charset="-122"/>
                      </a:endParaRPr>
                    </a:p>
                  </a:txBody>
                  <a:tcPr marL="87471" marR="87471"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000"/>
                        </a:lnSpc>
                        <a:spcAft>
                          <a:spcPts val="0"/>
                        </a:spcAft>
                      </a:pPr>
                      <a:r>
                        <a:rPr lang="en-US" sz="2300" kern="100">
                          <a:effectLst/>
                          <a:latin typeface="Times New Roman" panose="02020603050405020304" pitchFamily="18" charset="0"/>
                          <a:ea typeface="宋体" panose="02010600030101010101" pitchFamily="2" charset="-122"/>
                        </a:rPr>
                        <a:t>2</a:t>
                      </a:r>
                      <a:endParaRPr lang="zh-CN" sz="2300" kern="100">
                        <a:effectLst/>
                        <a:latin typeface="Times New Roman" panose="02020603050405020304" pitchFamily="18" charset="0"/>
                        <a:ea typeface="宋体" panose="02010600030101010101" pitchFamily="2" charset="-122"/>
                      </a:endParaRPr>
                    </a:p>
                  </a:txBody>
                  <a:tcPr marL="87471" marR="87471"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000"/>
                        </a:lnSpc>
                        <a:spcAft>
                          <a:spcPts val="0"/>
                        </a:spcAft>
                      </a:pPr>
                      <a:r>
                        <a:rPr lang="en-US" sz="2300" kern="100">
                          <a:effectLst/>
                          <a:latin typeface="Times New Roman" panose="02020603050405020304" pitchFamily="18" charset="0"/>
                          <a:ea typeface="宋体" panose="02010600030101010101" pitchFamily="2" charset="-122"/>
                        </a:rPr>
                        <a:t>1</a:t>
                      </a:r>
                      <a:endParaRPr lang="zh-CN" sz="2300" kern="100">
                        <a:effectLst/>
                        <a:latin typeface="Times New Roman" panose="02020603050405020304" pitchFamily="18" charset="0"/>
                        <a:ea typeface="宋体" panose="02010600030101010101" pitchFamily="2" charset="-122"/>
                      </a:endParaRPr>
                    </a:p>
                  </a:txBody>
                  <a:tcPr marL="87471" marR="87471"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0616356"/>
                  </a:ext>
                </a:extLst>
              </a:tr>
              <a:tr h="323968">
                <a:tc>
                  <a:txBody>
                    <a:bodyPr/>
                    <a:lstStyle/>
                    <a:p>
                      <a:pPr algn="ctr">
                        <a:lnSpc>
                          <a:spcPts val="2000"/>
                        </a:lnSpc>
                        <a:spcAft>
                          <a:spcPts val="0"/>
                        </a:spcAft>
                      </a:pPr>
                      <a:r>
                        <a:rPr lang="en-US" sz="2300" i="1" kern="100">
                          <a:effectLst/>
                          <a:latin typeface="Times New Roman" panose="02020603050405020304" pitchFamily="18" charset="0"/>
                          <a:ea typeface="宋体" panose="02010600030101010101" pitchFamily="2" charset="-122"/>
                        </a:rPr>
                        <a:t>p</a:t>
                      </a:r>
                      <a:r>
                        <a:rPr lang="en-US" sz="2300" kern="100">
                          <a:effectLst/>
                          <a:latin typeface="Times New Roman" panose="02020603050405020304" pitchFamily="18" charset="0"/>
                          <a:ea typeface="宋体" panose="02010600030101010101" pitchFamily="2" charset="-122"/>
                        </a:rPr>
                        <a:t>(</a:t>
                      </a:r>
                      <a:r>
                        <a:rPr lang="en-US" sz="2300" i="1" kern="100">
                          <a:effectLst/>
                          <a:latin typeface="Times New Roman" panose="02020603050405020304" pitchFamily="18" charset="0"/>
                          <a:ea typeface="宋体" panose="02010600030101010101" pitchFamily="2" charset="-122"/>
                        </a:rPr>
                        <a:t>r</a:t>
                      </a:r>
                      <a:r>
                        <a:rPr lang="en-US" sz="2300" i="1" kern="100" baseline="-25000">
                          <a:effectLst/>
                          <a:latin typeface="Times New Roman" panose="02020603050405020304" pitchFamily="18" charset="0"/>
                          <a:ea typeface="宋体" panose="02010600030101010101" pitchFamily="2" charset="-122"/>
                        </a:rPr>
                        <a:t>k</a:t>
                      </a:r>
                      <a:r>
                        <a:rPr lang="en-US" sz="2300" kern="100">
                          <a:effectLst/>
                          <a:latin typeface="Times New Roman" panose="02020603050405020304" pitchFamily="18" charset="0"/>
                          <a:ea typeface="宋体" panose="02010600030101010101" pitchFamily="2" charset="-122"/>
                        </a:rPr>
                        <a:t>)</a:t>
                      </a:r>
                      <a:endParaRPr lang="zh-CN" sz="2300" kern="100">
                        <a:effectLst/>
                        <a:latin typeface="Times New Roman" panose="02020603050405020304" pitchFamily="18" charset="0"/>
                        <a:ea typeface="宋体" panose="02010600030101010101" pitchFamily="2" charset="-122"/>
                      </a:endParaRPr>
                    </a:p>
                  </a:txBody>
                  <a:tcPr marL="87471" marR="87471" marT="0" marB="0">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000"/>
                        </a:lnSpc>
                        <a:spcAft>
                          <a:spcPts val="0"/>
                        </a:spcAft>
                      </a:pPr>
                      <a:r>
                        <a:rPr lang="en-US" sz="2300" kern="100">
                          <a:effectLst/>
                          <a:latin typeface="Times New Roman" panose="02020603050405020304" pitchFamily="18" charset="0"/>
                          <a:ea typeface="宋体" panose="02010600030101010101" pitchFamily="2" charset="-122"/>
                        </a:rPr>
                        <a:t>6/36</a:t>
                      </a:r>
                      <a:endParaRPr lang="zh-CN" sz="2300" kern="100">
                        <a:effectLst/>
                        <a:latin typeface="Times New Roman" panose="02020603050405020304" pitchFamily="18" charset="0"/>
                        <a:ea typeface="宋体" panose="02010600030101010101" pitchFamily="2" charset="-122"/>
                      </a:endParaRPr>
                    </a:p>
                  </a:txBody>
                  <a:tcPr marL="87471" marR="87471" marT="0" marB="0">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000"/>
                        </a:lnSpc>
                        <a:spcAft>
                          <a:spcPts val="0"/>
                        </a:spcAft>
                      </a:pPr>
                      <a:r>
                        <a:rPr lang="en-US" sz="2300" kern="100">
                          <a:effectLst/>
                          <a:latin typeface="Times New Roman" panose="02020603050405020304" pitchFamily="18" charset="0"/>
                          <a:ea typeface="宋体" panose="02010600030101010101" pitchFamily="2" charset="-122"/>
                        </a:rPr>
                        <a:t>9/36</a:t>
                      </a:r>
                      <a:endParaRPr lang="zh-CN" sz="2300" kern="100">
                        <a:effectLst/>
                        <a:latin typeface="Times New Roman" panose="02020603050405020304" pitchFamily="18" charset="0"/>
                        <a:ea typeface="宋体" panose="02010600030101010101" pitchFamily="2" charset="-122"/>
                      </a:endParaRPr>
                    </a:p>
                  </a:txBody>
                  <a:tcPr marL="87471" marR="87471" marT="0" marB="0">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000"/>
                        </a:lnSpc>
                        <a:spcAft>
                          <a:spcPts val="0"/>
                        </a:spcAft>
                      </a:pPr>
                      <a:r>
                        <a:rPr lang="en-US" sz="2300" kern="100">
                          <a:effectLst/>
                          <a:latin typeface="Times New Roman" panose="02020603050405020304" pitchFamily="18" charset="0"/>
                          <a:ea typeface="宋体" panose="02010600030101010101" pitchFamily="2" charset="-122"/>
                        </a:rPr>
                        <a:t>6/36</a:t>
                      </a:r>
                      <a:endParaRPr lang="zh-CN" sz="2300" kern="100">
                        <a:effectLst/>
                        <a:latin typeface="Times New Roman" panose="02020603050405020304" pitchFamily="18" charset="0"/>
                        <a:ea typeface="宋体" panose="02010600030101010101" pitchFamily="2" charset="-122"/>
                      </a:endParaRPr>
                    </a:p>
                  </a:txBody>
                  <a:tcPr marL="87471" marR="87471" marT="0" marB="0">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000"/>
                        </a:lnSpc>
                        <a:spcAft>
                          <a:spcPts val="0"/>
                        </a:spcAft>
                      </a:pPr>
                      <a:r>
                        <a:rPr lang="en-US" sz="2300" kern="100">
                          <a:effectLst/>
                          <a:latin typeface="Times New Roman" panose="02020603050405020304" pitchFamily="18" charset="0"/>
                          <a:ea typeface="宋体" panose="02010600030101010101" pitchFamily="2" charset="-122"/>
                        </a:rPr>
                        <a:t>5/36</a:t>
                      </a:r>
                      <a:endParaRPr lang="zh-CN" sz="2300" kern="100">
                        <a:effectLst/>
                        <a:latin typeface="Times New Roman" panose="02020603050405020304" pitchFamily="18" charset="0"/>
                        <a:ea typeface="宋体" panose="02010600030101010101" pitchFamily="2" charset="-122"/>
                      </a:endParaRPr>
                    </a:p>
                  </a:txBody>
                  <a:tcPr marL="87471" marR="87471" marT="0" marB="0">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000"/>
                        </a:lnSpc>
                        <a:spcAft>
                          <a:spcPts val="0"/>
                        </a:spcAft>
                      </a:pPr>
                      <a:r>
                        <a:rPr lang="en-US" sz="2300" kern="100">
                          <a:effectLst/>
                          <a:latin typeface="Times New Roman" panose="02020603050405020304" pitchFamily="18" charset="0"/>
                          <a:ea typeface="宋体" panose="02010600030101010101" pitchFamily="2" charset="-122"/>
                        </a:rPr>
                        <a:t>4/36</a:t>
                      </a:r>
                      <a:endParaRPr lang="zh-CN" sz="2300" kern="100">
                        <a:effectLst/>
                        <a:latin typeface="Times New Roman" panose="02020603050405020304" pitchFamily="18" charset="0"/>
                        <a:ea typeface="宋体" panose="02010600030101010101" pitchFamily="2" charset="-122"/>
                      </a:endParaRPr>
                    </a:p>
                  </a:txBody>
                  <a:tcPr marL="87471" marR="87471" marT="0" marB="0">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000"/>
                        </a:lnSpc>
                        <a:spcAft>
                          <a:spcPts val="0"/>
                        </a:spcAft>
                      </a:pPr>
                      <a:r>
                        <a:rPr lang="en-US" sz="2300" kern="100">
                          <a:effectLst/>
                          <a:latin typeface="Times New Roman" panose="02020603050405020304" pitchFamily="18" charset="0"/>
                          <a:ea typeface="宋体" panose="02010600030101010101" pitchFamily="2" charset="-122"/>
                        </a:rPr>
                        <a:t>3/36</a:t>
                      </a:r>
                      <a:endParaRPr lang="zh-CN" sz="2300" kern="100">
                        <a:effectLst/>
                        <a:latin typeface="Times New Roman" panose="02020603050405020304" pitchFamily="18" charset="0"/>
                        <a:ea typeface="宋体" panose="02010600030101010101" pitchFamily="2" charset="-122"/>
                      </a:endParaRPr>
                    </a:p>
                  </a:txBody>
                  <a:tcPr marL="87471" marR="87471" marT="0" marB="0">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000"/>
                        </a:lnSpc>
                        <a:spcAft>
                          <a:spcPts val="0"/>
                        </a:spcAft>
                      </a:pPr>
                      <a:r>
                        <a:rPr lang="en-US" sz="2300" kern="100">
                          <a:effectLst/>
                          <a:latin typeface="Times New Roman" panose="02020603050405020304" pitchFamily="18" charset="0"/>
                          <a:ea typeface="宋体" panose="02010600030101010101" pitchFamily="2" charset="-122"/>
                        </a:rPr>
                        <a:t>2/36</a:t>
                      </a:r>
                      <a:endParaRPr lang="zh-CN" sz="2300" kern="100">
                        <a:effectLst/>
                        <a:latin typeface="Times New Roman" panose="02020603050405020304" pitchFamily="18" charset="0"/>
                        <a:ea typeface="宋体" panose="02010600030101010101" pitchFamily="2" charset="-122"/>
                      </a:endParaRPr>
                    </a:p>
                  </a:txBody>
                  <a:tcPr marL="87471" marR="87471" marT="0" marB="0">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000"/>
                        </a:lnSpc>
                        <a:spcAft>
                          <a:spcPts val="0"/>
                        </a:spcAft>
                      </a:pPr>
                      <a:r>
                        <a:rPr lang="en-US" sz="2300" kern="100" dirty="0">
                          <a:effectLst/>
                          <a:latin typeface="Times New Roman" panose="02020603050405020304" pitchFamily="18" charset="0"/>
                          <a:ea typeface="宋体" panose="02010600030101010101" pitchFamily="2" charset="-122"/>
                        </a:rPr>
                        <a:t>1/36</a:t>
                      </a:r>
                      <a:endParaRPr lang="zh-CN" sz="2300" kern="100" dirty="0">
                        <a:effectLst/>
                        <a:latin typeface="Times New Roman" panose="02020603050405020304" pitchFamily="18" charset="0"/>
                        <a:ea typeface="宋体" panose="02010600030101010101" pitchFamily="2" charset="-122"/>
                      </a:endParaRPr>
                    </a:p>
                  </a:txBody>
                  <a:tcPr marL="87471" marR="87471" marT="0" marB="0">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1398113"/>
                  </a:ext>
                </a:extLst>
              </a:tr>
            </a:tbl>
          </a:graphicData>
        </a:graphic>
      </p:graphicFrame>
      <p:sp>
        <p:nvSpPr>
          <p:cNvPr id="12" name="AutoShape 55"/>
          <p:cNvSpPr>
            <a:spLocks noChangeArrowheads="1"/>
          </p:cNvSpPr>
          <p:nvPr/>
        </p:nvSpPr>
        <p:spPr bwMode="auto">
          <a:xfrm>
            <a:off x="2376331" y="1760188"/>
            <a:ext cx="1193968" cy="1263476"/>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FFCC"/>
          </a:solidFill>
          <a:ln w="9525">
            <a:solidFill>
              <a:schemeClr val="tx1"/>
            </a:solidFill>
            <a:miter lim="800000"/>
            <a:headEnd/>
            <a:tailEnd/>
          </a:ln>
        </p:spPr>
        <p:txBody>
          <a:bodyPr wrap="none" anchor="ctr"/>
          <a:lstStyle/>
          <a:p>
            <a:endParaRPr lang="zh-CN" altLang="en-US" sz="2296"/>
          </a:p>
        </p:txBody>
      </p:sp>
      <p:cxnSp>
        <p:nvCxnSpPr>
          <p:cNvPr id="14" name="直接箭头连接符 13"/>
          <p:cNvCxnSpPr/>
          <p:nvPr/>
        </p:nvCxnSpPr>
        <p:spPr bwMode="auto">
          <a:xfrm flipV="1">
            <a:off x="6142571" y="3704531"/>
            <a:ext cx="0" cy="2158327"/>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17" name="直接箭头连接符 16"/>
          <p:cNvCxnSpPr/>
          <p:nvPr/>
        </p:nvCxnSpPr>
        <p:spPr bwMode="auto">
          <a:xfrm>
            <a:off x="6142572" y="5862858"/>
            <a:ext cx="2846505" cy="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20" name="直接连接符 19"/>
          <p:cNvCxnSpPr/>
          <p:nvPr/>
        </p:nvCxnSpPr>
        <p:spPr bwMode="auto">
          <a:xfrm flipV="1">
            <a:off x="6509297" y="4071906"/>
            <a:ext cx="0" cy="1790952"/>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6" name="直接连接符 25"/>
          <p:cNvCxnSpPr/>
          <p:nvPr/>
        </p:nvCxnSpPr>
        <p:spPr bwMode="auto">
          <a:xfrm flipV="1">
            <a:off x="7152201" y="4949219"/>
            <a:ext cx="0" cy="913639"/>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2" name="直接连接符 31"/>
          <p:cNvCxnSpPr/>
          <p:nvPr/>
        </p:nvCxnSpPr>
        <p:spPr bwMode="auto">
          <a:xfrm flipH="1" flipV="1">
            <a:off x="7497656" y="5162946"/>
            <a:ext cx="10576" cy="699911"/>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4" name="直接连接符 33"/>
          <p:cNvCxnSpPr/>
          <p:nvPr/>
        </p:nvCxnSpPr>
        <p:spPr bwMode="auto">
          <a:xfrm flipH="1" flipV="1">
            <a:off x="7841030" y="5306237"/>
            <a:ext cx="13974" cy="556621"/>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6" name="直接连接符 35"/>
          <p:cNvCxnSpPr/>
          <p:nvPr/>
        </p:nvCxnSpPr>
        <p:spPr bwMode="auto">
          <a:xfrm flipH="1" flipV="1">
            <a:off x="8194470" y="5472522"/>
            <a:ext cx="18624" cy="390336"/>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8" name="直接连接符 37"/>
          <p:cNvCxnSpPr/>
          <p:nvPr/>
        </p:nvCxnSpPr>
        <p:spPr bwMode="auto">
          <a:xfrm flipH="1" flipV="1">
            <a:off x="8552562" y="5584547"/>
            <a:ext cx="18156" cy="278312"/>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0" name="直接连接符 39"/>
          <p:cNvCxnSpPr/>
          <p:nvPr/>
        </p:nvCxnSpPr>
        <p:spPr bwMode="auto">
          <a:xfrm flipV="1">
            <a:off x="6844104" y="4749617"/>
            <a:ext cx="4659" cy="1113241"/>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50" name="文本框 49"/>
          <p:cNvSpPr txBox="1"/>
          <p:nvPr/>
        </p:nvSpPr>
        <p:spPr>
          <a:xfrm>
            <a:off x="5866391" y="5862858"/>
            <a:ext cx="559354" cy="445635"/>
          </a:xfrm>
          <a:prstGeom prst="rect">
            <a:avLst/>
          </a:prstGeom>
          <a:noFill/>
        </p:spPr>
        <p:txBody>
          <a:bodyPr wrap="square" rtlCol="0">
            <a:spAutoFit/>
          </a:bodyPr>
          <a:lstStyle/>
          <a:p>
            <a:pPr algn="just"/>
            <a:r>
              <a:rPr lang="en-US" altLang="zh-CN" sz="2296" dirty="0"/>
              <a:t> 0</a:t>
            </a:r>
            <a:endParaRPr lang="zh-CN" altLang="en-US" sz="2296" dirty="0"/>
          </a:p>
        </p:txBody>
      </p:sp>
      <p:sp>
        <p:nvSpPr>
          <p:cNvPr id="51" name="文本框 50"/>
          <p:cNvSpPr txBox="1"/>
          <p:nvPr/>
        </p:nvSpPr>
        <p:spPr>
          <a:xfrm>
            <a:off x="6229618" y="5850407"/>
            <a:ext cx="559354" cy="445635"/>
          </a:xfrm>
          <a:prstGeom prst="rect">
            <a:avLst/>
          </a:prstGeom>
          <a:noFill/>
        </p:spPr>
        <p:txBody>
          <a:bodyPr wrap="square" rtlCol="0">
            <a:spAutoFit/>
          </a:bodyPr>
          <a:lstStyle/>
          <a:p>
            <a:pPr algn="just"/>
            <a:r>
              <a:rPr lang="en-US" altLang="zh-CN" sz="2296" dirty="0"/>
              <a:t> 1</a:t>
            </a:r>
            <a:endParaRPr lang="zh-CN" altLang="en-US" sz="2296" dirty="0"/>
          </a:p>
        </p:txBody>
      </p:sp>
      <p:sp>
        <p:nvSpPr>
          <p:cNvPr id="52" name="文本框 51"/>
          <p:cNvSpPr txBox="1"/>
          <p:nvPr/>
        </p:nvSpPr>
        <p:spPr>
          <a:xfrm>
            <a:off x="6630309" y="5850407"/>
            <a:ext cx="559354" cy="445635"/>
          </a:xfrm>
          <a:prstGeom prst="rect">
            <a:avLst/>
          </a:prstGeom>
          <a:noFill/>
        </p:spPr>
        <p:txBody>
          <a:bodyPr wrap="square" rtlCol="0">
            <a:spAutoFit/>
          </a:bodyPr>
          <a:lstStyle/>
          <a:p>
            <a:pPr algn="just"/>
            <a:r>
              <a:rPr lang="en-US" altLang="zh-CN" sz="2296" dirty="0"/>
              <a:t>2</a:t>
            </a:r>
            <a:endParaRPr lang="zh-CN" altLang="en-US" sz="2296" dirty="0"/>
          </a:p>
        </p:txBody>
      </p:sp>
      <p:sp>
        <p:nvSpPr>
          <p:cNvPr id="53" name="文本框 52"/>
          <p:cNvSpPr txBox="1"/>
          <p:nvPr/>
        </p:nvSpPr>
        <p:spPr>
          <a:xfrm>
            <a:off x="6901884" y="5850407"/>
            <a:ext cx="559354" cy="445635"/>
          </a:xfrm>
          <a:prstGeom prst="rect">
            <a:avLst/>
          </a:prstGeom>
          <a:noFill/>
        </p:spPr>
        <p:txBody>
          <a:bodyPr wrap="square" rtlCol="0">
            <a:spAutoFit/>
          </a:bodyPr>
          <a:lstStyle/>
          <a:p>
            <a:pPr algn="just"/>
            <a:r>
              <a:rPr lang="en-US" altLang="zh-CN" sz="2296" dirty="0"/>
              <a:t> 3</a:t>
            </a:r>
            <a:endParaRPr lang="zh-CN" altLang="en-US" sz="2296" dirty="0"/>
          </a:p>
        </p:txBody>
      </p:sp>
      <p:sp>
        <p:nvSpPr>
          <p:cNvPr id="54" name="文本框 53"/>
          <p:cNvSpPr txBox="1"/>
          <p:nvPr/>
        </p:nvSpPr>
        <p:spPr>
          <a:xfrm>
            <a:off x="7246365" y="5850407"/>
            <a:ext cx="559354" cy="445635"/>
          </a:xfrm>
          <a:prstGeom prst="rect">
            <a:avLst/>
          </a:prstGeom>
          <a:noFill/>
        </p:spPr>
        <p:txBody>
          <a:bodyPr wrap="square" rtlCol="0">
            <a:spAutoFit/>
          </a:bodyPr>
          <a:lstStyle/>
          <a:p>
            <a:pPr algn="just"/>
            <a:r>
              <a:rPr lang="en-US" altLang="zh-CN" sz="2296" dirty="0"/>
              <a:t> 4</a:t>
            </a:r>
            <a:endParaRPr lang="zh-CN" altLang="en-US" sz="2296" dirty="0"/>
          </a:p>
        </p:txBody>
      </p:sp>
      <p:sp>
        <p:nvSpPr>
          <p:cNvPr id="55" name="文本框 54"/>
          <p:cNvSpPr txBox="1"/>
          <p:nvPr/>
        </p:nvSpPr>
        <p:spPr>
          <a:xfrm>
            <a:off x="7619368" y="5844182"/>
            <a:ext cx="559354" cy="445635"/>
          </a:xfrm>
          <a:prstGeom prst="rect">
            <a:avLst/>
          </a:prstGeom>
          <a:noFill/>
        </p:spPr>
        <p:txBody>
          <a:bodyPr wrap="square" rtlCol="0">
            <a:spAutoFit/>
          </a:bodyPr>
          <a:lstStyle/>
          <a:p>
            <a:pPr algn="just"/>
            <a:r>
              <a:rPr lang="en-US" altLang="zh-CN" sz="2296" dirty="0"/>
              <a:t> 5</a:t>
            </a:r>
            <a:endParaRPr lang="zh-CN" altLang="en-US" sz="2296" dirty="0"/>
          </a:p>
        </p:txBody>
      </p:sp>
      <p:sp>
        <p:nvSpPr>
          <p:cNvPr id="56" name="文本框 55"/>
          <p:cNvSpPr txBox="1"/>
          <p:nvPr/>
        </p:nvSpPr>
        <p:spPr>
          <a:xfrm>
            <a:off x="7940027" y="5829907"/>
            <a:ext cx="559354" cy="445635"/>
          </a:xfrm>
          <a:prstGeom prst="rect">
            <a:avLst/>
          </a:prstGeom>
          <a:noFill/>
        </p:spPr>
        <p:txBody>
          <a:bodyPr wrap="square" rtlCol="0">
            <a:spAutoFit/>
          </a:bodyPr>
          <a:lstStyle/>
          <a:p>
            <a:pPr algn="just"/>
            <a:r>
              <a:rPr lang="en-US" altLang="zh-CN" sz="2296" dirty="0"/>
              <a:t> 6</a:t>
            </a:r>
            <a:endParaRPr lang="zh-CN" altLang="en-US" sz="2296" dirty="0"/>
          </a:p>
        </p:txBody>
      </p:sp>
      <p:sp>
        <p:nvSpPr>
          <p:cNvPr id="57" name="文本框 56"/>
          <p:cNvSpPr txBox="1"/>
          <p:nvPr/>
        </p:nvSpPr>
        <p:spPr>
          <a:xfrm>
            <a:off x="8292911" y="5844182"/>
            <a:ext cx="559354" cy="445635"/>
          </a:xfrm>
          <a:prstGeom prst="rect">
            <a:avLst/>
          </a:prstGeom>
          <a:noFill/>
        </p:spPr>
        <p:txBody>
          <a:bodyPr wrap="square" rtlCol="0">
            <a:spAutoFit/>
          </a:bodyPr>
          <a:lstStyle/>
          <a:p>
            <a:pPr algn="just"/>
            <a:r>
              <a:rPr lang="en-US" altLang="zh-CN" sz="2296" dirty="0"/>
              <a:t> 7</a:t>
            </a:r>
            <a:endParaRPr lang="zh-CN" altLang="en-US" sz="2296" dirty="0"/>
          </a:p>
        </p:txBody>
      </p:sp>
      <p:sp>
        <p:nvSpPr>
          <p:cNvPr id="58" name="文本框 57"/>
          <p:cNvSpPr txBox="1"/>
          <p:nvPr/>
        </p:nvSpPr>
        <p:spPr>
          <a:xfrm>
            <a:off x="8733700" y="5829907"/>
            <a:ext cx="852360" cy="445635"/>
          </a:xfrm>
          <a:prstGeom prst="rect">
            <a:avLst/>
          </a:prstGeom>
          <a:noFill/>
        </p:spPr>
        <p:txBody>
          <a:bodyPr wrap="square" rtlCol="0">
            <a:spAutoFit/>
          </a:bodyPr>
          <a:lstStyle/>
          <a:p>
            <a:pPr algn="just"/>
            <a:r>
              <a:rPr lang="en-US" altLang="zh-CN" sz="2296" dirty="0"/>
              <a:t> </a:t>
            </a:r>
            <a:r>
              <a:rPr lang="en-US" altLang="zh-CN" sz="2296" i="1" dirty="0" err="1"/>
              <a:t>r</a:t>
            </a:r>
            <a:r>
              <a:rPr lang="en-US" altLang="zh-CN" sz="2296" i="1" baseline="-25000" dirty="0" err="1"/>
              <a:t>k</a:t>
            </a:r>
            <a:endParaRPr lang="zh-CN" altLang="en-US" sz="2296" i="1" baseline="-25000" dirty="0"/>
          </a:p>
        </p:txBody>
      </p:sp>
      <p:sp>
        <p:nvSpPr>
          <p:cNvPr id="59" name="文本框 58"/>
          <p:cNvSpPr txBox="1"/>
          <p:nvPr/>
        </p:nvSpPr>
        <p:spPr>
          <a:xfrm>
            <a:off x="5544938" y="3412959"/>
            <a:ext cx="642905" cy="445635"/>
          </a:xfrm>
          <a:prstGeom prst="rect">
            <a:avLst/>
          </a:prstGeom>
          <a:noFill/>
        </p:spPr>
        <p:txBody>
          <a:bodyPr wrap="square" rtlCol="0">
            <a:spAutoFit/>
          </a:bodyPr>
          <a:lstStyle/>
          <a:p>
            <a:pPr algn="just"/>
            <a:r>
              <a:rPr lang="en-US" altLang="zh-CN" sz="2296" dirty="0"/>
              <a:t> </a:t>
            </a:r>
            <a:r>
              <a:rPr lang="en-US" altLang="zh-CN" sz="2296" i="1" dirty="0" err="1"/>
              <a:t>n</a:t>
            </a:r>
            <a:r>
              <a:rPr lang="en-US" altLang="zh-CN" sz="2296" i="1" baseline="-25000" dirty="0" err="1"/>
              <a:t>k</a:t>
            </a:r>
            <a:endParaRPr lang="zh-CN" altLang="en-US" sz="2296" i="1" baseline="-25000" dirty="0"/>
          </a:p>
        </p:txBody>
      </p:sp>
      <p:cxnSp>
        <p:nvCxnSpPr>
          <p:cNvPr id="61" name="直接连接符 60"/>
          <p:cNvCxnSpPr/>
          <p:nvPr/>
        </p:nvCxnSpPr>
        <p:spPr bwMode="auto">
          <a:xfrm flipV="1">
            <a:off x="6142572" y="4716665"/>
            <a:ext cx="4659" cy="1113241"/>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62" name="文本框 61"/>
          <p:cNvSpPr txBox="1"/>
          <p:nvPr/>
        </p:nvSpPr>
        <p:spPr>
          <a:xfrm>
            <a:off x="5688998" y="4514082"/>
            <a:ext cx="559354" cy="445635"/>
          </a:xfrm>
          <a:prstGeom prst="rect">
            <a:avLst/>
          </a:prstGeom>
          <a:noFill/>
        </p:spPr>
        <p:txBody>
          <a:bodyPr wrap="square" rtlCol="0">
            <a:spAutoFit/>
          </a:bodyPr>
          <a:lstStyle/>
          <a:p>
            <a:pPr algn="just"/>
            <a:r>
              <a:rPr lang="en-US" altLang="zh-CN" sz="2296" dirty="0"/>
              <a:t> 6</a:t>
            </a:r>
            <a:endParaRPr lang="zh-CN" altLang="en-US" sz="2296" dirty="0"/>
          </a:p>
        </p:txBody>
      </p:sp>
      <p:sp>
        <p:nvSpPr>
          <p:cNvPr id="63" name="文本框 62"/>
          <p:cNvSpPr txBox="1"/>
          <p:nvPr/>
        </p:nvSpPr>
        <p:spPr>
          <a:xfrm>
            <a:off x="5703983" y="5056267"/>
            <a:ext cx="559354" cy="445635"/>
          </a:xfrm>
          <a:prstGeom prst="rect">
            <a:avLst/>
          </a:prstGeom>
          <a:noFill/>
        </p:spPr>
        <p:txBody>
          <a:bodyPr wrap="square" rtlCol="0">
            <a:spAutoFit/>
          </a:bodyPr>
          <a:lstStyle/>
          <a:p>
            <a:pPr algn="just"/>
            <a:r>
              <a:rPr lang="en-US" altLang="zh-CN" sz="2296" dirty="0"/>
              <a:t> 3</a:t>
            </a:r>
            <a:endParaRPr lang="zh-CN" altLang="en-US" sz="2296" dirty="0"/>
          </a:p>
        </p:txBody>
      </p:sp>
      <p:sp>
        <p:nvSpPr>
          <p:cNvPr id="64" name="文本框 63"/>
          <p:cNvSpPr txBox="1"/>
          <p:nvPr/>
        </p:nvSpPr>
        <p:spPr>
          <a:xfrm>
            <a:off x="5688997" y="3931481"/>
            <a:ext cx="559354" cy="445635"/>
          </a:xfrm>
          <a:prstGeom prst="rect">
            <a:avLst/>
          </a:prstGeom>
          <a:noFill/>
        </p:spPr>
        <p:txBody>
          <a:bodyPr wrap="square" rtlCol="0">
            <a:spAutoFit/>
          </a:bodyPr>
          <a:lstStyle/>
          <a:p>
            <a:pPr algn="just"/>
            <a:r>
              <a:rPr lang="en-US" altLang="zh-CN" sz="2296" dirty="0"/>
              <a:t> 9</a:t>
            </a:r>
            <a:endParaRPr lang="zh-CN" altLang="en-US" sz="2296" dirty="0"/>
          </a:p>
        </p:txBody>
      </p:sp>
      <p:sp>
        <p:nvSpPr>
          <p:cNvPr id="31" name="Rectangle 32"/>
          <p:cNvSpPr>
            <a:spLocks noChangeArrowheads="1"/>
          </p:cNvSpPr>
          <p:nvPr/>
        </p:nvSpPr>
        <p:spPr bwMode="auto">
          <a:xfrm>
            <a:off x="1963382" y="1101477"/>
            <a:ext cx="2575547" cy="59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marL="437369" indent="-437369">
              <a:spcBef>
                <a:spcPct val="20000"/>
              </a:spcBef>
              <a:buClr>
                <a:srgbClr val="7000C8"/>
              </a:buClr>
              <a:buSzPct val="75000"/>
              <a:buFont typeface="Wingdings" panose="05000000000000000000" pitchFamily="2" charset="2"/>
              <a:buChar char="n"/>
            </a:pPr>
            <a:r>
              <a:rPr lang="zh-CN" altLang="en-US" sz="3061" dirty="0">
                <a:latin typeface="楷体" panose="02010609060101010101" pitchFamily="49" charset="-122"/>
                <a:ea typeface="楷体" panose="02010609060101010101" pitchFamily="49" charset="-122"/>
                <a:cs typeface="Times New Roman" panose="02020603050405020304" pitchFamily="18" charset="0"/>
              </a:rPr>
              <a:t>示例</a:t>
            </a:r>
            <a:endParaRPr kumimoji="1" lang="zh-CN" altLang="en-US" sz="3061"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925733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29</a:t>
            </a:fld>
            <a:endParaRPr lang="en-US" altLang="zh-CN"/>
          </a:p>
        </p:txBody>
      </p:sp>
      <p:sp>
        <p:nvSpPr>
          <p:cNvPr id="3" name="Rectangle 2"/>
          <p:cNvSpPr txBox="1">
            <a:spLocks noChangeArrowheads="1"/>
          </p:cNvSpPr>
          <p:nvPr/>
        </p:nvSpPr>
        <p:spPr bwMode="auto">
          <a:xfrm>
            <a:off x="1963382" y="305746"/>
            <a:ext cx="4179189"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5.2.1</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灰度直方图</a:t>
            </a:r>
          </a:p>
        </p:txBody>
      </p:sp>
      <p:sp>
        <p:nvSpPr>
          <p:cNvPr id="4" name="Rectangle 2"/>
          <p:cNvSpPr txBox="1">
            <a:spLocks noChangeArrowheads="1"/>
          </p:cNvSpPr>
          <p:nvPr/>
        </p:nvSpPr>
        <p:spPr bwMode="auto">
          <a:xfrm>
            <a:off x="5494635" y="933434"/>
            <a:ext cx="48676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基于直方图修正的图像增强</a:t>
            </a:r>
          </a:p>
        </p:txBody>
      </p:sp>
      <p:sp>
        <p:nvSpPr>
          <p:cNvPr id="7" name="文本框 6"/>
          <p:cNvSpPr txBox="1"/>
          <p:nvPr/>
        </p:nvSpPr>
        <p:spPr>
          <a:xfrm>
            <a:off x="2400041" y="1957984"/>
            <a:ext cx="8247013" cy="4410182"/>
          </a:xfrm>
          <a:prstGeom prst="rect">
            <a:avLst/>
          </a:prstGeom>
          <a:noFill/>
        </p:spPr>
        <p:txBody>
          <a:bodyPr wrap="square" rtlCol="0">
            <a:spAutoFit/>
          </a:bodyPr>
          <a:lstStyle/>
          <a:p>
            <a:r>
              <a:rPr lang="en-US" altLang="zh-CN" sz="2806" dirty="0">
                <a:ea typeface="楷体" panose="02010609060101010101" pitchFamily="49" charset="-122"/>
                <a:cs typeface="Times New Roman" panose="02020603050405020304" pitchFamily="18" charset="0"/>
              </a:rPr>
              <a:t>Image=rgb2gray(</a:t>
            </a:r>
            <a:r>
              <a:rPr lang="en-US" altLang="zh-CN" sz="2806" dirty="0" err="1">
                <a:ea typeface="楷体" panose="02010609060101010101" pitchFamily="49" charset="-122"/>
                <a:cs typeface="Times New Roman" panose="02020603050405020304" pitchFamily="18" charset="0"/>
              </a:rPr>
              <a:t>imread</a:t>
            </a:r>
            <a:r>
              <a:rPr lang="en-US" altLang="zh-CN" sz="2806" dirty="0">
                <a:ea typeface="楷体" panose="02010609060101010101" pitchFamily="49" charset="-122"/>
                <a:cs typeface="Times New Roman" panose="02020603050405020304" pitchFamily="18" charset="0"/>
              </a:rPr>
              <a:t>('couple.bmp'));</a:t>
            </a:r>
            <a:endParaRPr lang="zh-CN" altLang="zh-CN" sz="2806" dirty="0">
              <a:ea typeface="楷体" panose="02010609060101010101" pitchFamily="49" charset="-122"/>
              <a:cs typeface="Times New Roman" panose="02020603050405020304" pitchFamily="18" charset="0"/>
            </a:endParaRPr>
          </a:p>
          <a:p>
            <a:r>
              <a:rPr lang="en-US" altLang="zh-CN" sz="2806" dirty="0" err="1">
                <a:ea typeface="楷体" panose="02010609060101010101" pitchFamily="49" charset="-122"/>
                <a:cs typeface="Times New Roman" panose="02020603050405020304" pitchFamily="18" charset="0"/>
              </a:rPr>
              <a:t>histgram</a:t>
            </a:r>
            <a:r>
              <a:rPr lang="en-US" altLang="zh-CN" sz="2806" dirty="0">
                <a:ea typeface="楷体" panose="02010609060101010101" pitchFamily="49" charset="-122"/>
                <a:cs typeface="Times New Roman" panose="02020603050405020304" pitchFamily="18" charset="0"/>
              </a:rPr>
              <a:t>=zeros(256);       [h w]=size(Image);</a:t>
            </a:r>
            <a:endParaRPr lang="zh-CN" altLang="zh-CN" sz="2806" dirty="0">
              <a:ea typeface="楷体" panose="02010609060101010101" pitchFamily="49" charset="-122"/>
              <a:cs typeface="Times New Roman" panose="02020603050405020304" pitchFamily="18" charset="0"/>
            </a:endParaRPr>
          </a:p>
          <a:p>
            <a:r>
              <a:rPr lang="en-US" altLang="zh-CN" sz="2806" dirty="0">
                <a:ea typeface="楷体" panose="02010609060101010101" pitchFamily="49" charset="-122"/>
                <a:cs typeface="Times New Roman" panose="02020603050405020304" pitchFamily="18" charset="0"/>
              </a:rPr>
              <a:t>for x=1:w</a:t>
            </a:r>
            <a:endParaRPr lang="zh-CN" altLang="zh-CN" sz="2806" dirty="0">
              <a:ea typeface="楷体" panose="02010609060101010101" pitchFamily="49" charset="-122"/>
              <a:cs typeface="Times New Roman" panose="02020603050405020304" pitchFamily="18" charset="0"/>
            </a:endParaRPr>
          </a:p>
          <a:p>
            <a:r>
              <a:rPr lang="en-US" altLang="zh-CN" sz="2806" dirty="0">
                <a:ea typeface="楷体" panose="02010609060101010101" pitchFamily="49" charset="-122"/>
                <a:cs typeface="Times New Roman" panose="02020603050405020304" pitchFamily="18" charset="0"/>
              </a:rPr>
              <a:t>    for y=1:h            </a:t>
            </a:r>
            <a:r>
              <a:rPr lang="en-US" altLang="zh-CN" sz="2806" dirty="0" err="1">
                <a:ea typeface="楷体" panose="02010609060101010101" pitchFamily="49" charset="-122"/>
                <a:cs typeface="Times New Roman" panose="02020603050405020304" pitchFamily="18" charset="0"/>
              </a:rPr>
              <a:t>histgram</a:t>
            </a:r>
            <a:r>
              <a:rPr lang="en-US" altLang="zh-CN" sz="2806" dirty="0">
                <a:ea typeface="楷体" panose="02010609060101010101" pitchFamily="49" charset="-122"/>
                <a:cs typeface="Times New Roman" panose="02020603050405020304" pitchFamily="18" charset="0"/>
              </a:rPr>
              <a:t>(Image(</a:t>
            </a:r>
            <a:r>
              <a:rPr lang="en-US" altLang="zh-CN" sz="2806" dirty="0" err="1">
                <a:ea typeface="楷体" panose="02010609060101010101" pitchFamily="49" charset="-122"/>
                <a:cs typeface="Times New Roman" panose="02020603050405020304" pitchFamily="18" charset="0"/>
              </a:rPr>
              <a:t>y,x</a:t>
            </a:r>
            <a:r>
              <a:rPr lang="en-US" altLang="zh-CN" sz="2806" dirty="0">
                <a:ea typeface="楷体" panose="02010609060101010101" pitchFamily="49" charset="-122"/>
                <a:cs typeface="Times New Roman" panose="02020603050405020304" pitchFamily="18" charset="0"/>
              </a:rPr>
              <a:t>)+1)=</a:t>
            </a:r>
            <a:r>
              <a:rPr lang="en-US" altLang="zh-CN" sz="2806" dirty="0" err="1">
                <a:ea typeface="楷体" panose="02010609060101010101" pitchFamily="49" charset="-122"/>
                <a:cs typeface="Times New Roman" panose="02020603050405020304" pitchFamily="18" charset="0"/>
              </a:rPr>
              <a:t>histgram</a:t>
            </a:r>
            <a:r>
              <a:rPr lang="en-US" altLang="zh-CN" sz="2806" dirty="0">
                <a:ea typeface="楷体" panose="02010609060101010101" pitchFamily="49" charset="-122"/>
                <a:cs typeface="Times New Roman" panose="02020603050405020304" pitchFamily="18" charset="0"/>
              </a:rPr>
              <a:t>(Image(</a:t>
            </a:r>
            <a:r>
              <a:rPr lang="en-US" altLang="zh-CN" sz="2806" dirty="0" err="1">
                <a:ea typeface="楷体" panose="02010609060101010101" pitchFamily="49" charset="-122"/>
                <a:cs typeface="Times New Roman" panose="02020603050405020304" pitchFamily="18" charset="0"/>
              </a:rPr>
              <a:t>y,x</a:t>
            </a:r>
            <a:r>
              <a:rPr lang="en-US" altLang="zh-CN" sz="2806" dirty="0">
                <a:ea typeface="楷体" panose="02010609060101010101" pitchFamily="49" charset="-122"/>
                <a:cs typeface="Times New Roman" panose="02020603050405020304" pitchFamily="18" charset="0"/>
              </a:rPr>
              <a:t>)+1)+1;   </a:t>
            </a:r>
            <a:endParaRPr lang="zh-CN" altLang="zh-CN" sz="2806" dirty="0">
              <a:ea typeface="楷体" panose="02010609060101010101" pitchFamily="49" charset="-122"/>
              <a:cs typeface="Times New Roman" panose="02020603050405020304" pitchFamily="18" charset="0"/>
            </a:endParaRPr>
          </a:p>
          <a:p>
            <a:r>
              <a:rPr lang="en-US" altLang="zh-CN" sz="2806" dirty="0">
                <a:ea typeface="楷体" panose="02010609060101010101" pitchFamily="49" charset="-122"/>
                <a:cs typeface="Times New Roman" panose="02020603050405020304" pitchFamily="18" charset="0"/>
              </a:rPr>
              <a:t>    end</a:t>
            </a:r>
            <a:endParaRPr lang="zh-CN" altLang="zh-CN" sz="2806" dirty="0">
              <a:ea typeface="楷体" panose="02010609060101010101" pitchFamily="49" charset="-122"/>
              <a:cs typeface="Times New Roman" panose="02020603050405020304" pitchFamily="18" charset="0"/>
            </a:endParaRPr>
          </a:p>
          <a:p>
            <a:r>
              <a:rPr lang="en-US" altLang="zh-CN" sz="2806" dirty="0">
                <a:ea typeface="楷体" panose="02010609060101010101" pitchFamily="49" charset="-122"/>
                <a:cs typeface="Times New Roman" panose="02020603050405020304" pitchFamily="18" charset="0"/>
              </a:rPr>
              <a:t>end</a:t>
            </a:r>
            <a:endParaRPr lang="zh-CN" altLang="zh-CN" sz="2806" dirty="0">
              <a:ea typeface="楷体" panose="02010609060101010101" pitchFamily="49" charset="-122"/>
              <a:cs typeface="Times New Roman" panose="02020603050405020304" pitchFamily="18" charset="0"/>
            </a:endParaRPr>
          </a:p>
          <a:p>
            <a:r>
              <a:rPr lang="en-US" altLang="zh-CN" sz="2806" dirty="0" err="1">
                <a:ea typeface="楷体" panose="02010609060101010101" pitchFamily="49" charset="-122"/>
                <a:cs typeface="Times New Roman" panose="02020603050405020304" pitchFamily="18" charset="0"/>
              </a:rPr>
              <a:t>imshow</a:t>
            </a:r>
            <a:r>
              <a:rPr lang="en-US" altLang="zh-CN" sz="2806" dirty="0">
                <a:ea typeface="楷体" panose="02010609060101010101" pitchFamily="49" charset="-122"/>
                <a:cs typeface="Times New Roman" panose="02020603050405020304" pitchFamily="18" charset="0"/>
              </a:rPr>
              <a:t>(Image);title('couple</a:t>
            </a:r>
            <a:r>
              <a:rPr lang="zh-CN" altLang="zh-CN" sz="2806" dirty="0">
                <a:ea typeface="楷体" panose="02010609060101010101" pitchFamily="49" charset="-122"/>
                <a:cs typeface="Times New Roman" panose="02020603050405020304" pitchFamily="18" charset="0"/>
              </a:rPr>
              <a:t>灰度图像</a:t>
            </a:r>
            <a:r>
              <a:rPr lang="en-US" altLang="zh-CN" sz="2806" dirty="0">
                <a:ea typeface="楷体" panose="02010609060101010101" pitchFamily="49" charset="-122"/>
                <a:cs typeface="Times New Roman" panose="02020603050405020304" pitchFamily="18" charset="0"/>
              </a:rPr>
              <a:t>');</a:t>
            </a:r>
            <a:endParaRPr lang="zh-CN" altLang="zh-CN" sz="2806" dirty="0">
              <a:ea typeface="楷体" panose="02010609060101010101" pitchFamily="49" charset="-122"/>
              <a:cs typeface="Times New Roman" panose="02020603050405020304" pitchFamily="18" charset="0"/>
            </a:endParaRPr>
          </a:p>
          <a:p>
            <a:r>
              <a:rPr lang="en-US" altLang="zh-CN" sz="2806" dirty="0" err="1">
                <a:ea typeface="楷体" panose="02010609060101010101" pitchFamily="49" charset="-122"/>
                <a:cs typeface="Times New Roman" panose="02020603050405020304" pitchFamily="18" charset="0"/>
              </a:rPr>
              <a:t>figure;stem</a:t>
            </a:r>
            <a:r>
              <a:rPr lang="en-US" altLang="zh-CN" sz="2806" dirty="0">
                <a:ea typeface="楷体" panose="02010609060101010101" pitchFamily="49" charset="-122"/>
                <a:cs typeface="Times New Roman" panose="02020603050405020304" pitchFamily="18" charset="0"/>
              </a:rPr>
              <a:t>(</a:t>
            </a:r>
            <a:r>
              <a:rPr lang="en-US" altLang="zh-CN" sz="2806" dirty="0" err="1">
                <a:ea typeface="楷体" panose="02010609060101010101" pitchFamily="49" charset="-122"/>
                <a:cs typeface="Times New Roman" panose="02020603050405020304" pitchFamily="18" charset="0"/>
              </a:rPr>
              <a:t>histgram</a:t>
            </a:r>
            <a:r>
              <a:rPr lang="en-US" altLang="zh-CN" sz="2806" dirty="0">
                <a:ea typeface="楷体" panose="02010609060101010101" pitchFamily="49" charset="-122"/>
                <a:cs typeface="Times New Roman" panose="02020603050405020304" pitchFamily="18" charset="0"/>
              </a:rPr>
              <a:t>(),'.'); </a:t>
            </a:r>
            <a:endParaRPr lang="zh-CN" altLang="zh-CN" sz="2806" dirty="0">
              <a:ea typeface="楷体" panose="02010609060101010101" pitchFamily="49" charset="-122"/>
              <a:cs typeface="Times New Roman" panose="02020603050405020304" pitchFamily="18" charset="0"/>
            </a:endParaRPr>
          </a:p>
          <a:p>
            <a:r>
              <a:rPr lang="en-US" altLang="zh-CN" sz="2806" dirty="0">
                <a:ea typeface="楷体" panose="02010609060101010101" pitchFamily="49" charset="-122"/>
                <a:cs typeface="Times New Roman" panose="02020603050405020304" pitchFamily="18" charset="0"/>
              </a:rPr>
              <a:t>axis tight;</a:t>
            </a:r>
            <a:endParaRPr lang="zh-CN" altLang="en-US" sz="2806" dirty="0">
              <a:ea typeface="楷体" panose="02010609060101010101" pitchFamily="49" charset="-122"/>
              <a:cs typeface="Times New Roman" panose="02020603050405020304" pitchFamily="18" charset="0"/>
            </a:endParaRPr>
          </a:p>
        </p:txBody>
      </p:sp>
      <p:sp>
        <p:nvSpPr>
          <p:cNvPr id="8" name="Rectangle 32"/>
          <p:cNvSpPr>
            <a:spLocks noChangeArrowheads="1"/>
          </p:cNvSpPr>
          <p:nvPr/>
        </p:nvSpPr>
        <p:spPr bwMode="auto">
          <a:xfrm>
            <a:off x="1963382" y="1330296"/>
            <a:ext cx="2575547" cy="59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marL="437369" indent="-437369">
              <a:spcBef>
                <a:spcPct val="20000"/>
              </a:spcBef>
              <a:buClr>
                <a:srgbClr val="7000C8"/>
              </a:buClr>
              <a:buSzPct val="75000"/>
              <a:buFont typeface="Wingdings" panose="05000000000000000000" pitchFamily="2" charset="2"/>
              <a:buChar char="n"/>
            </a:pPr>
            <a:r>
              <a:rPr lang="zh-CN" altLang="en-US" sz="3061" dirty="0">
                <a:latin typeface="楷体" panose="02010609060101010101" pitchFamily="49" charset="-122"/>
                <a:ea typeface="楷体" panose="02010609060101010101" pitchFamily="49" charset="-122"/>
                <a:cs typeface="Times New Roman" panose="02020603050405020304" pitchFamily="18" charset="0"/>
              </a:rPr>
              <a:t>例程</a:t>
            </a:r>
            <a:r>
              <a:rPr lang="en-US" altLang="zh-CN" sz="3061" dirty="0">
                <a:latin typeface="楷体" panose="02010609060101010101" pitchFamily="49" charset="-122"/>
                <a:ea typeface="楷体" panose="02010609060101010101" pitchFamily="49" charset="-122"/>
                <a:cs typeface="Times New Roman" panose="02020603050405020304" pitchFamily="18" charset="0"/>
              </a:rPr>
              <a:t>(1)</a:t>
            </a:r>
            <a:endParaRPr kumimoji="1" lang="zh-CN" altLang="en-US" sz="3061"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8408122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Box 5"/>
          <p:cNvSpPr txBox="1">
            <a:spLocks noChangeArrowheads="1"/>
          </p:cNvSpPr>
          <p:nvPr/>
        </p:nvSpPr>
        <p:spPr bwMode="auto">
          <a:xfrm>
            <a:off x="1963383" y="398886"/>
            <a:ext cx="6643370" cy="563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7" tIns="45718" rIns="91437" bIns="45718">
            <a:spAutoFit/>
          </a:bodyPr>
          <a:lstStyle>
            <a:lvl1pPr>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spcBef>
                <a:spcPct val="0"/>
              </a:spcBef>
              <a:buClrTx/>
              <a:buSzTx/>
              <a:buFontTx/>
              <a:buNone/>
            </a:pPr>
            <a:r>
              <a:rPr lang="zh-CN" altLang="en-US" sz="3061" dirty="0">
                <a:solidFill>
                  <a:srgbClr val="FF0000"/>
                </a:solidFill>
                <a:latin typeface="微软雅黑" panose="020B0503020204020204" pitchFamily="34" charset="-122"/>
                <a:ea typeface="微软雅黑" panose="020B0503020204020204" pitchFamily="34" charset="-122"/>
              </a:rPr>
              <a:t>主要内容</a:t>
            </a:r>
          </a:p>
        </p:txBody>
      </p:sp>
      <p:sp>
        <p:nvSpPr>
          <p:cNvPr id="8195" name="Text Box 4"/>
          <p:cNvSpPr txBox="1">
            <a:spLocks noChangeArrowheads="1"/>
          </p:cNvSpPr>
          <p:nvPr/>
        </p:nvSpPr>
        <p:spPr bwMode="auto">
          <a:xfrm>
            <a:off x="2167888" y="1571246"/>
            <a:ext cx="7570730" cy="4425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7" tIns="45718" rIns="91437" bIns="45718">
            <a:spAutoFit/>
          </a:bodyPr>
          <a:lstStyle>
            <a:lvl1pPr>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nSpc>
                <a:spcPct val="120000"/>
              </a:lnSpc>
              <a:spcBef>
                <a:spcPct val="40000"/>
              </a:spcBef>
              <a:buClrTx/>
              <a:buSzTx/>
              <a:buFontTx/>
              <a:buNone/>
            </a:pPr>
            <a:r>
              <a:rPr lang="en-US" altLang="zh-CN" sz="3061" dirty="0">
                <a:ea typeface="黑体" panose="02010609060101010101" pitchFamily="49" charset="-122"/>
                <a:cs typeface="Times New Roman" panose="02020603050405020304" pitchFamily="18" charset="0"/>
              </a:rPr>
              <a:t>5.1 </a:t>
            </a:r>
            <a:r>
              <a:rPr lang="zh-CN" altLang="en-US" sz="3061" dirty="0">
                <a:ea typeface="黑体" panose="02010609060101010101" pitchFamily="49" charset="-122"/>
                <a:cs typeface="Times New Roman" panose="02020603050405020304" pitchFamily="18" charset="0"/>
              </a:rPr>
              <a:t>基于灰度级变换的图像增强</a:t>
            </a:r>
            <a:endParaRPr lang="en-US" altLang="zh-CN" sz="3061" dirty="0">
              <a:ea typeface="黑体" panose="02010609060101010101" pitchFamily="49" charset="-122"/>
              <a:cs typeface="Times New Roman" panose="02020603050405020304" pitchFamily="18" charset="0"/>
            </a:endParaRPr>
          </a:p>
          <a:p>
            <a:pPr>
              <a:lnSpc>
                <a:spcPct val="120000"/>
              </a:lnSpc>
              <a:spcBef>
                <a:spcPct val="40000"/>
              </a:spcBef>
              <a:buClrTx/>
              <a:buSzTx/>
              <a:buFontTx/>
              <a:buNone/>
            </a:pPr>
            <a:r>
              <a:rPr lang="en-US" altLang="zh-CN" sz="3061" dirty="0">
                <a:ea typeface="黑体" panose="02010609060101010101" pitchFamily="49" charset="-122"/>
                <a:cs typeface="Times New Roman" panose="02020603050405020304" pitchFamily="18" charset="0"/>
              </a:rPr>
              <a:t>5.2 </a:t>
            </a:r>
            <a:r>
              <a:rPr lang="zh-CN" altLang="en-US" sz="3061" dirty="0">
                <a:ea typeface="黑体" panose="02010609060101010101" pitchFamily="49" charset="-122"/>
                <a:cs typeface="Times New Roman" panose="02020603050405020304" pitchFamily="18" charset="0"/>
              </a:rPr>
              <a:t>基于直方图修正的图像增强</a:t>
            </a:r>
            <a:endParaRPr lang="en-US" altLang="zh-CN" sz="3061" dirty="0">
              <a:ea typeface="黑体" panose="02010609060101010101" pitchFamily="49" charset="-122"/>
              <a:cs typeface="Times New Roman" panose="02020603050405020304" pitchFamily="18" charset="0"/>
            </a:endParaRPr>
          </a:p>
          <a:p>
            <a:pPr>
              <a:lnSpc>
                <a:spcPct val="120000"/>
              </a:lnSpc>
              <a:spcBef>
                <a:spcPct val="40000"/>
              </a:spcBef>
              <a:buClrTx/>
              <a:buSzTx/>
              <a:buFontTx/>
              <a:buNone/>
            </a:pPr>
            <a:r>
              <a:rPr lang="en-US" altLang="zh-CN" sz="3061" dirty="0">
                <a:ea typeface="黑体" panose="02010609060101010101" pitchFamily="49" charset="-122"/>
                <a:cs typeface="Times New Roman" panose="02020603050405020304" pitchFamily="18" charset="0"/>
              </a:rPr>
              <a:t>5.3 </a:t>
            </a:r>
            <a:r>
              <a:rPr lang="zh-CN" altLang="en-US" sz="3061" dirty="0">
                <a:ea typeface="黑体" panose="02010609060101010101" pitchFamily="49" charset="-122"/>
                <a:cs typeface="Times New Roman" panose="02020603050405020304" pitchFamily="18" charset="0"/>
              </a:rPr>
              <a:t>基于照度反射模型的图像增强</a:t>
            </a:r>
            <a:endParaRPr lang="en-US" altLang="zh-CN" sz="3061" dirty="0">
              <a:ea typeface="黑体" panose="02010609060101010101" pitchFamily="49" charset="-122"/>
              <a:cs typeface="Times New Roman" panose="02020603050405020304" pitchFamily="18" charset="0"/>
            </a:endParaRPr>
          </a:p>
          <a:p>
            <a:pPr>
              <a:lnSpc>
                <a:spcPct val="120000"/>
              </a:lnSpc>
              <a:spcBef>
                <a:spcPct val="40000"/>
              </a:spcBef>
              <a:buClrTx/>
              <a:buSzTx/>
              <a:buFontTx/>
              <a:buNone/>
            </a:pPr>
            <a:r>
              <a:rPr lang="en-US" altLang="zh-CN" sz="3061" dirty="0">
                <a:ea typeface="黑体" panose="02010609060101010101" pitchFamily="49" charset="-122"/>
                <a:cs typeface="Times New Roman" panose="02020603050405020304" pitchFamily="18" charset="0"/>
              </a:rPr>
              <a:t>5.4 </a:t>
            </a:r>
            <a:r>
              <a:rPr lang="zh-CN" altLang="en-US" sz="3061" dirty="0">
                <a:ea typeface="黑体" panose="02010609060101010101" pitchFamily="49" charset="-122"/>
                <a:cs typeface="Times New Roman" panose="02020603050405020304" pitchFamily="18" charset="0"/>
              </a:rPr>
              <a:t>基于模糊技术的图像增强</a:t>
            </a:r>
            <a:endParaRPr lang="en-US" altLang="zh-CN" sz="3061" dirty="0">
              <a:ea typeface="黑体" panose="02010609060101010101" pitchFamily="49" charset="-122"/>
              <a:cs typeface="Times New Roman" panose="02020603050405020304" pitchFamily="18" charset="0"/>
            </a:endParaRPr>
          </a:p>
          <a:p>
            <a:pPr>
              <a:lnSpc>
                <a:spcPct val="120000"/>
              </a:lnSpc>
              <a:spcBef>
                <a:spcPct val="40000"/>
              </a:spcBef>
              <a:buClrTx/>
              <a:buSzTx/>
              <a:buFontTx/>
              <a:buNone/>
            </a:pPr>
            <a:r>
              <a:rPr lang="en-US" altLang="zh-CN" sz="3061" dirty="0">
                <a:ea typeface="黑体" panose="02010609060101010101" pitchFamily="49" charset="-122"/>
                <a:cs typeface="Times New Roman" panose="02020603050405020304" pitchFamily="18" charset="0"/>
              </a:rPr>
              <a:t>5.5 </a:t>
            </a:r>
            <a:r>
              <a:rPr lang="zh-CN" altLang="en-US" sz="3061" dirty="0">
                <a:ea typeface="黑体" panose="02010609060101010101" pitchFamily="49" charset="-122"/>
                <a:cs typeface="Times New Roman" panose="02020603050405020304" pitchFamily="18" charset="0"/>
              </a:rPr>
              <a:t>基于伪彩色处理的图像增强</a:t>
            </a:r>
            <a:endParaRPr lang="en-US" altLang="zh-CN" sz="3061" dirty="0">
              <a:ea typeface="黑体" panose="02010609060101010101" pitchFamily="49" charset="-122"/>
              <a:cs typeface="Times New Roman" panose="02020603050405020304" pitchFamily="18" charset="0"/>
            </a:endParaRPr>
          </a:p>
          <a:p>
            <a:pPr>
              <a:lnSpc>
                <a:spcPct val="120000"/>
              </a:lnSpc>
              <a:spcBef>
                <a:spcPct val="40000"/>
              </a:spcBef>
              <a:buClrTx/>
              <a:buSzTx/>
              <a:buFontTx/>
              <a:buNone/>
            </a:pPr>
            <a:r>
              <a:rPr lang="en-US" altLang="zh-CN" sz="3061" dirty="0">
                <a:ea typeface="黑体" panose="02010609060101010101" pitchFamily="49" charset="-122"/>
                <a:cs typeface="Times New Roman" panose="02020603050405020304" pitchFamily="18" charset="0"/>
              </a:rPr>
              <a:t>5.6 </a:t>
            </a:r>
            <a:r>
              <a:rPr lang="zh-CN" altLang="en-US" sz="3061" dirty="0">
                <a:ea typeface="黑体" panose="02010609060101010101" pitchFamily="49" charset="-122"/>
                <a:cs typeface="Times New Roman" panose="02020603050405020304" pitchFamily="18" charset="0"/>
              </a:rPr>
              <a:t>其他图像增强方法</a:t>
            </a:r>
            <a:endParaRPr lang="en-US" altLang="zh-CN" sz="3061" dirty="0">
              <a:ea typeface="黑体" panose="02010609060101010101" pitchFamily="49" charset="-122"/>
              <a:cs typeface="Times New Roman" panose="02020603050405020304" pitchFamily="18" charset="0"/>
            </a:endParaRPr>
          </a:p>
        </p:txBody>
      </p:sp>
      <p:sp>
        <p:nvSpPr>
          <p:cNvPr id="8196" name="灯片编号占位符 4"/>
          <p:cNvSpPr>
            <a:spLocks noGrp="1"/>
          </p:cNvSpPr>
          <p:nvPr>
            <p:ph type="sldNum" sz="quarter" idx="10"/>
          </p:nvPr>
        </p:nvSpPr>
        <p:spPr>
          <a:xfrm>
            <a:off x="8031709" y="6495562"/>
            <a:ext cx="2132116" cy="29562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p"/>
              <a:defRPr sz="2423" b="1">
                <a:solidFill>
                  <a:schemeClr val="tx1"/>
                </a:solidFill>
                <a:latin typeface="黑体" panose="02010609060101010101" pitchFamily="49" charset="-122"/>
                <a:ea typeface="宋体" panose="02010600030101010101" pitchFamily="2" charset="-122"/>
              </a:defRPr>
            </a:lvl1pPr>
            <a:lvl2pPr marL="947633" indent="-364474">
              <a:spcBef>
                <a:spcPct val="20000"/>
              </a:spcBef>
              <a:buClr>
                <a:schemeClr val="tx2"/>
              </a:buClr>
              <a:buSzPct val="75000"/>
              <a:buFont typeface="Wingdings" panose="05000000000000000000" pitchFamily="2" charset="2"/>
              <a:buChar char="n"/>
              <a:defRPr sz="2423" b="1">
                <a:solidFill>
                  <a:schemeClr val="tx1"/>
                </a:solidFill>
                <a:latin typeface="宋体" panose="02010600030101010101" pitchFamily="2" charset="-122"/>
                <a:ea typeface="宋体" panose="02010600030101010101" pitchFamily="2" charset="-122"/>
              </a:defRPr>
            </a:lvl2pPr>
            <a:lvl3pPr marL="1457897" indent="-291579">
              <a:spcBef>
                <a:spcPct val="20000"/>
              </a:spcBef>
              <a:buClr>
                <a:schemeClr val="accent1"/>
              </a:buClr>
              <a:buSzPct val="65000"/>
              <a:buFont typeface="Wingdings" panose="05000000000000000000" pitchFamily="2" charset="2"/>
              <a:buChar char="p"/>
              <a:defRPr sz="2423" b="1">
                <a:solidFill>
                  <a:schemeClr val="tx1"/>
                </a:solidFill>
                <a:latin typeface="宋体" panose="02010600030101010101" pitchFamily="2" charset="-122"/>
                <a:ea typeface="宋体" panose="02010600030101010101" pitchFamily="2" charset="-122"/>
              </a:defRPr>
            </a:lvl3pPr>
            <a:lvl4pPr marL="2041055" indent="-291579">
              <a:spcBef>
                <a:spcPct val="20000"/>
              </a:spcBef>
              <a:buClr>
                <a:schemeClr val="bg2"/>
              </a:buClr>
              <a:buFont typeface="Wingdings" panose="05000000000000000000" pitchFamily="2" charset="2"/>
              <a:buChar char="§"/>
              <a:defRPr sz="2041" b="1">
                <a:solidFill>
                  <a:schemeClr val="tx1"/>
                </a:solidFill>
                <a:latin typeface="宋体" panose="02010600030101010101" pitchFamily="2" charset="-122"/>
                <a:ea typeface="宋体" panose="02010600030101010101" pitchFamily="2" charset="-122"/>
              </a:defRPr>
            </a:lvl4pPr>
            <a:lvl5pPr marL="2624214" indent="-291579">
              <a:spcBef>
                <a:spcPct val="20000"/>
              </a:spcBef>
              <a:buClr>
                <a:schemeClr val="tx2"/>
              </a:buClr>
              <a:buSzPct val="80000"/>
              <a:buFont typeface="Wingdings" panose="05000000000000000000" pitchFamily="2" charset="2"/>
              <a:buChar char="§"/>
              <a:defRPr sz="1786" b="1">
                <a:solidFill>
                  <a:schemeClr val="tx1"/>
                </a:solidFill>
                <a:latin typeface="宋体" panose="02010600030101010101" pitchFamily="2" charset="-122"/>
                <a:ea typeface="宋体" panose="02010600030101010101" pitchFamily="2" charset="-122"/>
              </a:defRPr>
            </a:lvl5pPr>
            <a:lvl6pPr marL="3207372" indent="-291579" eaLnBrk="0" fontAlgn="base" hangingPunct="0">
              <a:spcBef>
                <a:spcPct val="20000"/>
              </a:spcBef>
              <a:spcAft>
                <a:spcPct val="0"/>
              </a:spcAft>
              <a:buClr>
                <a:schemeClr val="tx2"/>
              </a:buClr>
              <a:buSzPct val="80000"/>
              <a:buFont typeface="Wingdings" panose="05000000000000000000" pitchFamily="2" charset="2"/>
              <a:buChar char="§"/>
              <a:defRPr sz="1786" b="1">
                <a:solidFill>
                  <a:schemeClr val="tx1"/>
                </a:solidFill>
                <a:latin typeface="宋体" panose="02010600030101010101" pitchFamily="2" charset="-122"/>
                <a:ea typeface="宋体" panose="02010600030101010101" pitchFamily="2" charset="-122"/>
              </a:defRPr>
            </a:lvl6pPr>
            <a:lvl7pPr marL="3790531" indent="-291579" eaLnBrk="0" fontAlgn="base" hangingPunct="0">
              <a:spcBef>
                <a:spcPct val="20000"/>
              </a:spcBef>
              <a:spcAft>
                <a:spcPct val="0"/>
              </a:spcAft>
              <a:buClr>
                <a:schemeClr val="tx2"/>
              </a:buClr>
              <a:buSzPct val="80000"/>
              <a:buFont typeface="Wingdings" panose="05000000000000000000" pitchFamily="2" charset="2"/>
              <a:buChar char="§"/>
              <a:defRPr sz="1786" b="1">
                <a:solidFill>
                  <a:schemeClr val="tx1"/>
                </a:solidFill>
                <a:latin typeface="宋体" panose="02010600030101010101" pitchFamily="2" charset="-122"/>
                <a:ea typeface="宋体" panose="02010600030101010101" pitchFamily="2" charset="-122"/>
              </a:defRPr>
            </a:lvl7pPr>
            <a:lvl8pPr marL="4373690" indent="-291579" eaLnBrk="0" fontAlgn="base" hangingPunct="0">
              <a:spcBef>
                <a:spcPct val="20000"/>
              </a:spcBef>
              <a:spcAft>
                <a:spcPct val="0"/>
              </a:spcAft>
              <a:buClr>
                <a:schemeClr val="tx2"/>
              </a:buClr>
              <a:buSzPct val="80000"/>
              <a:buFont typeface="Wingdings" panose="05000000000000000000" pitchFamily="2" charset="2"/>
              <a:buChar char="§"/>
              <a:defRPr sz="1786" b="1">
                <a:solidFill>
                  <a:schemeClr val="tx1"/>
                </a:solidFill>
                <a:latin typeface="宋体" panose="02010600030101010101" pitchFamily="2" charset="-122"/>
                <a:ea typeface="宋体" panose="02010600030101010101" pitchFamily="2" charset="-122"/>
              </a:defRPr>
            </a:lvl8pPr>
            <a:lvl9pPr marL="4956848" indent="-291579" eaLnBrk="0" fontAlgn="base" hangingPunct="0">
              <a:spcBef>
                <a:spcPct val="20000"/>
              </a:spcBef>
              <a:spcAft>
                <a:spcPct val="0"/>
              </a:spcAft>
              <a:buClr>
                <a:schemeClr val="tx2"/>
              </a:buClr>
              <a:buSzPct val="80000"/>
              <a:buFont typeface="Wingdings" panose="05000000000000000000" pitchFamily="2" charset="2"/>
              <a:buChar char="§"/>
              <a:defRPr sz="1786" b="1">
                <a:solidFill>
                  <a:schemeClr val="tx1"/>
                </a:solidFill>
                <a:latin typeface="宋体" panose="02010600030101010101" pitchFamily="2" charset="-122"/>
                <a:ea typeface="宋体" panose="02010600030101010101" pitchFamily="2" charset="-122"/>
              </a:defRPr>
            </a:lvl9pPr>
          </a:lstStyle>
          <a:p>
            <a:pPr>
              <a:spcBef>
                <a:spcPct val="0"/>
              </a:spcBef>
              <a:buClrTx/>
              <a:buSzTx/>
              <a:buFontTx/>
              <a:buNone/>
            </a:pPr>
            <a:fld id="{CEAB895E-3F27-455C-BE9C-2E90DA2863B3}" type="slidenum">
              <a:rPr lang="en-US" altLang="zh-CN" sz="1403" b="0">
                <a:latin typeface="Times New Roman" panose="02020603050405020304" pitchFamily="18" charset="0"/>
              </a:rPr>
              <a:pPr>
                <a:spcBef>
                  <a:spcPct val="0"/>
                </a:spcBef>
                <a:buClrTx/>
                <a:buSzTx/>
                <a:buFontTx/>
                <a:buNone/>
              </a:pPr>
              <a:t>3</a:t>
            </a:fld>
            <a:endParaRPr lang="en-US" altLang="zh-CN" sz="1403" b="0">
              <a:latin typeface="Times New Roman" panose="02020603050405020304" pitchFamily="18" charset="0"/>
            </a:endParaRPr>
          </a:p>
        </p:txBody>
      </p:sp>
    </p:spTree>
    <p:extLst>
      <p:ext uri="{BB962C8B-B14F-4D97-AF65-F5344CB8AC3E}">
        <p14:creationId xmlns:p14="http://schemas.microsoft.com/office/powerpoint/2010/main" val="19352491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30</a:t>
            </a:fld>
            <a:endParaRPr lang="en-US" altLang="zh-CN"/>
          </a:p>
        </p:txBody>
      </p:sp>
      <p:sp>
        <p:nvSpPr>
          <p:cNvPr id="3" name="Rectangle 2"/>
          <p:cNvSpPr txBox="1">
            <a:spLocks noChangeArrowheads="1"/>
          </p:cNvSpPr>
          <p:nvPr/>
        </p:nvSpPr>
        <p:spPr bwMode="auto">
          <a:xfrm>
            <a:off x="1963382" y="305746"/>
            <a:ext cx="4179189"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5.2.1</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灰度直方图</a:t>
            </a:r>
          </a:p>
        </p:txBody>
      </p:sp>
      <p:sp>
        <p:nvSpPr>
          <p:cNvPr id="4" name="Rectangle 2"/>
          <p:cNvSpPr txBox="1">
            <a:spLocks noChangeArrowheads="1"/>
          </p:cNvSpPr>
          <p:nvPr/>
        </p:nvSpPr>
        <p:spPr bwMode="auto">
          <a:xfrm>
            <a:off x="5494635" y="933434"/>
            <a:ext cx="48676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基于直方图修正的图像增强</a:t>
            </a:r>
          </a:p>
        </p:txBody>
      </p:sp>
      <p:sp>
        <p:nvSpPr>
          <p:cNvPr id="6" name="矩形 5"/>
          <p:cNvSpPr/>
          <p:nvPr/>
        </p:nvSpPr>
        <p:spPr>
          <a:xfrm>
            <a:off x="3431067" y="1829929"/>
            <a:ext cx="5699924" cy="1464632"/>
          </a:xfrm>
          <a:prstGeom prst="rect">
            <a:avLst/>
          </a:prstGeom>
        </p:spPr>
        <p:txBody>
          <a:bodyPr wrap="square">
            <a:spAutoFit/>
          </a:bodyPr>
          <a:lstStyle/>
          <a:p>
            <a:pPr indent="583159" algn="just">
              <a:spcBef>
                <a:spcPts val="255"/>
              </a:spcBef>
            </a:pPr>
            <a:r>
              <a:rPr lang="en-US" altLang="zh-CN" sz="2806" kern="100" dirty="0" err="1">
                <a:ea typeface="楷体" panose="02010609060101010101" pitchFamily="49" charset="-122"/>
                <a:cs typeface="Times New Roman" panose="02020603050405020304" pitchFamily="18" charset="0"/>
              </a:rPr>
              <a:t>imhist</a:t>
            </a:r>
            <a:r>
              <a:rPr lang="en-US" altLang="zh-CN" sz="2806" kern="100" dirty="0">
                <a:ea typeface="楷体" panose="02010609060101010101" pitchFamily="49" charset="-122"/>
                <a:cs typeface="Times New Roman" panose="02020603050405020304" pitchFamily="18" charset="0"/>
              </a:rPr>
              <a:t>(I,N)</a:t>
            </a:r>
            <a:r>
              <a:rPr lang="zh-CN" altLang="zh-CN" sz="2806" kern="100" dirty="0">
                <a:ea typeface="楷体" panose="02010609060101010101" pitchFamily="49" charset="-122"/>
                <a:cs typeface="Times New Roman" panose="02020603050405020304" pitchFamily="18" charset="0"/>
              </a:rPr>
              <a:t>：</a:t>
            </a:r>
            <a:endParaRPr lang="en-US" altLang="zh-CN" sz="2806" kern="100" dirty="0">
              <a:ea typeface="楷体" panose="02010609060101010101" pitchFamily="49" charset="-122"/>
              <a:cs typeface="Times New Roman" panose="02020603050405020304" pitchFamily="18" charset="0"/>
            </a:endParaRPr>
          </a:p>
          <a:p>
            <a:pPr indent="583159" algn="just">
              <a:spcBef>
                <a:spcPts val="255"/>
              </a:spcBef>
            </a:pPr>
            <a:r>
              <a:rPr lang="en-US" altLang="zh-CN" sz="2806" kern="100" dirty="0" err="1">
                <a:ea typeface="楷体" panose="02010609060101010101" pitchFamily="49" charset="-122"/>
                <a:cs typeface="Times New Roman" panose="02020603050405020304" pitchFamily="18" charset="0"/>
              </a:rPr>
              <a:t>imhist</a:t>
            </a:r>
            <a:r>
              <a:rPr lang="en-US" altLang="zh-CN" sz="2806" kern="100" dirty="0">
                <a:ea typeface="楷体" panose="02010609060101010101" pitchFamily="49" charset="-122"/>
                <a:cs typeface="Times New Roman" panose="02020603050405020304" pitchFamily="18" charset="0"/>
              </a:rPr>
              <a:t>(X,MAP)</a:t>
            </a:r>
            <a:r>
              <a:rPr lang="zh-CN" altLang="zh-CN" sz="2806" kern="100" dirty="0">
                <a:ea typeface="楷体" panose="02010609060101010101" pitchFamily="49" charset="-122"/>
                <a:cs typeface="Times New Roman" panose="02020603050405020304" pitchFamily="18" charset="0"/>
              </a:rPr>
              <a:t>：</a:t>
            </a:r>
            <a:endParaRPr lang="en-US" altLang="zh-CN" sz="2806" kern="100" dirty="0">
              <a:ea typeface="楷体" panose="02010609060101010101" pitchFamily="49" charset="-122"/>
              <a:cs typeface="Times New Roman" panose="02020603050405020304" pitchFamily="18" charset="0"/>
            </a:endParaRPr>
          </a:p>
          <a:p>
            <a:pPr indent="583159" algn="just">
              <a:spcBef>
                <a:spcPts val="255"/>
              </a:spcBef>
            </a:pPr>
            <a:r>
              <a:rPr lang="en-US" altLang="zh-CN" sz="2806" kern="100" dirty="0">
                <a:ea typeface="楷体" panose="02010609060101010101" pitchFamily="49" charset="-122"/>
                <a:cs typeface="Times New Roman" panose="02020603050405020304" pitchFamily="18" charset="0"/>
              </a:rPr>
              <a:t>[COUNTS,X] = </a:t>
            </a:r>
            <a:r>
              <a:rPr lang="en-US" altLang="zh-CN" sz="2806" kern="100" dirty="0" err="1">
                <a:ea typeface="楷体" panose="02010609060101010101" pitchFamily="49" charset="-122"/>
                <a:cs typeface="Times New Roman" panose="02020603050405020304" pitchFamily="18" charset="0"/>
              </a:rPr>
              <a:t>imhist</a:t>
            </a:r>
            <a:r>
              <a:rPr lang="en-US" altLang="zh-CN" sz="2806" kern="100" dirty="0">
                <a:ea typeface="楷体" panose="02010609060101010101" pitchFamily="49" charset="-122"/>
                <a:cs typeface="Times New Roman" panose="02020603050405020304" pitchFamily="18" charset="0"/>
              </a:rPr>
              <a:t>(...)</a:t>
            </a:r>
            <a:r>
              <a:rPr lang="zh-CN" altLang="zh-CN" sz="2806" kern="100" dirty="0">
                <a:ea typeface="楷体" panose="02010609060101010101" pitchFamily="49" charset="-122"/>
                <a:cs typeface="Times New Roman" panose="02020603050405020304" pitchFamily="18" charset="0"/>
              </a:rPr>
              <a:t>：</a:t>
            </a:r>
            <a:endParaRPr lang="zh-CN" altLang="en-US" sz="2806" dirty="0">
              <a:ea typeface="楷体" panose="02010609060101010101" pitchFamily="49" charset="-122"/>
              <a:cs typeface="Times New Roman" panose="02020603050405020304" pitchFamily="18" charset="0"/>
            </a:endParaRPr>
          </a:p>
        </p:txBody>
      </p:sp>
      <p:sp>
        <p:nvSpPr>
          <p:cNvPr id="7" name="Rectangle 32"/>
          <p:cNvSpPr>
            <a:spLocks noChangeArrowheads="1"/>
          </p:cNvSpPr>
          <p:nvPr/>
        </p:nvSpPr>
        <p:spPr bwMode="auto">
          <a:xfrm>
            <a:off x="1963382" y="1288076"/>
            <a:ext cx="2575547" cy="59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marL="437369" indent="-437369">
              <a:spcBef>
                <a:spcPct val="20000"/>
              </a:spcBef>
              <a:buClr>
                <a:srgbClr val="7000C8"/>
              </a:buClr>
              <a:buSzPct val="75000"/>
              <a:buFont typeface="Wingdings" panose="05000000000000000000" pitchFamily="2" charset="2"/>
              <a:buChar char="n"/>
            </a:pPr>
            <a:r>
              <a:rPr lang="zh-CN" altLang="en-US" sz="3061" dirty="0">
                <a:latin typeface="楷体" panose="02010609060101010101" pitchFamily="49" charset="-122"/>
                <a:ea typeface="楷体" panose="02010609060101010101" pitchFamily="49" charset="-122"/>
                <a:cs typeface="Times New Roman" panose="02020603050405020304" pitchFamily="18" charset="0"/>
              </a:rPr>
              <a:t>例程</a:t>
            </a:r>
            <a:r>
              <a:rPr lang="en-US" altLang="zh-CN" sz="3061" dirty="0">
                <a:latin typeface="楷体" panose="02010609060101010101" pitchFamily="49" charset="-122"/>
                <a:ea typeface="楷体" panose="02010609060101010101" pitchFamily="49" charset="-122"/>
                <a:cs typeface="Times New Roman" panose="02020603050405020304" pitchFamily="18" charset="0"/>
              </a:rPr>
              <a:t>(2)</a:t>
            </a:r>
            <a:endParaRPr kumimoji="1" lang="zh-CN" altLang="en-US" sz="3061" dirty="0">
              <a:latin typeface="楷体" panose="02010609060101010101" pitchFamily="49" charset="-122"/>
              <a:ea typeface="楷体" panose="02010609060101010101" pitchFamily="49" charset="-122"/>
              <a:cs typeface="Times New Roman" panose="02020603050405020304" pitchFamily="18" charset="0"/>
            </a:endParaRPr>
          </a:p>
        </p:txBody>
      </p:sp>
      <p:sp>
        <p:nvSpPr>
          <p:cNvPr id="9" name="Rectangle 32"/>
          <p:cNvSpPr>
            <a:spLocks noChangeArrowheads="1"/>
          </p:cNvSpPr>
          <p:nvPr/>
        </p:nvSpPr>
        <p:spPr bwMode="auto">
          <a:xfrm>
            <a:off x="2376331" y="1798929"/>
            <a:ext cx="2575547" cy="59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marL="437369" indent="-437369">
              <a:spcBef>
                <a:spcPct val="20000"/>
              </a:spcBef>
              <a:buClr>
                <a:srgbClr val="7000C8"/>
              </a:buClr>
              <a:buSzPct val="75000"/>
              <a:buFont typeface="Wingdings" panose="05000000000000000000" pitchFamily="2" charset="2"/>
              <a:buChar char="p"/>
            </a:pPr>
            <a:r>
              <a:rPr lang="zh-CN" altLang="en-US" sz="3061" dirty="0">
                <a:latin typeface="楷体" panose="02010609060101010101" pitchFamily="49" charset="-122"/>
                <a:ea typeface="楷体" panose="02010609060101010101" pitchFamily="49" charset="-122"/>
                <a:cs typeface="Times New Roman" panose="02020603050405020304" pitchFamily="18" charset="0"/>
              </a:rPr>
              <a:t>函数</a:t>
            </a:r>
            <a:endParaRPr kumimoji="1" lang="zh-CN" altLang="en-US" sz="3061" dirty="0">
              <a:latin typeface="楷体" panose="02010609060101010101" pitchFamily="49" charset="-122"/>
              <a:ea typeface="楷体" panose="02010609060101010101" pitchFamily="49" charset="-122"/>
              <a:cs typeface="Times New Roman" panose="02020603050405020304" pitchFamily="18" charset="0"/>
            </a:endParaRPr>
          </a:p>
        </p:txBody>
      </p:sp>
      <p:sp>
        <p:nvSpPr>
          <p:cNvPr id="10" name="Rectangle 32"/>
          <p:cNvSpPr>
            <a:spLocks noChangeArrowheads="1"/>
          </p:cNvSpPr>
          <p:nvPr/>
        </p:nvSpPr>
        <p:spPr bwMode="auto">
          <a:xfrm>
            <a:off x="2376331" y="3498562"/>
            <a:ext cx="2575547" cy="59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marL="437369" indent="-437369">
              <a:spcBef>
                <a:spcPct val="20000"/>
              </a:spcBef>
              <a:buClr>
                <a:srgbClr val="7000C8"/>
              </a:buClr>
              <a:buSzPct val="75000"/>
              <a:buFont typeface="Wingdings" panose="05000000000000000000" pitchFamily="2" charset="2"/>
              <a:buChar char="p"/>
            </a:pPr>
            <a:r>
              <a:rPr lang="zh-CN" altLang="en-US" sz="3061" dirty="0">
                <a:latin typeface="楷体" panose="02010609060101010101" pitchFamily="49" charset="-122"/>
                <a:ea typeface="楷体" panose="02010609060101010101" pitchFamily="49" charset="-122"/>
                <a:cs typeface="Times New Roman" panose="02020603050405020304" pitchFamily="18" charset="0"/>
              </a:rPr>
              <a:t>程序</a:t>
            </a:r>
            <a:endParaRPr kumimoji="1" lang="zh-CN" altLang="en-US" sz="3061" dirty="0">
              <a:latin typeface="楷体" panose="02010609060101010101" pitchFamily="49" charset="-122"/>
              <a:ea typeface="楷体" panose="02010609060101010101" pitchFamily="49" charset="-122"/>
              <a:cs typeface="Times New Roman" panose="02020603050405020304" pitchFamily="18" charset="0"/>
            </a:endParaRPr>
          </a:p>
        </p:txBody>
      </p:sp>
      <p:sp>
        <p:nvSpPr>
          <p:cNvPr id="11" name="矩形 10"/>
          <p:cNvSpPr/>
          <p:nvPr/>
        </p:nvSpPr>
        <p:spPr>
          <a:xfrm>
            <a:off x="2469515" y="4145855"/>
            <a:ext cx="7623025" cy="1464632"/>
          </a:xfrm>
          <a:prstGeom prst="rect">
            <a:avLst/>
          </a:prstGeom>
        </p:spPr>
        <p:txBody>
          <a:bodyPr wrap="square">
            <a:spAutoFit/>
          </a:bodyPr>
          <a:lstStyle/>
          <a:p>
            <a:pPr indent="583159" algn="just">
              <a:spcBef>
                <a:spcPts val="255"/>
              </a:spcBef>
            </a:pPr>
            <a:r>
              <a:rPr lang="en-US" altLang="zh-CN" sz="2806" kern="0" dirty="0">
                <a:ea typeface="楷体" panose="02010609060101010101" pitchFamily="49" charset="-122"/>
                <a:cs typeface="Times New Roman" panose="02020603050405020304" pitchFamily="18" charset="0"/>
              </a:rPr>
              <a:t>Image=rgb2gray(</a:t>
            </a:r>
            <a:r>
              <a:rPr lang="en-US" altLang="zh-CN" sz="2806" kern="0" dirty="0" err="1">
                <a:ea typeface="楷体" panose="02010609060101010101" pitchFamily="49" charset="-122"/>
                <a:cs typeface="Times New Roman" panose="02020603050405020304" pitchFamily="18" charset="0"/>
              </a:rPr>
              <a:t>imread</a:t>
            </a:r>
            <a:r>
              <a:rPr lang="en-US" altLang="zh-CN" sz="2806" kern="0" dirty="0">
                <a:ea typeface="楷体" panose="02010609060101010101" pitchFamily="49" charset="-122"/>
                <a:cs typeface="Times New Roman" panose="02020603050405020304" pitchFamily="18" charset="0"/>
              </a:rPr>
              <a:t>('couple.bmp'));</a:t>
            </a:r>
            <a:endParaRPr lang="zh-CN" altLang="zh-CN" sz="2806" kern="100" dirty="0">
              <a:ea typeface="楷体" panose="02010609060101010101" pitchFamily="49" charset="-122"/>
              <a:cs typeface="Times New Roman" panose="02020603050405020304" pitchFamily="18" charset="0"/>
            </a:endParaRPr>
          </a:p>
          <a:p>
            <a:pPr indent="583159" algn="just">
              <a:spcBef>
                <a:spcPts val="255"/>
              </a:spcBef>
            </a:pPr>
            <a:r>
              <a:rPr lang="en-US" altLang="zh-CN" sz="2806" kern="0" dirty="0" err="1">
                <a:ea typeface="楷体" panose="02010609060101010101" pitchFamily="49" charset="-122"/>
                <a:cs typeface="Times New Roman" panose="02020603050405020304" pitchFamily="18" charset="0"/>
              </a:rPr>
              <a:t>figure;i</a:t>
            </a:r>
            <a:r>
              <a:rPr lang="en-US" altLang="zh-CN" sz="2806" kern="100" dirty="0" err="1">
                <a:ea typeface="楷体" panose="02010609060101010101" pitchFamily="49" charset="-122"/>
                <a:cs typeface="Times New Roman" panose="02020603050405020304" pitchFamily="18" charset="0"/>
              </a:rPr>
              <a:t>mhist</a:t>
            </a:r>
            <a:r>
              <a:rPr lang="en-US" altLang="zh-CN" sz="2806" kern="100" dirty="0">
                <a:ea typeface="楷体" panose="02010609060101010101" pitchFamily="49" charset="-122"/>
                <a:cs typeface="Times New Roman" panose="02020603050405020304" pitchFamily="18" charset="0"/>
              </a:rPr>
              <a:t>(Image);</a:t>
            </a:r>
            <a:endParaRPr lang="zh-CN" altLang="zh-CN" sz="2806" kern="100" dirty="0">
              <a:ea typeface="楷体" panose="02010609060101010101" pitchFamily="49" charset="-122"/>
              <a:cs typeface="Times New Roman" panose="02020603050405020304" pitchFamily="18" charset="0"/>
            </a:endParaRPr>
          </a:p>
          <a:p>
            <a:pPr indent="583159" algn="just">
              <a:spcBef>
                <a:spcPts val="255"/>
              </a:spcBef>
            </a:pPr>
            <a:r>
              <a:rPr lang="en-US" altLang="zh-CN" sz="2806" kern="100" dirty="0">
                <a:ea typeface="楷体" panose="02010609060101010101" pitchFamily="49" charset="-122"/>
                <a:cs typeface="Times New Roman" panose="02020603050405020304" pitchFamily="18" charset="0"/>
              </a:rPr>
              <a:t>axis tight;</a:t>
            </a:r>
            <a:endParaRPr lang="zh-CN" altLang="zh-CN" sz="2806" kern="100" dirty="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5059427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31</a:t>
            </a:fld>
            <a:endParaRPr lang="en-US" altLang="zh-CN"/>
          </a:p>
        </p:txBody>
      </p:sp>
      <p:sp>
        <p:nvSpPr>
          <p:cNvPr id="3" name="Rectangle 2"/>
          <p:cNvSpPr txBox="1">
            <a:spLocks noChangeArrowheads="1"/>
          </p:cNvSpPr>
          <p:nvPr/>
        </p:nvSpPr>
        <p:spPr bwMode="auto">
          <a:xfrm>
            <a:off x="1963382" y="305746"/>
            <a:ext cx="4179189"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5.2.1</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灰度直方图</a:t>
            </a:r>
          </a:p>
        </p:txBody>
      </p:sp>
      <p:sp>
        <p:nvSpPr>
          <p:cNvPr id="4" name="Rectangle 2"/>
          <p:cNvSpPr txBox="1">
            <a:spLocks noChangeArrowheads="1"/>
          </p:cNvSpPr>
          <p:nvPr/>
        </p:nvSpPr>
        <p:spPr bwMode="auto">
          <a:xfrm>
            <a:off x="5494635" y="933434"/>
            <a:ext cx="48676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基于直方图修正的图像增强</a:t>
            </a:r>
          </a:p>
        </p:txBody>
      </p:sp>
      <p:pic>
        <p:nvPicPr>
          <p:cNvPr id="12290" name="图片 378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782" y="2180710"/>
            <a:ext cx="3168607" cy="3168607"/>
          </a:xfrm>
          <a:prstGeom prst="rect">
            <a:avLst/>
          </a:prstGeom>
          <a:noFill/>
          <a:extLst>
            <a:ext uri="{909E8E84-426E-40DD-AFC4-6F175D3DCCD1}">
              <a14:hiddenFill xmlns:a14="http://schemas.microsoft.com/office/drawing/2010/main">
                <a:solidFill>
                  <a:srgbClr val="FFFFFF"/>
                </a:solidFill>
              </a14:hiddenFill>
            </a:ext>
          </a:extLst>
        </p:spPr>
      </p:pic>
      <p:pic>
        <p:nvPicPr>
          <p:cNvPr id="12289" name="图片 299" descr="couple直方图"/>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1046" y="3116516"/>
            <a:ext cx="4389926" cy="22412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1524001" y="56037"/>
            <a:ext cx="235601" cy="471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16629" tIns="58314" rIns="116629" bIns="58314" numCol="1" anchor="ctr" anchorCtr="0" compatLnSpc="1">
            <a:prstTxWarp prst="textNoShape">
              <a:avLst/>
            </a:prstTxWarp>
            <a:spAutoFit/>
          </a:bodyPr>
          <a:lstStyle/>
          <a:p>
            <a:endParaRPr lang="zh-CN" altLang="en-US" sz="2296"/>
          </a:p>
        </p:txBody>
      </p:sp>
      <p:sp>
        <p:nvSpPr>
          <p:cNvPr id="7" name="矩形 6"/>
          <p:cNvSpPr/>
          <p:nvPr/>
        </p:nvSpPr>
        <p:spPr>
          <a:xfrm>
            <a:off x="2285782" y="5357718"/>
            <a:ext cx="7765173" cy="524118"/>
          </a:xfrm>
          <a:prstGeom prst="rect">
            <a:avLst/>
          </a:prstGeom>
        </p:spPr>
        <p:txBody>
          <a:bodyPr wrap="square">
            <a:spAutoFit/>
          </a:bodyPr>
          <a:lstStyle/>
          <a:p>
            <a:r>
              <a:rPr lang="en-US" altLang="zh-CN" sz="2806" kern="100" dirty="0">
                <a:ea typeface="楷体" panose="02010609060101010101" pitchFamily="49" charset="-122"/>
                <a:cs typeface="Times New Roman" panose="02020603050405020304" pitchFamily="18" charset="0"/>
              </a:rPr>
              <a:t>  </a:t>
            </a:r>
            <a:r>
              <a:rPr lang="zh-CN" altLang="zh-CN" sz="2806" kern="100" dirty="0">
                <a:ea typeface="楷体" panose="02010609060101010101" pitchFamily="49" charset="-122"/>
                <a:cs typeface="Times New Roman" panose="02020603050405020304" pitchFamily="18" charset="0"/>
              </a:rPr>
              <a:t>（</a:t>
            </a:r>
            <a:r>
              <a:rPr lang="en-US" altLang="zh-CN" sz="2806" kern="100" dirty="0">
                <a:ea typeface="楷体" panose="02010609060101010101" pitchFamily="49" charset="-122"/>
                <a:cs typeface="Times New Roman" panose="02020603050405020304" pitchFamily="18" charset="0"/>
              </a:rPr>
              <a:t>a</a:t>
            </a:r>
            <a:r>
              <a:rPr lang="zh-CN" altLang="zh-CN" sz="2806" kern="100" dirty="0">
                <a:ea typeface="楷体" panose="02010609060101010101" pitchFamily="49" charset="-122"/>
                <a:cs typeface="Times New Roman" panose="02020603050405020304" pitchFamily="18" charset="0"/>
              </a:rPr>
              <a:t>）原图</a:t>
            </a:r>
            <a:r>
              <a:rPr lang="en-US" altLang="zh-CN" sz="2806" kern="100" dirty="0">
                <a:ea typeface="楷体" panose="02010609060101010101" pitchFamily="49" charset="-122"/>
                <a:cs typeface="Times New Roman" panose="02020603050405020304" pitchFamily="18" charset="0"/>
              </a:rPr>
              <a:t>                           </a:t>
            </a:r>
            <a:r>
              <a:rPr lang="zh-CN" altLang="zh-CN" sz="2806" kern="100" dirty="0">
                <a:ea typeface="楷体" panose="02010609060101010101" pitchFamily="49" charset="-122"/>
                <a:cs typeface="Times New Roman" panose="02020603050405020304" pitchFamily="18" charset="0"/>
              </a:rPr>
              <a:t>（</a:t>
            </a:r>
            <a:r>
              <a:rPr lang="en-US" altLang="zh-CN" sz="2806" kern="100" dirty="0">
                <a:ea typeface="楷体" panose="02010609060101010101" pitchFamily="49" charset="-122"/>
                <a:cs typeface="Times New Roman" panose="02020603050405020304" pitchFamily="18" charset="0"/>
              </a:rPr>
              <a:t>b</a:t>
            </a:r>
            <a:r>
              <a:rPr lang="zh-CN" altLang="zh-CN" sz="2806" kern="100" dirty="0">
                <a:ea typeface="楷体" panose="02010609060101010101" pitchFamily="49" charset="-122"/>
                <a:cs typeface="Times New Roman" panose="02020603050405020304" pitchFamily="18" charset="0"/>
              </a:rPr>
              <a:t>）灰度直方图</a:t>
            </a:r>
          </a:p>
        </p:txBody>
      </p:sp>
      <p:sp>
        <p:nvSpPr>
          <p:cNvPr id="9" name="Rectangle 32"/>
          <p:cNvSpPr>
            <a:spLocks noChangeArrowheads="1"/>
          </p:cNvSpPr>
          <p:nvPr/>
        </p:nvSpPr>
        <p:spPr bwMode="auto">
          <a:xfrm>
            <a:off x="2054878" y="1340418"/>
            <a:ext cx="2575547" cy="59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marL="437369" indent="-437369">
              <a:spcBef>
                <a:spcPct val="20000"/>
              </a:spcBef>
              <a:buClr>
                <a:srgbClr val="7000C8"/>
              </a:buClr>
              <a:buSzPct val="75000"/>
              <a:buFont typeface="Wingdings" panose="05000000000000000000" pitchFamily="2" charset="2"/>
              <a:buChar char="p"/>
            </a:pPr>
            <a:r>
              <a:rPr lang="zh-CN" altLang="en-US" sz="3061" dirty="0">
                <a:latin typeface="楷体" panose="02010609060101010101" pitchFamily="49" charset="-122"/>
                <a:ea typeface="楷体" panose="02010609060101010101" pitchFamily="49" charset="-122"/>
                <a:cs typeface="Times New Roman" panose="02020603050405020304" pitchFamily="18" charset="0"/>
              </a:rPr>
              <a:t>效果</a:t>
            </a:r>
            <a:endParaRPr kumimoji="1" lang="zh-CN" altLang="en-US" sz="3061"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63816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32</a:t>
            </a:fld>
            <a:endParaRPr lang="en-US" altLang="zh-CN"/>
          </a:p>
        </p:txBody>
      </p:sp>
      <p:sp>
        <p:nvSpPr>
          <p:cNvPr id="3" name="Rectangle 2"/>
          <p:cNvSpPr txBox="1">
            <a:spLocks noChangeArrowheads="1"/>
          </p:cNvSpPr>
          <p:nvPr/>
        </p:nvSpPr>
        <p:spPr bwMode="auto">
          <a:xfrm>
            <a:off x="1963382" y="305746"/>
            <a:ext cx="4179189"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5.2.1</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灰度直方图</a:t>
            </a:r>
          </a:p>
        </p:txBody>
      </p:sp>
      <p:sp>
        <p:nvSpPr>
          <p:cNvPr id="4" name="Rectangle 2"/>
          <p:cNvSpPr txBox="1">
            <a:spLocks noChangeArrowheads="1"/>
          </p:cNvSpPr>
          <p:nvPr/>
        </p:nvSpPr>
        <p:spPr bwMode="auto">
          <a:xfrm>
            <a:off x="5494635" y="933434"/>
            <a:ext cx="48676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基于直方图修正的图像增强</a:t>
            </a:r>
          </a:p>
        </p:txBody>
      </p:sp>
      <p:sp>
        <p:nvSpPr>
          <p:cNvPr id="5" name="矩形 4"/>
          <p:cNvSpPr/>
          <p:nvPr/>
        </p:nvSpPr>
        <p:spPr>
          <a:xfrm>
            <a:off x="1966102" y="1369146"/>
            <a:ext cx="3611886" cy="584775"/>
          </a:xfrm>
          <a:prstGeom prst="rect">
            <a:avLst/>
          </a:prstGeom>
        </p:spPr>
        <p:txBody>
          <a:bodyPr wrap="none">
            <a:spAutoFit/>
          </a:bodyPr>
          <a:lstStyle/>
          <a:p>
            <a:r>
              <a:rPr lang="en-US" altLang="zh-CN" sz="3200" kern="100" dirty="0">
                <a:solidFill>
                  <a:srgbClr val="0000CC"/>
                </a:solidFill>
                <a:latin typeface="+mj-ea"/>
                <a:ea typeface="+mj-ea"/>
                <a:cs typeface="Times New Roman" panose="02020603050405020304" pitchFamily="18" charset="0"/>
              </a:rPr>
              <a:t>(2) </a:t>
            </a:r>
            <a:r>
              <a:rPr lang="zh-CN" altLang="zh-CN" sz="3200" kern="100" dirty="0">
                <a:solidFill>
                  <a:srgbClr val="0000CC"/>
                </a:solidFill>
                <a:latin typeface="+mj-ea"/>
                <a:ea typeface="+mj-ea"/>
                <a:cs typeface="Times New Roman" panose="02020603050405020304" pitchFamily="18" charset="0"/>
              </a:rPr>
              <a:t>灰度直方图性质</a:t>
            </a:r>
            <a:endParaRPr lang="zh-CN" altLang="en-US" sz="3200" dirty="0">
              <a:solidFill>
                <a:srgbClr val="0000CC"/>
              </a:solidFill>
              <a:latin typeface="+mj-ea"/>
              <a:ea typeface="+mj-ea"/>
            </a:endParaRPr>
          </a:p>
        </p:txBody>
      </p:sp>
      <p:sp>
        <p:nvSpPr>
          <p:cNvPr id="6" name="文本框 5"/>
          <p:cNvSpPr txBox="1"/>
          <p:nvPr/>
        </p:nvSpPr>
        <p:spPr>
          <a:xfrm>
            <a:off x="2192643" y="1996835"/>
            <a:ext cx="8017752" cy="4154984"/>
          </a:xfrm>
          <a:prstGeom prst="rect">
            <a:avLst/>
          </a:prstGeom>
          <a:noFill/>
        </p:spPr>
        <p:txBody>
          <a:bodyPr wrap="square" rtlCol="0">
            <a:spAutoFit/>
          </a:bodyPr>
          <a:lstStyle/>
          <a:p>
            <a:pPr marL="437369" indent="-437369" algn="just">
              <a:spcBef>
                <a:spcPts val="765"/>
              </a:spcBef>
              <a:spcAft>
                <a:spcPts val="765"/>
              </a:spcAft>
              <a:buClr>
                <a:srgbClr val="7000C8"/>
              </a:buClr>
              <a:buSzPct val="75000"/>
              <a:buFont typeface="Wingdings" panose="05000000000000000000" pitchFamily="2" charset="2"/>
              <a:buChar char="p"/>
            </a:pPr>
            <a:r>
              <a:rPr lang="zh-CN" altLang="zh-CN" sz="3200" dirty="0">
                <a:ea typeface="楷体" panose="02010609060101010101" pitchFamily="49" charset="-122"/>
                <a:cs typeface="Times New Roman" panose="02020603050405020304" pitchFamily="18" charset="0"/>
              </a:rPr>
              <a:t>直方图不具有空间特性。直方图不能反映图像像素空间位置信息。</a:t>
            </a:r>
          </a:p>
          <a:p>
            <a:pPr marL="437369" indent="-437369" algn="just">
              <a:spcBef>
                <a:spcPts val="765"/>
              </a:spcBef>
              <a:spcAft>
                <a:spcPts val="765"/>
              </a:spcAft>
              <a:buClr>
                <a:srgbClr val="7000C8"/>
              </a:buClr>
              <a:buSzPct val="75000"/>
              <a:buFont typeface="Wingdings" panose="05000000000000000000" pitchFamily="2" charset="2"/>
              <a:buChar char="p"/>
            </a:pPr>
            <a:r>
              <a:rPr lang="zh-CN" altLang="zh-CN" sz="3200" dirty="0">
                <a:ea typeface="楷体" panose="02010609060101010101" pitchFamily="49" charset="-122"/>
                <a:cs typeface="Times New Roman" panose="02020603050405020304" pitchFamily="18" charset="0"/>
              </a:rPr>
              <a:t>直方图反映图像大致描述。</a:t>
            </a:r>
            <a:r>
              <a:rPr lang="en-US" altLang="zh-CN" sz="3200" dirty="0">
                <a:ea typeface="楷体" panose="02010609060101010101" pitchFamily="49" charset="-122"/>
                <a:cs typeface="Times New Roman" panose="02020603050405020304" pitchFamily="18" charset="0"/>
              </a:rPr>
              <a:t> </a:t>
            </a:r>
          </a:p>
          <a:p>
            <a:pPr marL="437369" indent="-437369" algn="just">
              <a:spcBef>
                <a:spcPts val="765"/>
              </a:spcBef>
              <a:spcAft>
                <a:spcPts val="765"/>
              </a:spcAft>
              <a:buClr>
                <a:srgbClr val="7000C8"/>
              </a:buClr>
              <a:buSzPct val="75000"/>
              <a:buFont typeface="Wingdings" panose="05000000000000000000" pitchFamily="2" charset="2"/>
              <a:buChar char="p"/>
            </a:pPr>
            <a:r>
              <a:rPr lang="zh-CN" altLang="zh-CN" sz="3200" dirty="0">
                <a:ea typeface="楷体" panose="02010609060101010101" pitchFamily="49" charset="-122"/>
                <a:cs typeface="Times New Roman" panose="02020603050405020304" pitchFamily="18" charset="0"/>
              </a:rPr>
              <a:t>一幅图像唯一对应相应的直方图，而不同的图像可以具有相同的直方图。</a:t>
            </a:r>
            <a:r>
              <a:rPr lang="en-US" altLang="zh-CN" sz="3200" dirty="0">
                <a:ea typeface="楷体" panose="02010609060101010101" pitchFamily="49" charset="-122"/>
                <a:cs typeface="Times New Roman" panose="02020603050405020304" pitchFamily="18" charset="0"/>
              </a:rPr>
              <a:t> </a:t>
            </a:r>
          </a:p>
          <a:p>
            <a:pPr marL="437369" indent="-437369" algn="just">
              <a:spcBef>
                <a:spcPts val="765"/>
              </a:spcBef>
              <a:spcAft>
                <a:spcPts val="765"/>
              </a:spcAft>
              <a:buClr>
                <a:srgbClr val="7000C8"/>
              </a:buClr>
              <a:buSzPct val="75000"/>
              <a:buFont typeface="Wingdings" panose="05000000000000000000" pitchFamily="2" charset="2"/>
              <a:buChar char="p"/>
            </a:pPr>
            <a:r>
              <a:rPr lang="zh-CN" altLang="zh-CN" sz="3200" dirty="0">
                <a:ea typeface="楷体" panose="02010609060101010101" pitchFamily="49" charset="-122"/>
                <a:cs typeface="Times New Roman" panose="02020603050405020304" pitchFamily="18" charset="0"/>
              </a:rPr>
              <a:t>若一幅图像可分为多个子区，则多个子区直方图之和等于对应的全图直方图。</a:t>
            </a:r>
            <a:endParaRPr lang="zh-CN" altLang="en-US" sz="3200" dirty="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2841550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bwMode="auto">
          <a:xfrm>
            <a:off x="1779347" y="1500282"/>
            <a:ext cx="8725150" cy="4454419"/>
          </a:xfrm>
          <a:prstGeom prst="rect">
            <a:avLst/>
          </a:prstGeom>
          <a:solidFill>
            <a:srgbClr val="0000CC"/>
          </a:solidFill>
          <a:ln w="9525" cap="flat" cmpd="sng" algn="ctr">
            <a:solidFill>
              <a:schemeClr val="tx1"/>
            </a:solidFill>
            <a:prstDash val="solid"/>
            <a:round/>
            <a:headEnd type="none" w="med" len="med"/>
            <a:tailEnd type="none" w="med" len="med"/>
          </a:ln>
          <a:effectLst/>
        </p:spPr>
        <p:txBody>
          <a:bodyPr vert="horz" wrap="square" lIns="116629" tIns="58314" rIns="116629" bIns="58314" numCol="1" rtlCol="0" anchor="t" anchorCtr="0" compatLnSpc="1">
            <a:prstTxWarp prst="textNoShape">
              <a:avLst/>
            </a:prstTxWarp>
          </a:bodyPr>
          <a:lstStyle/>
          <a:p>
            <a:pPr defTabSz="915235" fontAlgn="base">
              <a:spcBef>
                <a:spcPct val="0"/>
              </a:spcBef>
              <a:spcAft>
                <a:spcPct val="0"/>
              </a:spcAft>
            </a:pPr>
            <a:endParaRPr kumimoji="1" lang="zh-CN" altLang="en-US" sz="2423" b="1">
              <a:noFill/>
              <a:latin typeface="Times New Roman" pitchFamily="18" charset="0"/>
              <a:ea typeface="宋体" pitchFamily="2" charset="-122"/>
            </a:endParaRPr>
          </a:p>
        </p:txBody>
      </p:sp>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33</a:t>
            </a:fld>
            <a:endParaRPr lang="en-US" altLang="zh-CN"/>
          </a:p>
        </p:txBody>
      </p:sp>
      <p:sp>
        <p:nvSpPr>
          <p:cNvPr id="3" name="Rectangle 2"/>
          <p:cNvSpPr txBox="1">
            <a:spLocks noChangeArrowheads="1"/>
          </p:cNvSpPr>
          <p:nvPr/>
        </p:nvSpPr>
        <p:spPr bwMode="auto">
          <a:xfrm>
            <a:off x="1963382" y="305746"/>
            <a:ext cx="4179189"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5.2.1</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灰度直方图</a:t>
            </a:r>
          </a:p>
        </p:txBody>
      </p:sp>
      <p:sp>
        <p:nvSpPr>
          <p:cNvPr id="4" name="Rectangle 2"/>
          <p:cNvSpPr txBox="1">
            <a:spLocks noChangeArrowheads="1"/>
          </p:cNvSpPr>
          <p:nvPr/>
        </p:nvSpPr>
        <p:spPr bwMode="auto">
          <a:xfrm>
            <a:off x="5494635" y="933434"/>
            <a:ext cx="48676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基于直方图修正的图像增强</a:t>
            </a:r>
          </a:p>
        </p:txBody>
      </p:sp>
      <p:pic>
        <p:nvPicPr>
          <p:cNvPr id="5" name="Picture 17"/>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5151" y="3888218"/>
            <a:ext cx="1905545" cy="1904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8"/>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2382" y="3888218"/>
            <a:ext cx="1905545" cy="1904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9"/>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8289" y="3880217"/>
            <a:ext cx="1905545" cy="1904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0"/>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84196" y="3860432"/>
            <a:ext cx="1905545" cy="1904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7136" y="1733930"/>
            <a:ext cx="1904609" cy="1904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2"/>
          <p:cNvPicPr preferRelativeResize="0">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38219" y="1744246"/>
            <a:ext cx="1905545" cy="1904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3"/>
          <p:cNvPicPr preferRelativeResize="0">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54291" y="1733930"/>
            <a:ext cx="1905545" cy="1904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4"/>
          <p:cNvPicPr preferRelativeResize="0">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54336" y="1714503"/>
            <a:ext cx="1905545" cy="1904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13"/>
          <p:cNvSpPr/>
          <p:nvPr/>
        </p:nvSpPr>
        <p:spPr>
          <a:xfrm>
            <a:off x="3019237" y="6028790"/>
            <a:ext cx="6383136" cy="445635"/>
          </a:xfrm>
          <a:prstGeom prst="rect">
            <a:avLst/>
          </a:prstGeom>
        </p:spPr>
        <p:txBody>
          <a:bodyPr wrap="square">
            <a:spAutoFit/>
          </a:bodyPr>
          <a:lstStyle/>
          <a:p>
            <a:r>
              <a:rPr lang="zh-CN" altLang="en-US" sz="2296" dirty="0">
                <a:latin typeface="楷体" panose="02010609060101010101" pitchFamily="49" charset="-122"/>
                <a:ea typeface="楷体" panose="02010609060101010101" pitchFamily="49" charset="-122"/>
              </a:rPr>
              <a:t>不同直方图引起不同的视觉效果</a:t>
            </a:r>
          </a:p>
        </p:txBody>
      </p:sp>
    </p:spTree>
    <p:extLst>
      <p:ext uri="{BB962C8B-B14F-4D97-AF65-F5344CB8AC3E}">
        <p14:creationId xmlns:p14="http://schemas.microsoft.com/office/powerpoint/2010/main" val="227217578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bwMode="auto">
          <a:xfrm>
            <a:off x="1779996" y="1415584"/>
            <a:ext cx="8725150" cy="4493195"/>
          </a:xfrm>
          <a:prstGeom prst="rect">
            <a:avLst/>
          </a:prstGeom>
          <a:solidFill>
            <a:srgbClr val="0000CC"/>
          </a:solidFill>
          <a:ln w="9525" cap="flat" cmpd="sng" algn="ctr">
            <a:solidFill>
              <a:schemeClr val="tx1"/>
            </a:solidFill>
            <a:prstDash val="solid"/>
            <a:round/>
            <a:headEnd type="none" w="med" len="med"/>
            <a:tailEnd type="none" w="med" len="med"/>
          </a:ln>
          <a:effectLst/>
        </p:spPr>
        <p:txBody>
          <a:bodyPr vert="horz" wrap="square" lIns="116629" tIns="58314" rIns="116629" bIns="58314" numCol="1" rtlCol="0" anchor="t" anchorCtr="0" compatLnSpc="1">
            <a:prstTxWarp prst="textNoShape">
              <a:avLst/>
            </a:prstTxWarp>
          </a:bodyPr>
          <a:lstStyle/>
          <a:p>
            <a:pPr defTabSz="915235" fontAlgn="base">
              <a:spcBef>
                <a:spcPct val="0"/>
              </a:spcBef>
              <a:spcAft>
                <a:spcPct val="0"/>
              </a:spcAft>
            </a:pPr>
            <a:endParaRPr kumimoji="1" lang="zh-CN" altLang="en-US" sz="2423" b="1">
              <a:noFill/>
              <a:latin typeface="Times New Roman" pitchFamily="18" charset="0"/>
              <a:ea typeface="宋体" pitchFamily="2" charset="-122"/>
            </a:endParaRPr>
          </a:p>
        </p:txBody>
      </p:sp>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34</a:t>
            </a:fld>
            <a:endParaRPr lang="en-US" altLang="zh-CN"/>
          </a:p>
        </p:txBody>
      </p:sp>
      <p:sp>
        <p:nvSpPr>
          <p:cNvPr id="3" name="Rectangle 2"/>
          <p:cNvSpPr txBox="1">
            <a:spLocks noChangeArrowheads="1"/>
          </p:cNvSpPr>
          <p:nvPr/>
        </p:nvSpPr>
        <p:spPr bwMode="auto">
          <a:xfrm>
            <a:off x="1963382" y="305746"/>
            <a:ext cx="4179189"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5.2.1</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灰度直方图</a:t>
            </a:r>
          </a:p>
        </p:txBody>
      </p:sp>
      <p:sp>
        <p:nvSpPr>
          <p:cNvPr id="4" name="Rectangle 2"/>
          <p:cNvSpPr txBox="1">
            <a:spLocks noChangeArrowheads="1"/>
          </p:cNvSpPr>
          <p:nvPr/>
        </p:nvSpPr>
        <p:spPr bwMode="auto">
          <a:xfrm>
            <a:off x="5494635" y="933434"/>
            <a:ext cx="48676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基于直方图修正的图像增强</a:t>
            </a:r>
          </a:p>
        </p:txBody>
      </p:sp>
      <p:pic>
        <p:nvPicPr>
          <p:cNvPr id="5" name="Picture 2"/>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9094" y="1646891"/>
            <a:ext cx="1836670" cy="1836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0117" y="1646891"/>
            <a:ext cx="1836671" cy="1836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9094" y="3837901"/>
            <a:ext cx="1836670" cy="1836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0117" y="3837901"/>
            <a:ext cx="1836671" cy="1836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1141" y="2311202"/>
            <a:ext cx="2753605" cy="2295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p:nvSpPr>
        <p:spPr>
          <a:xfrm>
            <a:off x="2982451" y="6028912"/>
            <a:ext cx="6372295" cy="445635"/>
          </a:xfrm>
          <a:prstGeom prst="rect">
            <a:avLst/>
          </a:prstGeom>
        </p:spPr>
        <p:txBody>
          <a:bodyPr wrap="square">
            <a:spAutoFit/>
          </a:bodyPr>
          <a:lstStyle/>
          <a:p>
            <a:r>
              <a:rPr lang="zh-CN" altLang="en-US" sz="2296" dirty="0">
                <a:latin typeface="楷体" panose="02010609060101010101" pitchFamily="49" charset="-122"/>
                <a:ea typeface="楷体" panose="02010609060101010101" pitchFamily="49" charset="-122"/>
              </a:rPr>
              <a:t>同一直方图可以对应不同的图像</a:t>
            </a:r>
          </a:p>
        </p:txBody>
      </p:sp>
    </p:spTree>
    <p:extLst>
      <p:ext uri="{BB962C8B-B14F-4D97-AF65-F5344CB8AC3E}">
        <p14:creationId xmlns:p14="http://schemas.microsoft.com/office/powerpoint/2010/main" val="7461833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35</a:t>
            </a:fld>
            <a:endParaRPr lang="en-US" altLang="zh-CN"/>
          </a:p>
        </p:txBody>
      </p:sp>
      <p:sp>
        <p:nvSpPr>
          <p:cNvPr id="3" name="文本框 2"/>
          <p:cNvSpPr txBox="1"/>
          <p:nvPr/>
        </p:nvSpPr>
        <p:spPr>
          <a:xfrm>
            <a:off x="1825269" y="1345880"/>
            <a:ext cx="8082244" cy="4747453"/>
          </a:xfrm>
          <a:prstGeom prst="rect">
            <a:avLst/>
          </a:prstGeom>
          <a:noFill/>
        </p:spPr>
        <p:txBody>
          <a:bodyPr wrap="square" rtlCol="0">
            <a:spAutoFit/>
          </a:bodyPr>
          <a:lstStyle/>
          <a:p>
            <a:pPr marL="437369" indent="-437369" algn="just">
              <a:spcBef>
                <a:spcPts val="383"/>
              </a:spcBef>
              <a:spcAft>
                <a:spcPts val="510"/>
              </a:spcAft>
              <a:buClr>
                <a:srgbClr val="7000C8"/>
              </a:buClr>
              <a:buSzPct val="75000"/>
              <a:buFont typeface="Wingdings" panose="05000000000000000000" pitchFamily="2" charset="2"/>
              <a:buChar char="p"/>
            </a:pPr>
            <a:r>
              <a:rPr lang="zh-CN" altLang="en-US" sz="2800" u="sng" dirty="0">
                <a:latin typeface="楷体" panose="02010609060101010101" pitchFamily="49" charset="-122"/>
                <a:ea typeface="楷体" panose="02010609060101010101" pitchFamily="49" charset="-122"/>
              </a:rPr>
              <a:t>图像的</a:t>
            </a:r>
            <a:r>
              <a:rPr lang="zh-CN" altLang="en-US" sz="2800" dirty="0">
                <a:latin typeface="楷体" panose="02010609060101010101" pitchFamily="49" charset="-122"/>
                <a:ea typeface="楷体" panose="02010609060101010101" pitchFamily="49" charset="-122"/>
              </a:rPr>
              <a:t>灰度动态范围太小或者说其</a:t>
            </a:r>
            <a:r>
              <a:rPr lang="zh-CN" altLang="en-US" sz="2800" u="sng" dirty="0">
                <a:latin typeface="楷体" panose="02010609060101010101" pitchFamily="49" charset="-122"/>
                <a:ea typeface="楷体" panose="02010609060101010101" pitchFamily="49" charset="-122"/>
              </a:rPr>
              <a:t>直方图集中在某一个灰度区间，</a:t>
            </a:r>
            <a:r>
              <a:rPr lang="zh-CN" altLang="en-US" sz="2800" dirty="0">
                <a:solidFill>
                  <a:srgbClr val="0000CC"/>
                </a:solidFill>
                <a:latin typeface="楷体" panose="02010609060101010101" pitchFamily="49" charset="-122"/>
                <a:ea typeface="楷体" panose="02010609060101010101" pitchFamily="49" charset="-122"/>
              </a:rPr>
              <a:t>视觉效果不理想</a:t>
            </a:r>
            <a:r>
              <a:rPr lang="zh-CN" altLang="en-US" sz="2800" dirty="0">
                <a:solidFill>
                  <a:srgbClr val="000066"/>
                </a:solidFill>
                <a:latin typeface="楷体" panose="02010609060101010101" pitchFamily="49" charset="-122"/>
                <a:ea typeface="楷体" panose="02010609060101010101" pitchFamily="49" charset="-122"/>
              </a:rPr>
              <a:t>。</a:t>
            </a:r>
            <a:endParaRPr lang="en-US" altLang="zh-CN" sz="2800" dirty="0">
              <a:solidFill>
                <a:srgbClr val="000066"/>
              </a:solidFill>
              <a:latin typeface="楷体" panose="02010609060101010101" pitchFamily="49" charset="-122"/>
              <a:ea typeface="楷体" panose="02010609060101010101" pitchFamily="49" charset="-122"/>
            </a:endParaRPr>
          </a:p>
          <a:p>
            <a:pPr marL="437369" indent="-437369" algn="just">
              <a:spcBef>
                <a:spcPts val="383"/>
              </a:spcBef>
              <a:spcAft>
                <a:spcPts val="510"/>
              </a:spcAft>
              <a:buClr>
                <a:srgbClr val="7000C8"/>
              </a:buClr>
              <a:buSzPct val="75000"/>
              <a:buFont typeface="Wingdings" panose="05000000000000000000" pitchFamily="2" charset="2"/>
              <a:buChar char="p"/>
            </a:pPr>
            <a:r>
              <a:rPr lang="zh-CN" altLang="en-US" sz="2800" dirty="0">
                <a:latin typeface="楷体" panose="02010609060101010101" pitchFamily="49" charset="-122"/>
                <a:ea typeface="楷体" panose="02010609060101010101" pitchFamily="49" charset="-122"/>
              </a:rPr>
              <a:t>当图像直方图占满所有灰度级区间，且所有灰度级的概率分布相接近，即，</a:t>
            </a:r>
            <a:r>
              <a:rPr lang="zh-CN" altLang="en-US" sz="2800" u="sng" dirty="0">
                <a:latin typeface="楷体" panose="02010609060101010101" pitchFamily="49" charset="-122"/>
                <a:ea typeface="楷体" panose="02010609060101010101" pitchFamily="49" charset="-122"/>
              </a:rPr>
              <a:t>直方图均匀分布的图像</a:t>
            </a:r>
            <a:r>
              <a:rPr lang="zh-CN" altLang="en-US" sz="2800" dirty="0">
                <a:solidFill>
                  <a:srgbClr val="000066"/>
                </a:solidFill>
                <a:latin typeface="楷体" panose="02010609060101010101" pitchFamily="49" charset="-122"/>
                <a:ea typeface="楷体" panose="02010609060101010101" pitchFamily="49" charset="-122"/>
              </a:rPr>
              <a:t>其</a:t>
            </a:r>
            <a:r>
              <a:rPr lang="zh-CN" altLang="en-US" sz="2800" dirty="0">
                <a:solidFill>
                  <a:srgbClr val="0000CC"/>
                </a:solidFill>
                <a:latin typeface="楷体" panose="02010609060101010101" pitchFamily="49" charset="-122"/>
                <a:ea typeface="楷体" panose="02010609060101010101" pitchFamily="49" charset="-122"/>
              </a:rPr>
              <a:t>视觉效果会最理想</a:t>
            </a:r>
            <a:r>
              <a:rPr lang="zh-CN" altLang="en-US" sz="2800" dirty="0">
                <a:solidFill>
                  <a:srgbClr val="000066"/>
                </a:solidFill>
                <a:latin typeface="楷体" panose="02010609060101010101" pitchFamily="49" charset="-122"/>
                <a:ea typeface="楷体" panose="02010609060101010101" pitchFamily="49" charset="-122"/>
              </a:rPr>
              <a:t>。</a:t>
            </a:r>
            <a:endParaRPr lang="en-US" altLang="zh-CN" sz="2800" dirty="0">
              <a:solidFill>
                <a:srgbClr val="000066"/>
              </a:solidFill>
              <a:latin typeface="楷体" panose="02010609060101010101" pitchFamily="49" charset="-122"/>
              <a:ea typeface="楷体" panose="02010609060101010101" pitchFamily="49" charset="-122"/>
            </a:endParaRPr>
          </a:p>
          <a:p>
            <a:pPr marL="437369" indent="-437369" algn="just">
              <a:spcBef>
                <a:spcPts val="383"/>
              </a:spcBef>
              <a:spcAft>
                <a:spcPts val="510"/>
              </a:spcAft>
              <a:buClr>
                <a:srgbClr val="7000C8"/>
              </a:buClr>
              <a:buSzPct val="75000"/>
              <a:buFont typeface="Wingdings" panose="05000000000000000000" pitchFamily="2" charset="2"/>
              <a:buChar char="p"/>
            </a:pPr>
            <a:r>
              <a:rPr lang="zh-CN" altLang="en-US" sz="2800" dirty="0">
                <a:latin typeface="楷体" panose="02010609060101010101" pitchFamily="49" charset="-122"/>
                <a:ea typeface="楷体" panose="02010609060101010101" pitchFamily="49" charset="-122"/>
              </a:rPr>
              <a:t>另一方面，从随机信号及信息量的角度来看，</a:t>
            </a:r>
            <a:r>
              <a:rPr lang="zh-CN" altLang="en-US" sz="2800" u="sng" dirty="0">
                <a:latin typeface="楷体" panose="02010609060101010101" pitchFamily="49" charset="-122"/>
                <a:ea typeface="楷体" panose="02010609060101010101" pitchFamily="49" charset="-122"/>
              </a:rPr>
              <a:t>各个灰度级的概率分布等概率时，信息量最大，熵最大</a:t>
            </a:r>
            <a:r>
              <a:rPr lang="zh-CN" altLang="en-US" sz="2800" dirty="0">
                <a:solidFill>
                  <a:srgbClr val="000066"/>
                </a:solidFill>
                <a:latin typeface="楷体" panose="02010609060101010101" pitchFamily="49" charset="-122"/>
                <a:ea typeface="楷体" panose="02010609060101010101" pitchFamily="49" charset="-122"/>
              </a:rPr>
              <a:t>。 </a:t>
            </a:r>
            <a:endParaRPr lang="en-US" altLang="zh-CN" sz="2800" dirty="0">
              <a:solidFill>
                <a:srgbClr val="000066"/>
              </a:solidFill>
              <a:latin typeface="楷体" panose="02010609060101010101" pitchFamily="49" charset="-122"/>
              <a:ea typeface="楷体" panose="02010609060101010101" pitchFamily="49" charset="-122"/>
            </a:endParaRPr>
          </a:p>
          <a:p>
            <a:pPr marL="437369" indent="-437369" algn="just">
              <a:spcBef>
                <a:spcPts val="383"/>
              </a:spcBef>
              <a:spcAft>
                <a:spcPts val="510"/>
              </a:spcAft>
              <a:buClr>
                <a:srgbClr val="7000C8"/>
              </a:buClr>
              <a:buSzPct val="75000"/>
              <a:buFont typeface="Wingdings" panose="05000000000000000000" pitchFamily="2" charset="2"/>
              <a:buChar char="p"/>
            </a:pPr>
            <a:r>
              <a:rPr lang="zh-CN" altLang="en-US" sz="2800" dirty="0">
                <a:latin typeface="楷体" panose="02010609060101010101" pitchFamily="49" charset="-122"/>
                <a:ea typeface="楷体" panose="02010609060101010101" pitchFamily="49" charset="-122"/>
              </a:rPr>
              <a:t>因此，需要寻找这一个变换，使得</a:t>
            </a:r>
            <a:r>
              <a:rPr lang="zh-CN" altLang="en-US" sz="2800" u="sng" dirty="0">
                <a:solidFill>
                  <a:srgbClr val="0000CC"/>
                </a:solidFill>
                <a:latin typeface="楷体" panose="02010609060101010101" pitchFamily="49" charset="-122"/>
                <a:ea typeface="楷体" panose="02010609060101010101" pitchFamily="49" charset="-122"/>
              </a:rPr>
              <a:t>变换后图像直方图均匀，这就是直方图均衡化。</a:t>
            </a:r>
            <a:endParaRPr lang="zh-CN" altLang="en-US" sz="2800" dirty="0">
              <a:solidFill>
                <a:srgbClr val="0000CC"/>
              </a:solidFill>
              <a:latin typeface="楷体" panose="02010609060101010101" pitchFamily="49" charset="-122"/>
              <a:ea typeface="楷体" panose="02010609060101010101" pitchFamily="49" charset="-122"/>
            </a:endParaRPr>
          </a:p>
        </p:txBody>
      </p:sp>
      <p:sp>
        <p:nvSpPr>
          <p:cNvPr id="4" name="Rectangle 2"/>
          <p:cNvSpPr txBox="1">
            <a:spLocks noChangeArrowheads="1"/>
          </p:cNvSpPr>
          <p:nvPr/>
        </p:nvSpPr>
        <p:spPr bwMode="auto">
          <a:xfrm>
            <a:off x="1963382" y="305746"/>
            <a:ext cx="4179189"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5.2.2</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直方图修正法理论</a:t>
            </a:r>
          </a:p>
        </p:txBody>
      </p:sp>
      <p:sp>
        <p:nvSpPr>
          <p:cNvPr id="5" name="Rectangle 2"/>
          <p:cNvSpPr txBox="1">
            <a:spLocks noChangeArrowheads="1"/>
          </p:cNvSpPr>
          <p:nvPr/>
        </p:nvSpPr>
        <p:spPr bwMode="auto">
          <a:xfrm>
            <a:off x="5494635" y="933434"/>
            <a:ext cx="48676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基于直方图修正的图像增强</a:t>
            </a:r>
          </a:p>
        </p:txBody>
      </p:sp>
    </p:spTree>
    <p:extLst>
      <p:ext uri="{BB962C8B-B14F-4D97-AF65-F5344CB8AC3E}">
        <p14:creationId xmlns:p14="http://schemas.microsoft.com/office/powerpoint/2010/main" val="288811560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36</a:t>
            </a:fld>
            <a:endParaRPr lang="en-US" altLang="zh-CN"/>
          </a:p>
        </p:txBody>
      </p:sp>
      <p:sp>
        <p:nvSpPr>
          <p:cNvPr id="3" name="Rectangle 2"/>
          <p:cNvSpPr txBox="1">
            <a:spLocks noChangeArrowheads="1"/>
          </p:cNvSpPr>
          <p:nvPr/>
        </p:nvSpPr>
        <p:spPr bwMode="auto">
          <a:xfrm>
            <a:off x="1963382" y="305746"/>
            <a:ext cx="4179189"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5.2.2</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直方图修正法理论</a:t>
            </a:r>
          </a:p>
        </p:txBody>
      </p:sp>
      <p:sp>
        <p:nvSpPr>
          <p:cNvPr id="4" name="Rectangle 2"/>
          <p:cNvSpPr txBox="1">
            <a:spLocks noChangeArrowheads="1"/>
          </p:cNvSpPr>
          <p:nvPr/>
        </p:nvSpPr>
        <p:spPr bwMode="auto">
          <a:xfrm>
            <a:off x="5494635" y="933434"/>
            <a:ext cx="48676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基于直方图修正的图像增强</a:t>
            </a:r>
          </a:p>
        </p:txBody>
      </p:sp>
      <p:sp>
        <p:nvSpPr>
          <p:cNvPr id="5" name="Text Box 6"/>
          <p:cNvSpPr txBox="1">
            <a:spLocks noChangeArrowheads="1"/>
          </p:cNvSpPr>
          <p:nvPr/>
        </p:nvSpPr>
        <p:spPr bwMode="auto">
          <a:xfrm>
            <a:off x="2146722" y="2484703"/>
            <a:ext cx="7180386" cy="61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just" eaLnBrk="1" hangingPunct="1">
              <a:lnSpc>
                <a:spcPct val="110000"/>
              </a:lnSpc>
              <a:spcBef>
                <a:spcPct val="50000"/>
              </a:spcBef>
              <a:buClrTx/>
              <a:buSzTx/>
              <a:buFontTx/>
              <a:buNone/>
            </a:pPr>
            <a:r>
              <a:rPr kumimoji="1" lang="zh-CN" altLang="en-US" sz="3061" dirty="0">
                <a:latin typeface="Times New Roman" panose="02020603050405020304" pitchFamily="18" charset="0"/>
                <a:ea typeface="楷体" panose="02010609060101010101" pitchFamily="49" charset="-122"/>
                <a:cs typeface="Times New Roman" panose="02020603050405020304" pitchFamily="18" charset="0"/>
              </a:rPr>
              <a:t>直方图修正公式： </a:t>
            </a:r>
            <a:r>
              <a:rPr kumimoji="1" lang="en-US" altLang="zh-CN" sz="3061" i="1" dirty="0">
                <a:latin typeface="Times New Roman" panose="02020603050405020304" pitchFamily="18" charset="0"/>
                <a:ea typeface="楷体" panose="02010609060101010101" pitchFamily="49" charset="-122"/>
                <a:cs typeface="Times New Roman" panose="02020603050405020304" pitchFamily="18" charset="0"/>
              </a:rPr>
              <a:t>s </a:t>
            </a:r>
            <a:r>
              <a:rPr kumimoji="1" lang="en-US" altLang="zh-CN" sz="3061" dirty="0">
                <a:latin typeface="Times New Roman" panose="02020603050405020304" pitchFamily="18" charset="0"/>
                <a:ea typeface="楷体" panose="02010609060101010101" pitchFamily="49" charset="-122"/>
                <a:cs typeface="Times New Roman" panose="02020603050405020304" pitchFamily="18" charset="0"/>
              </a:rPr>
              <a:t>= T(</a:t>
            </a:r>
            <a:r>
              <a:rPr kumimoji="1" lang="en-US" altLang="zh-CN" sz="3061" i="1" dirty="0">
                <a:latin typeface="Times New Roman" panose="02020603050405020304" pitchFamily="18" charset="0"/>
                <a:ea typeface="楷体" panose="02010609060101010101" pitchFamily="49" charset="-122"/>
                <a:cs typeface="Times New Roman" panose="02020603050405020304" pitchFamily="18" charset="0"/>
              </a:rPr>
              <a:t>r</a:t>
            </a:r>
            <a:r>
              <a:rPr kumimoji="1" lang="en-US" altLang="zh-CN" sz="3061" dirty="0">
                <a:latin typeface="Times New Roman" panose="02020603050405020304" pitchFamily="18" charset="0"/>
                <a:ea typeface="楷体" panose="02010609060101010101" pitchFamily="49" charset="-122"/>
                <a:cs typeface="Times New Roman" panose="02020603050405020304" pitchFamily="18" charset="0"/>
              </a:rPr>
              <a:t>)   </a:t>
            </a:r>
            <a:r>
              <a:rPr kumimoji="1" lang="zh-CN" altLang="en-US" sz="3061" dirty="0">
                <a:latin typeface="Times New Roman" panose="02020603050405020304" pitchFamily="18" charset="0"/>
                <a:ea typeface="楷体" panose="02010609060101010101" pitchFamily="49" charset="-122"/>
                <a:cs typeface="Times New Roman" panose="02020603050405020304" pitchFamily="18" charset="0"/>
              </a:rPr>
              <a:t>或  </a:t>
            </a:r>
            <a:r>
              <a:rPr kumimoji="1" lang="en-US" altLang="zh-CN" sz="3061" i="1" dirty="0">
                <a:latin typeface="Times New Roman" panose="02020603050405020304" pitchFamily="18" charset="0"/>
                <a:ea typeface="楷体" panose="02010609060101010101" pitchFamily="49" charset="-122"/>
                <a:cs typeface="Times New Roman" panose="02020603050405020304" pitchFamily="18" charset="0"/>
              </a:rPr>
              <a:t>r </a:t>
            </a:r>
            <a:r>
              <a:rPr kumimoji="1" lang="en-US" altLang="zh-CN" sz="3061" dirty="0">
                <a:latin typeface="Times New Roman" panose="02020603050405020304" pitchFamily="18" charset="0"/>
                <a:ea typeface="楷体" panose="02010609060101010101" pitchFamily="49" charset="-122"/>
                <a:cs typeface="Times New Roman" panose="02020603050405020304" pitchFamily="18" charset="0"/>
              </a:rPr>
              <a:t>= T</a:t>
            </a:r>
            <a:r>
              <a:rPr kumimoji="1" lang="en-US" altLang="zh-CN" sz="3061" baseline="30000" dirty="0">
                <a:latin typeface="Times New Roman" panose="02020603050405020304" pitchFamily="18" charset="0"/>
                <a:ea typeface="楷体" panose="02010609060101010101" pitchFamily="49" charset="-122"/>
                <a:cs typeface="Times New Roman" panose="02020603050405020304" pitchFamily="18" charset="0"/>
              </a:rPr>
              <a:t>-1</a:t>
            </a:r>
            <a:r>
              <a:rPr kumimoji="1" lang="en-US" altLang="zh-CN" sz="3061" dirty="0">
                <a:latin typeface="Times New Roman" panose="02020603050405020304" pitchFamily="18" charset="0"/>
                <a:ea typeface="楷体" panose="02010609060101010101" pitchFamily="49" charset="-122"/>
                <a:cs typeface="Times New Roman" panose="02020603050405020304" pitchFamily="18" charset="0"/>
              </a:rPr>
              <a:t>(</a:t>
            </a:r>
            <a:r>
              <a:rPr kumimoji="1" lang="en-US" altLang="zh-CN" sz="3061" i="1" dirty="0">
                <a:latin typeface="Times New Roman" panose="02020603050405020304" pitchFamily="18" charset="0"/>
                <a:ea typeface="楷体" panose="02010609060101010101" pitchFamily="49" charset="-122"/>
                <a:cs typeface="Times New Roman" panose="02020603050405020304" pitchFamily="18" charset="0"/>
              </a:rPr>
              <a:t>s</a:t>
            </a:r>
            <a:r>
              <a:rPr kumimoji="1" lang="en-US" altLang="zh-CN" sz="3061"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7" name="Text Box 5"/>
          <p:cNvSpPr txBox="1">
            <a:spLocks noChangeArrowheads="1"/>
          </p:cNvSpPr>
          <p:nvPr/>
        </p:nvSpPr>
        <p:spPr bwMode="auto">
          <a:xfrm>
            <a:off x="1950982" y="3051241"/>
            <a:ext cx="7501839" cy="563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just" eaLnBrk="1" hangingPunct="1">
              <a:spcBef>
                <a:spcPct val="50000"/>
              </a:spcBef>
              <a:buClrTx/>
              <a:buSzTx/>
              <a:buFontTx/>
              <a:buNone/>
            </a:pPr>
            <a:r>
              <a:rPr kumimoji="1" lang="zh-CN" altLang="en-US" sz="3061" dirty="0">
                <a:latin typeface="Times New Roman" panose="02020603050405020304" pitchFamily="18" charset="0"/>
                <a:ea typeface="楷体" panose="02010609060101010101" pitchFamily="49" charset="-122"/>
                <a:cs typeface="Times New Roman" panose="02020603050405020304" pitchFamily="18" charset="0"/>
              </a:rPr>
              <a:t>  式中</a:t>
            </a:r>
            <a:r>
              <a:rPr kumimoji="1" lang="en-US" altLang="zh-CN" sz="3061" dirty="0">
                <a:latin typeface="Times New Roman" panose="02020603050405020304" pitchFamily="18" charset="0"/>
                <a:ea typeface="楷体" panose="02010609060101010101" pitchFamily="49" charset="-122"/>
                <a:cs typeface="Times New Roman" panose="02020603050405020304" pitchFamily="18" charset="0"/>
              </a:rPr>
              <a:t>T(</a:t>
            </a:r>
            <a:r>
              <a:rPr kumimoji="1" lang="en-US" altLang="zh-CN" sz="3061" i="1" dirty="0">
                <a:latin typeface="Times New Roman" panose="02020603050405020304" pitchFamily="18" charset="0"/>
                <a:ea typeface="楷体" panose="02010609060101010101" pitchFamily="49" charset="-122"/>
                <a:cs typeface="Times New Roman" panose="02020603050405020304" pitchFamily="18" charset="0"/>
              </a:rPr>
              <a:t>r</a:t>
            </a:r>
            <a:r>
              <a:rPr kumimoji="1" lang="en-US" altLang="zh-CN" sz="3061" dirty="0">
                <a:latin typeface="Times New Roman" panose="02020603050405020304" pitchFamily="18" charset="0"/>
                <a:ea typeface="楷体" panose="02010609060101010101" pitchFamily="49" charset="-122"/>
                <a:cs typeface="Times New Roman" panose="02020603050405020304" pitchFamily="18" charset="0"/>
              </a:rPr>
              <a:t>)</a:t>
            </a:r>
            <a:r>
              <a:rPr kumimoji="1" lang="zh-CN" altLang="en-US" sz="3061" dirty="0">
                <a:latin typeface="Times New Roman" panose="02020603050405020304" pitchFamily="18" charset="0"/>
                <a:ea typeface="楷体" panose="02010609060101010101" pitchFamily="49" charset="-122"/>
                <a:cs typeface="Times New Roman" panose="02020603050405020304" pitchFamily="18" charset="0"/>
              </a:rPr>
              <a:t>为变换函数，要满足两个条件：</a:t>
            </a:r>
          </a:p>
        </p:txBody>
      </p:sp>
      <p:sp>
        <p:nvSpPr>
          <p:cNvPr id="8" name="Text Box 4"/>
          <p:cNvSpPr txBox="1">
            <a:spLocks noChangeArrowheads="1"/>
          </p:cNvSpPr>
          <p:nvPr/>
        </p:nvSpPr>
        <p:spPr bwMode="auto">
          <a:xfrm>
            <a:off x="2330410" y="3593088"/>
            <a:ext cx="7914999" cy="2079031"/>
          </a:xfrm>
          <a:prstGeom prst="rect">
            <a:avLst/>
          </a:prstGeom>
          <a:noFill/>
          <a:ln>
            <a:noFill/>
          </a:ln>
        </p:spPr>
        <p:txBody>
          <a:bodyPr wrap="square">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marL="437369" indent="-437369" algn="just">
              <a:spcBef>
                <a:spcPts val="383"/>
              </a:spcBef>
              <a:spcAft>
                <a:spcPts val="383"/>
              </a:spcAft>
              <a:buClrTx/>
              <a:buSzPct val="75000"/>
              <a:buFont typeface="Wingdings" panose="05000000000000000000" pitchFamily="2" charset="2"/>
              <a:buChar char="ü"/>
            </a:pPr>
            <a:r>
              <a:rPr kumimoji="1" lang="en-US" altLang="zh-CN" sz="306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a:t>
            </a:r>
            <a:r>
              <a:rPr kumimoji="1" lang="en-US" altLang="zh-CN" sz="3061" i="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r</a:t>
            </a:r>
            <a:r>
              <a:rPr kumimoji="1" lang="en-US" altLang="zh-CN" sz="306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kumimoji="1" lang="zh-CN" altLang="en-US" sz="306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在</a:t>
            </a:r>
            <a:r>
              <a:rPr kumimoji="1" lang="en-US" altLang="zh-CN" sz="306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a:t>
            </a:r>
            <a:r>
              <a:rPr kumimoji="1" lang="en-US" altLang="zh-CN" sz="306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a:t>
            </a:r>
            <a:r>
              <a:rPr kumimoji="1" lang="en-US" altLang="zh-CN" sz="3061" i="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r</a:t>
            </a:r>
            <a:r>
              <a:rPr kumimoji="1" lang="en-US" altLang="zh-CN" sz="306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a:t>
            </a:r>
            <a:r>
              <a:rPr kumimoji="1" lang="en-US" altLang="zh-CN" sz="306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a:t>
            </a:r>
            <a:r>
              <a:rPr kumimoji="1" lang="zh-CN" altLang="en-US" sz="306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区域内单增，以保证灰度级从黑到白的次序不要出现反转。</a:t>
            </a:r>
          </a:p>
          <a:p>
            <a:pPr marL="437369" indent="-437369" algn="just">
              <a:spcBef>
                <a:spcPts val="383"/>
              </a:spcBef>
              <a:spcAft>
                <a:spcPts val="383"/>
              </a:spcAft>
              <a:buClrTx/>
              <a:buSzPct val="75000"/>
              <a:buFont typeface="Wingdings" panose="05000000000000000000" pitchFamily="2" charset="2"/>
              <a:buChar char="ü"/>
            </a:pPr>
            <a:r>
              <a:rPr kumimoji="1" lang="en-US" altLang="zh-CN" sz="306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a:t>
            </a:r>
            <a:r>
              <a:rPr kumimoji="1" lang="en-US" altLang="zh-CN" sz="3061" i="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r</a:t>
            </a:r>
            <a:r>
              <a:rPr kumimoji="1" lang="en-US" altLang="zh-CN" sz="306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kumimoji="1" lang="zh-CN" altLang="en-US" sz="306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在</a:t>
            </a:r>
            <a:r>
              <a:rPr kumimoji="1" lang="en-US" altLang="zh-CN" sz="306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a:t>
            </a:r>
            <a:r>
              <a:rPr kumimoji="1" lang="en-US" altLang="zh-CN" sz="306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a:t>
            </a:r>
            <a:r>
              <a:rPr kumimoji="1" lang="en-US" altLang="zh-CN" sz="3061" i="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r</a:t>
            </a:r>
            <a:r>
              <a:rPr kumimoji="1" lang="en-US" altLang="zh-CN" sz="306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a:t>
            </a:r>
            <a:r>
              <a:rPr kumimoji="1" lang="en-US" altLang="zh-CN" sz="306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a:t>
            </a:r>
            <a:r>
              <a:rPr kumimoji="1" lang="zh-CN" altLang="en-US" sz="306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区域内满足</a:t>
            </a:r>
            <a:r>
              <a:rPr kumimoji="1" lang="en-US" altLang="zh-CN" sz="306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0</a:t>
            </a:r>
            <a:r>
              <a:rPr kumimoji="1" lang="en-US" altLang="zh-CN" sz="306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a:t>
            </a:r>
            <a:r>
              <a:rPr kumimoji="1" lang="en-US" altLang="zh-CN" sz="306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s</a:t>
            </a:r>
            <a:r>
              <a:rPr kumimoji="1" lang="en-US" altLang="zh-CN" sz="306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a:t>
            </a:r>
            <a:r>
              <a:rPr kumimoji="1" lang="en-US" altLang="zh-CN" sz="306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a:t>
            </a:r>
            <a:r>
              <a:rPr kumimoji="1" lang="zh-CN" altLang="en-US" sz="306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，保证变换的像素灰度级仍在允许的灰度级范围内。  </a:t>
            </a:r>
          </a:p>
        </p:txBody>
      </p:sp>
      <p:sp>
        <p:nvSpPr>
          <p:cNvPr id="10" name="矩形 9"/>
          <p:cNvSpPr/>
          <p:nvPr/>
        </p:nvSpPr>
        <p:spPr>
          <a:xfrm>
            <a:off x="3788427" y="1954888"/>
            <a:ext cx="4500341" cy="445635"/>
          </a:xfrm>
          <a:prstGeom prst="rect">
            <a:avLst/>
          </a:prstGeom>
        </p:spPr>
        <p:txBody>
          <a:bodyPr wrap="square">
            <a:spAutoFit/>
          </a:bodyPr>
          <a:lstStyle/>
          <a:p>
            <a:r>
              <a:rPr lang="en-US" altLang="zh-CN" sz="2296" dirty="0">
                <a:solidFill>
                  <a:srgbClr val="000000"/>
                </a:solidFill>
                <a:ea typeface="楷体" panose="02010609060101010101" pitchFamily="49" charset="-122"/>
                <a:cs typeface="Times New Roman" panose="02020603050405020304" pitchFamily="18" charset="0"/>
                <a:sym typeface="Symbol" panose="05050102010706020507" pitchFamily="18" charset="2"/>
              </a:rPr>
              <a:t>0 </a:t>
            </a:r>
            <a:r>
              <a:rPr lang="en-US" altLang="zh-CN" sz="2296" i="1" dirty="0">
                <a:solidFill>
                  <a:srgbClr val="000000"/>
                </a:solidFill>
                <a:ea typeface="楷体" panose="02010609060101010101" pitchFamily="49" charset="-122"/>
                <a:cs typeface="Times New Roman" panose="02020603050405020304" pitchFamily="18" charset="0"/>
              </a:rPr>
              <a:t>r </a:t>
            </a:r>
            <a:r>
              <a:rPr lang="en-US" altLang="zh-CN" sz="2296" dirty="0">
                <a:solidFill>
                  <a:srgbClr val="000000"/>
                </a:solidFill>
                <a:ea typeface="楷体" panose="02010609060101010101" pitchFamily="49" charset="-122"/>
                <a:cs typeface="Times New Roman" panose="02020603050405020304" pitchFamily="18" charset="0"/>
                <a:sym typeface="Symbol" panose="05050102010706020507" pitchFamily="18" charset="2"/>
              </a:rPr>
              <a:t></a:t>
            </a:r>
            <a:r>
              <a:rPr lang="en-US" altLang="zh-CN" sz="2296" dirty="0">
                <a:solidFill>
                  <a:srgbClr val="000000"/>
                </a:solidFill>
                <a:ea typeface="楷体" panose="02010609060101010101" pitchFamily="49" charset="-122"/>
                <a:cs typeface="Times New Roman" panose="02020603050405020304" pitchFamily="18" charset="0"/>
              </a:rPr>
              <a:t>1            </a:t>
            </a:r>
            <a:r>
              <a:rPr lang="en-US" altLang="zh-CN" sz="2296" dirty="0">
                <a:solidFill>
                  <a:srgbClr val="000000"/>
                </a:solidFill>
                <a:ea typeface="楷体" panose="02010609060101010101" pitchFamily="49" charset="-122"/>
                <a:cs typeface="Times New Roman" panose="02020603050405020304" pitchFamily="18" charset="0"/>
                <a:sym typeface="Symbol" panose="05050102010706020507" pitchFamily="18" charset="2"/>
              </a:rPr>
              <a:t>0 </a:t>
            </a:r>
            <a:r>
              <a:rPr lang="en-US" altLang="zh-CN" sz="2296" i="1" dirty="0">
                <a:solidFill>
                  <a:srgbClr val="000000"/>
                </a:solidFill>
                <a:ea typeface="楷体" panose="02010609060101010101" pitchFamily="49" charset="-122"/>
                <a:cs typeface="Times New Roman" panose="02020603050405020304" pitchFamily="18" charset="0"/>
              </a:rPr>
              <a:t>s </a:t>
            </a:r>
            <a:r>
              <a:rPr lang="en-US" altLang="zh-CN" sz="2296" dirty="0">
                <a:solidFill>
                  <a:srgbClr val="000000"/>
                </a:solidFill>
                <a:ea typeface="楷体" panose="02010609060101010101" pitchFamily="49" charset="-122"/>
                <a:cs typeface="Times New Roman" panose="02020603050405020304" pitchFamily="18" charset="0"/>
                <a:sym typeface="Symbol" panose="05050102010706020507" pitchFamily="18" charset="2"/>
              </a:rPr>
              <a:t></a:t>
            </a:r>
            <a:r>
              <a:rPr lang="en-US" altLang="zh-CN" sz="2296" dirty="0">
                <a:solidFill>
                  <a:srgbClr val="000000"/>
                </a:solidFill>
                <a:ea typeface="楷体" panose="02010609060101010101" pitchFamily="49" charset="-122"/>
                <a:cs typeface="Times New Roman" panose="02020603050405020304" pitchFamily="18" charset="0"/>
              </a:rPr>
              <a:t>1</a:t>
            </a:r>
            <a:endParaRPr lang="zh-CN" altLang="en-US" sz="2296" dirty="0"/>
          </a:p>
        </p:txBody>
      </p:sp>
      <p:sp>
        <p:nvSpPr>
          <p:cNvPr id="11" name="矩形 10"/>
          <p:cNvSpPr/>
          <p:nvPr/>
        </p:nvSpPr>
        <p:spPr>
          <a:xfrm>
            <a:off x="1985995" y="1388351"/>
            <a:ext cx="8105205" cy="523220"/>
          </a:xfrm>
          <a:prstGeom prst="rect">
            <a:avLst/>
          </a:prstGeom>
        </p:spPr>
        <p:txBody>
          <a:bodyPr wrap="square">
            <a:spAutoFit/>
          </a:bodyPr>
          <a:lstStyle/>
          <a:p>
            <a:r>
              <a:rPr lang="zh-CN" altLang="zh-CN" sz="2800" dirty="0">
                <a:ea typeface="楷体" panose="02010609060101010101" pitchFamily="49" charset="-122"/>
                <a:cs typeface="Times New Roman" panose="02020603050405020304" pitchFamily="18" charset="0"/>
              </a:rPr>
              <a:t>设</a:t>
            </a:r>
            <a:r>
              <a:rPr lang="en-US" altLang="zh-CN" sz="2800" i="1" kern="100" dirty="0">
                <a:ea typeface="楷体" panose="02010609060101010101" pitchFamily="49" charset="-122"/>
                <a:cs typeface="Times New Roman" panose="02020603050405020304" pitchFamily="18" charset="0"/>
              </a:rPr>
              <a:t>r</a:t>
            </a:r>
            <a:r>
              <a:rPr lang="zh-CN" altLang="en-US" sz="2800" dirty="0">
                <a:solidFill>
                  <a:srgbClr val="000000"/>
                </a:solidFill>
                <a:ea typeface="楷体" panose="02010609060101010101" pitchFamily="49" charset="-122"/>
                <a:cs typeface="Times New Roman" panose="02020603050405020304" pitchFamily="18" charset="0"/>
              </a:rPr>
              <a:t>为</a:t>
            </a:r>
            <a:r>
              <a:rPr lang="zh-CN" altLang="zh-CN" sz="2800" kern="100" dirty="0">
                <a:ea typeface="楷体" panose="02010609060101010101" pitchFamily="49" charset="-122"/>
                <a:cs typeface="Times New Roman" panose="02020603050405020304" pitchFamily="18" charset="0"/>
              </a:rPr>
              <a:t>要增强像素灰度级，</a:t>
            </a:r>
            <a:r>
              <a:rPr lang="en-US" altLang="zh-CN" sz="2800" i="1" kern="100" dirty="0">
                <a:ea typeface="楷体" panose="02010609060101010101" pitchFamily="49" charset="-122"/>
                <a:cs typeface="Times New Roman" panose="02020603050405020304" pitchFamily="18" charset="0"/>
              </a:rPr>
              <a:t>s</a:t>
            </a:r>
            <a:r>
              <a:rPr lang="zh-CN" altLang="en-US" sz="2800" dirty="0">
                <a:solidFill>
                  <a:srgbClr val="000000"/>
                </a:solidFill>
                <a:ea typeface="楷体" panose="02010609060101010101" pitchFamily="49" charset="-122"/>
                <a:cs typeface="Times New Roman" panose="02020603050405020304" pitchFamily="18" charset="0"/>
              </a:rPr>
              <a:t>为</a:t>
            </a:r>
            <a:r>
              <a:rPr lang="zh-CN" altLang="zh-CN" sz="2800" kern="100" dirty="0">
                <a:ea typeface="楷体" panose="02010609060101010101" pitchFamily="49" charset="-122"/>
                <a:cs typeface="Times New Roman" panose="02020603050405020304" pitchFamily="18" charset="0"/>
              </a:rPr>
              <a:t>增强后新灰度级</a:t>
            </a:r>
            <a:endParaRPr lang="zh-CN" altLang="en-US" sz="2800" dirty="0">
              <a:ea typeface="楷体" panose="02010609060101010101" pitchFamily="49" charset="-122"/>
              <a:cs typeface="Times New Roman" panose="02020603050405020304" pitchFamily="18" charset="0"/>
            </a:endParaRPr>
          </a:p>
        </p:txBody>
      </p:sp>
      <p:sp>
        <p:nvSpPr>
          <p:cNvPr id="15" name="Rectangle 9" descr="Rectangle: Click to edit Master text styles&#10;Second level&#10;Third level&#10;Fourth level&#10;Fifth level"/>
          <p:cNvSpPr>
            <a:spLocks noChangeArrowheads="1"/>
          </p:cNvSpPr>
          <p:nvPr/>
        </p:nvSpPr>
        <p:spPr bwMode="auto">
          <a:xfrm>
            <a:off x="1915724" y="5693274"/>
            <a:ext cx="8245747" cy="71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lgn="ctr">
                <a:solidFill>
                  <a:srgbClr val="000000"/>
                </a:solidFill>
                <a:miter lim="800000"/>
                <a:headEnd/>
                <a:tailEnd/>
              </a14:hiddenLine>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eaLnBrk="1" hangingPunct="1">
              <a:lnSpc>
                <a:spcPct val="120000"/>
              </a:lnSpc>
              <a:spcBef>
                <a:spcPct val="20000"/>
              </a:spcBef>
              <a:spcAft>
                <a:spcPct val="20000"/>
              </a:spcAft>
              <a:buClr>
                <a:schemeClr val="bg2"/>
              </a:buClr>
              <a:buSzPct val="75000"/>
              <a:buFontTx/>
              <a:buNone/>
            </a:pPr>
            <a:r>
              <a:rPr kumimoji="1" lang="zh-CN" altLang="en-US" sz="3061"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关键核心</a:t>
            </a:r>
            <a:r>
              <a:rPr lang="zh-CN" altLang="en-US" sz="3061" dirty="0">
                <a:solidFill>
                  <a:srgbClr val="0000CC"/>
                </a:solidFill>
                <a:ea typeface="楷体" panose="02010609060101010101" pitchFamily="49" charset="-122"/>
                <a:cs typeface="Times New Roman" panose="02020603050405020304" pitchFamily="18" charset="0"/>
              </a:rPr>
              <a:t>为</a:t>
            </a:r>
            <a:r>
              <a:rPr kumimoji="1" lang="zh-CN" altLang="en-US" sz="3061"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寻找满足两个条件的变换函数</a:t>
            </a:r>
            <a:r>
              <a:rPr lang="en-US" altLang="zh-CN" sz="3061"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 T(</a:t>
            </a:r>
            <a:r>
              <a:rPr lang="en-US" altLang="zh-CN" sz="3061" i="1"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r</a:t>
            </a:r>
            <a:r>
              <a:rPr lang="en-US" altLang="zh-CN" sz="3061"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a:t>
            </a:r>
            <a:endParaRPr kumimoji="1" lang="zh-CN" altLang="en-US" sz="3061"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29934387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37</a:t>
            </a:fld>
            <a:endParaRPr lang="en-US" altLang="zh-CN"/>
          </a:p>
        </p:txBody>
      </p:sp>
      <p:sp>
        <p:nvSpPr>
          <p:cNvPr id="3" name="Rectangle 2"/>
          <p:cNvSpPr txBox="1">
            <a:spLocks noChangeArrowheads="1"/>
          </p:cNvSpPr>
          <p:nvPr/>
        </p:nvSpPr>
        <p:spPr bwMode="auto">
          <a:xfrm>
            <a:off x="1963382" y="305746"/>
            <a:ext cx="4179189"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5.2.3</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直方图均衡化</a:t>
            </a:r>
          </a:p>
        </p:txBody>
      </p:sp>
      <p:sp>
        <p:nvSpPr>
          <p:cNvPr id="4" name="Rectangle 2"/>
          <p:cNvSpPr txBox="1">
            <a:spLocks noChangeArrowheads="1"/>
          </p:cNvSpPr>
          <p:nvPr/>
        </p:nvSpPr>
        <p:spPr bwMode="auto">
          <a:xfrm>
            <a:off x="5494635" y="933434"/>
            <a:ext cx="48676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基于直方图修正的图像增强</a:t>
            </a:r>
          </a:p>
        </p:txBody>
      </p:sp>
      <p:sp>
        <p:nvSpPr>
          <p:cNvPr id="5" name="Text Box 11"/>
          <p:cNvSpPr txBox="1">
            <a:spLocks noChangeArrowheads="1"/>
          </p:cNvSpPr>
          <p:nvPr/>
        </p:nvSpPr>
        <p:spPr bwMode="auto">
          <a:xfrm>
            <a:off x="2100800" y="1795155"/>
            <a:ext cx="7695808" cy="3766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eaLnBrk="1" hangingPunct="1">
              <a:lnSpc>
                <a:spcPct val="115000"/>
              </a:lnSpc>
              <a:spcBef>
                <a:spcPct val="90000"/>
              </a:spcBef>
              <a:buClrTx/>
              <a:buSzTx/>
              <a:buFontTx/>
              <a:buNone/>
            </a:pPr>
            <a:r>
              <a:rPr kumimoji="1" lang="zh-CN" altLang="en-US" sz="3061" dirty="0">
                <a:latin typeface="楷体" panose="02010609060101010101" pitchFamily="49" charset="-122"/>
                <a:ea typeface="楷体" panose="02010609060101010101" pitchFamily="49" charset="-122"/>
              </a:rPr>
              <a:t>    直方图均衡化，又叫做直方图均匀化。其目的是使</a:t>
            </a:r>
            <a:r>
              <a:rPr kumimoji="1" lang="zh-CN" altLang="en-US" sz="3061" u="sng" dirty="0">
                <a:latin typeface="楷体" panose="02010609060101010101" pitchFamily="49" charset="-122"/>
                <a:ea typeface="楷体" panose="02010609060101010101" pitchFamily="49" charset="-122"/>
              </a:rPr>
              <a:t>所有灰度级出现的相对频数</a:t>
            </a:r>
            <a:r>
              <a:rPr kumimoji="1" lang="en-US" altLang="zh-CN" sz="3061" u="sng" dirty="0">
                <a:latin typeface="楷体" panose="02010609060101010101" pitchFamily="49" charset="-122"/>
                <a:ea typeface="楷体" panose="02010609060101010101" pitchFamily="49" charset="-122"/>
              </a:rPr>
              <a:t>(</a:t>
            </a:r>
            <a:r>
              <a:rPr kumimoji="1" lang="zh-CN" altLang="en-US" sz="3061" u="sng" dirty="0">
                <a:latin typeface="楷体" panose="02010609060101010101" pitchFamily="49" charset="-122"/>
                <a:ea typeface="楷体" panose="02010609060101010101" pitchFamily="49" charset="-122"/>
              </a:rPr>
              <a:t>概率</a:t>
            </a:r>
            <a:r>
              <a:rPr kumimoji="1" lang="en-US" altLang="zh-CN" sz="3061" u="sng" dirty="0">
                <a:latin typeface="楷体" panose="02010609060101010101" pitchFamily="49" charset="-122"/>
                <a:ea typeface="楷体" panose="02010609060101010101" pitchFamily="49" charset="-122"/>
              </a:rPr>
              <a:t>)</a:t>
            </a:r>
            <a:r>
              <a:rPr kumimoji="1" lang="zh-CN" altLang="en-US" sz="3061" u="sng" dirty="0">
                <a:latin typeface="楷体" panose="02010609060101010101" pitchFamily="49" charset="-122"/>
                <a:ea typeface="楷体" panose="02010609060101010101" pitchFamily="49" charset="-122"/>
              </a:rPr>
              <a:t>相同</a:t>
            </a:r>
            <a:r>
              <a:rPr kumimoji="1" lang="zh-CN" altLang="en-US" sz="3061" dirty="0">
                <a:latin typeface="楷体" panose="02010609060101010101" pitchFamily="49" charset="-122"/>
                <a:ea typeface="楷体" panose="02010609060101010101" pitchFamily="49" charset="-122"/>
              </a:rPr>
              <a:t>，此时图像所包含的信息量最大。</a:t>
            </a:r>
          </a:p>
          <a:p>
            <a:pPr eaLnBrk="1" hangingPunct="1">
              <a:lnSpc>
                <a:spcPct val="115000"/>
              </a:lnSpc>
              <a:spcBef>
                <a:spcPct val="90000"/>
              </a:spcBef>
              <a:buClrTx/>
              <a:buSzTx/>
              <a:buFontTx/>
              <a:buNone/>
            </a:pPr>
            <a:r>
              <a:rPr kumimoji="1" lang="zh-CN" altLang="en-US" sz="3061" dirty="0">
                <a:latin typeface="楷体" panose="02010609060101010101" pitchFamily="49" charset="-122"/>
                <a:ea typeface="楷体" panose="02010609060101010101" pitchFamily="49" charset="-122"/>
              </a:rPr>
              <a:t>    也就是使得原图像的灰度直方图修正为均匀分布的直方图，实现图像的全局整体均匀化。   </a:t>
            </a:r>
          </a:p>
        </p:txBody>
      </p:sp>
    </p:spTree>
    <p:extLst>
      <p:ext uri="{BB962C8B-B14F-4D97-AF65-F5344CB8AC3E}">
        <p14:creationId xmlns:p14="http://schemas.microsoft.com/office/powerpoint/2010/main" val="367652252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38</a:t>
            </a:fld>
            <a:endParaRPr lang="en-US" altLang="zh-CN"/>
          </a:p>
        </p:txBody>
      </p:sp>
      <p:sp>
        <p:nvSpPr>
          <p:cNvPr id="3" name="Rectangle 2"/>
          <p:cNvSpPr txBox="1">
            <a:spLocks noChangeArrowheads="1"/>
          </p:cNvSpPr>
          <p:nvPr/>
        </p:nvSpPr>
        <p:spPr bwMode="auto">
          <a:xfrm>
            <a:off x="1963382" y="305746"/>
            <a:ext cx="4179189"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5.2.3</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直方图均衡化</a:t>
            </a:r>
          </a:p>
        </p:txBody>
      </p:sp>
      <p:sp>
        <p:nvSpPr>
          <p:cNvPr id="4" name="Rectangle 2"/>
          <p:cNvSpPr txBox="1">
            <a:spLocks noChangeArrowheads="1"/>
          </p:cNvSpPr>
          <p:nvPr/>
        </p:nvSpPr>
        <p:spPr bwMode="auto">
          <a:xfrm>
            <a:off x="5494635" y="933434"/>
            <a:ext cx="48676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基于直方图修正的图像增强</a:t>
            </a:r>
          </a:p>
        </p:txBody>
      </p:sp>
      <p:sp>
        <p:nvSpPr>
          <p:cNvPr id="6" name="Text Box 15"/>
          <p:cNvSpPr txBox="1">
            <a:spLocks noChangeArrowheads="1"/>
          </p:cNvSpPr>
          <p:nvPr/>
        </p:nvSpPr>
        <p:spPr bwMode="auto">
          <a:xfrm>
            <a:off x="1963383" y="2025860"/>
            <a:ext cx="8247013" cy="563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just" eaLnBrk="1" hangingPunct="1">
              <a:spcBef>
                <a:spcPct val="50000"/>
              </a:spcBef>
              <a:buClrTx/>
              <a:buSzTx/>
              <a:buFontTx/>
              <a:buNone/>
            </a:pPr>
            <a:r>
              <a:rPr kumimoji="1" lang="en-US" altLang="zh-CN" sz="3061" i="1" dirty="0" err="1">
                <a:latin typeface="Times New Roman" panose="02020603050405020304" pitchFamily="18" charset="0"/>
                <a:ea typeface="楷体" panose="02010609060101010101" pitchFamily="49" charset="-122"/>
                <a:cs typeface="Times New Roman" panose="02020603050405020304" pitchFamily="18" charset="0"/>
              </a:rPr>
              <a:t>p</a:t>
            </a:r>
            <a:r>
              <a:rPr kumimoji="1" lang="en-US" altLang="zh-CN" sz="3061" i="1" baseline="-25000" dirty="0" err="1">
                <a:latin typeface="Times New Roman" panose="02020603050405020304" pitchFamily="18" charset="0"/>
                <a:ea typeface="楷体" panose="02010609060101010101" pitchFamily="49" charset="-122"/>
                <a:cs typeface="Times New Roman" panose="02020603050405020304" pitchFamily="18" charset="0"/>
              </a:rPr>
              <a:t>r</a:t>
            </a:r>
            <a:r>
              <a:rPr kumimoji="1" lang="en-US" altLang="zh-CN" sz="3061" dirty="0">
                <a:latin typeface="Times New Roman" panose="02020603050405020304" pitchFamily="18" charset="0"/>
                <a:ea typeface="楷体" panose="02010609060101010101" pitchFamily="49" charset="-122"/>
                <a:cs typeface="Times New Roman" panose="02020603050405020304" pitchFamily="18" charset="0"/>
              </a:rPr>
              <a:t>(</a:t>
            </a:r>
            <a:r>
              <a:rPr kumimoji="1" lang="en-US" altLang="zh-CN" sz="3061" i="1" dirty="0">
                <a:latin typeface="Times New Roman" panose="02020603050405020304" pitchFamily="18" charset="0"/>
                <a:ea typeface="楷体" panose="02010609060101010101" pitchFamily="49" charset="-122"/>
                <a:cs typeface="Times New Roman" panose="02020603050405020304" pitchFamily="18" charset="0"/>
              </a:rPr>
              <a:t>r</a:t>
            </a:r>
            <a:r>
              <a:rPr kumimoji="1" lang="en-US" altLang="zh-CN" sz="3061" dirty="0">
                <a:latin typeface="Times New Roman" panose="02020603050405020304" pitchFamily="18" charset="0"/>
                <a:ea typeface="楷体" panose="02010609060101010101" pitchFamily="49" charset="-122"/>
                <a:cs typeface="Times New Roman" panose="02020603050405020304" pitchFamily="18" charset="0"/>
              </a:rPr>
              <a:t>)</a:t>
            </a:r>
            <a:r>
              <a:rPr kumimoji="1" lang="zh-CN" altLang="en-US" sz="3061" dirty="0">
                <a:latin typeface="Times New Roman" panose="02020603050405020304" pitchFamily="18" charset="0"/>
                <a:ea typeface="楷体" panose="02010609060101010101" pitchFamily="49" charset="-122"/>
                <a:cs typeface="Times New Roman" panose="02020603050405020304" pitchFamily="18" charset="0"/>
              </a:rPr>
              <a:t>和</a:t>
            </a:r>
            <a:r>
              <a:rPr kumimoji="1" lang="en-US" altLang="zh-CN" sz="3061" i="1" dirty="0" err="1">
                <a:latin typeface="Times New Roman" panose="02020603050405020304" pitchFamily="18" charset="0"/>
                <a:ea typeface="楷体" panose="02010609060101010101" pitchFamily="49" charset="-122"/>
                <a:cs typeface="Times New Roman" panose="02020603050405020304" pitchFamily="18" charset="0"/>
              </a:rPr>
              <a:t>p</a:t>
            </a:r>
            <a:r>
              <a:rPr kumimoji="1" lang="en-US" altLang="zh-CN" sz="3061" i="1" baseline="-25000" dirty="0" err="1">
                <a:latin typeface="Times New Roman" panose="02020603050405020304" pitchFamily="18" charset="0"/>
                <a:ea typeface="楷体" panose="02010609060101010101" pitchFamily="49" charset="-122"/>
                <a:cs typeface="Times New Roman" panose="02020603050405020304" pitchFamily="18" charset="0"/>
              </a:rPr>
              <a:t>s</a:t>
            </a:r>
            <a:r>
              <a:rPr kumimoji="1" lang="en-US" altLang="zh-CN" sz="3061" dirty="0">
                <a:latin typeface="Times New Roman" panose="02020603050405020304" pitchFamily="18" charset="0"/>
                <a:ea typeface="楷体" panose="02010609060101010101" pitchFamily="49" charset="-122"/>
                <a:cs typeface="Times New Roman" panose="02020603050405020304" pitchFamily="18" charset="0"/>
              </a:rPr>
              <a:t>(</a:t>
            </a:r>
            <a:r>
              <a:rPr kumimoji="1" lang="en-US" altLang="zh-CN" sz="3061" i="1" dirty="0">
                <a:latin typeface="Times New Roman" panose="02020603050405020304" pitchFamily="18" charset="0"/>
                <a:ea typeface="楷体" panose="02010609060101010101" pitchFamily="49" charset="-122"/>
                <a:cs typeface="Times New Roman" panose="02020603050405020304" pitchFamily="18" charset="0"/>
              </a:rPr>
              <a:t>s</a:t>
            </a:r>
            <a:r>
              <a:rPr kumimoji="1" lang="en-US" altLang="zh-CN" sz="3061" dirty="0">
                <a:latin typeface="Times New Roman" panose="02020603050405020304" pitchFamily="18" charset="0"/>
                <a:ea typeface="楷体" panose="02010609060101010101" pitchFamily="49" charset="-122"/>
                <a:cs typeface="Times New Roman" panose="02020603050405020304" pitchFamily="18" charset="0"/>
              </a:rPr>
              <a:t>)</a:t>
            </a:r>
            <a:r>
              <a:rPr kumimoji="1" lang="zh-CN" altLang="en-US" sz="3061" dirty="0">
                <a:latin typeface="Times New Roman" panose="02020603050405020304" pitchFamily="18" charset="0"/>
                <a:ea typeface="楷体" panose="02010609060101010101" pitchFamily="49" charset="-122"/>
                <a:cs typeface="Times New Roman" panose="02020603050405020304" pitchFamily="18" charset="0"/>
              </a:rPr>
              <a:t>分别表示</a:t>
            </a:r>
            <a:r>
              <a:rPr kumimoji="1" lang="en-US" altLang="zh-CN" sz="3061" i="1" dirty="0">
                <a:latin typeface="Times New Roman" panose="02020603050405020304" pitchFamily="18" charset="0"/>
                <a:ea typeface="楷体" panose="02010609060101010101" pitchFamily="49" charset="-122"/>
                <a:cs typeface="Times New Roman" panose="02020603050405020304" pitchFamily="18" charset="0"/>
              </a:rPr>
              <a:t>r</a:t>
            </a:r>
            <a:r>
              <a:rPr kumimoji="1" lang="zh-CN" altLang="en-US" sz="3061" dirty="0">
                <a:latin typeface="Times New Roman" panose="02020603050405020304" pitchFamily="18" charset="0"/>
                <a:ea typeface="楷体" panose="02010609060101010101" pitchFamily="49" charset="-122"/>
                <a:cs typeface="Times New Roman" panose="02020603050405020304" pitchFamily="18" charset="0"/>
              </a:rPr>
              <a:t>和</a:t>
            </a:r>
            <a:r>
              <a:rPr kumimoji="1" lang="en-US" altLang="zh-CN" sz="3061" i="1" dirty="0">
                <a:latin typeface="Times New Roman" panose="02020603050405020304" pitchFamily="18" charset="0"/>
                <a:ea typeface="楷体" panose="02010609060101010101" pitchFamily="49" charset="-122"/>
                <a:cs typeface="Times New Roman" panose="02020603050405020304" pitchFamily="18" charset="0"/>
              </a:rPr>
              <a:t>s</a:t>
            </a:r>
            <a:r>
              <a:rPr kumimoji="1" lang="zh-CN" altLang="en-US" sz="3061" dirty="0">
                <a:latin typeface="Times New Roman" panose="02020603050405020304" pitchFamily="18" charset="0"/>
                <a:ea typeface="楷体" panose="02010609060101010101" pitchFamily="49" charset="-122"/>
                <a:cs typeface="Times New Roman" panose="02020603050405020304" pitchFamily="18" charset="0"/>
              </a:rPr>
              <a:t>的灰度概率密度函数</a:t>
            </a:r>
          </a:p>
        </p:txBody>
      </p:sp>
      <p:sp>
        <p:nvSpPr>
          <p:cNvPr id="10" name="矩形 9"/>
          <p:cNvSpPr/>
          <p:nvPr/>
        </p:nvSpPr>
        <p:spPr>
          <a:xfrm>
            <a:off x="2459631" y="5277433"/>
            <a:ext cx="2617545" cy="798937"/>
          </a:xfrm>
          <a:prstGeom prst="rect">
            <a:avLst/>
          </a:prstGeom>
        </p:spPr>
        <p:txBody>
          <a:bodyPr wrap="square">
            <a:spAutoFit/>
          </a:bodyPr>
          <a:lstStyle/>
          <a:p>
            <a:r>
              <a:rPr lang="zh-CN" altLang="zh-CN" sz="2296" kern="100" dirty="0">
                <a:ea typeface="楷体" panose="02010609060101010101" pitchFamily="49" charset="-122"/>
                <a:cs typeface="Times New Roman" panose="02020603050405020304" pitchFamily="18" charset="0"/>
              </a:rPr>
              <a:t>直方图均衡化</a:t>
            </a:r>
            <a:r>
              <a:rPr lang="en-US" altLang="zh-CN" sz="2296" kern="100" dirty="0">
                <a:ea typeface="楷体" panose="02010609060101010101" pitchFamily="49" charset="-122"/>
                <a:cs typeface="Times New Roman" panose="02020603050405020304" pitchFamily="18" charset="0"/>
              </a:rPr>
              <a:t>  </a:t>
            </a:r>
          </a:p>
          <a:p>
            <a:r>
              <a:rPr lang="en-US" altLang="zh-CN" sz="2296" kern="100" dirty="0">
                <a:ea typeface="楷体" panose="02010609060101010101" pitchFamily="49" charset="-122"/>
                <a:cs typeface="Times New Roman" panose="02020603050405020304" pitchFamily="18" charset="0"/>
              </a:rPr>
              <a:t>   </a:t>
            </a:r>
            <a:r>
              <a:rPr lang="zh-CN" altLang="zh-CN" sz="2296" kern="100" dirty="0">
                <a:ea typeface="楷体" panose="02010609060101010101" pitchFamily="49" charset="-122"/>
                <a:cs typeface="Times New Roman" panose="02020603050405020304" pitchFamily="18" charset="0"/>
              </a:rPr>
              <a:t>变换函数</a:t>
            </a:r>
            <a:endParaRPr lang="zh-CN" altLang="en-US" sz="2296" dirty="0">
              <a:ea typeface="楷体" panose="02010609060101010101" pitchFamily="49" charset="-122"/>
              <a:cs typeface="Times New Roman" panose="02020603050405020304" pitchFamily="18" charset="0"/>
            </a:endParaRPr>
          </a:p>
        </p:txBody>
      </p:sp>
      <p:graphicFrame>
        <p:nvGraphicFramePr>
          <p:cNvPr id="12" name="对象 11"/>
          <p:cNvGraphicFramePr>
            <a:graphicFrameLocks noChangeAspect="1"/>
          </p:cNvGraphicFramePr>
          <p:nvPr>
            <p:extLst/>
          </p:nvPr>
        </p:nvGraphicFramePr>
        <p:xfrm>
          <a:off x="5094916" y="5356443"/>
          <a:ext cx="4197235" cy="901885"/>
        </p:xfrm>
        <a:graphic>
          <a:graphicData uri="http://schemas.openxmlformats.org/presentationml/2006/ole">
            <mc:AlternateContent xmlns:mc="http://schemas.openxmlformats.org/markup-compatibility/2006">
              <mc:Choice xmlns:v="urn:schemas-microsoft-com:vml" Requires="v">
                <p:oleObj spid="_x0000_s9262" name="Equation" r:id="rId3" imgW="1536480" imgH="330120" progId="Equation.DSMT4">
                  <p:embed/>
                </p:oleObj>
              </mc:Choice>
              <mc:Fallback>
                <p:oleObj name="Equation" r:id="rId3" imgW="1536480" imgH="330120" progId="Equation.DSMT4">
                  <p:embed/>
                  <p:pic>
                    <p:nvPicPr>
                      <p:cNvPr id="12" name="对象 11"/>
                      <p:cNvPicPr/>
                      <p:nvPr/>
                    </p:nvPicPr>
                    <p:blipFill>
                      <a:blip r:embed="rId4"/>
                      <a:stretch>
                        <a:fillRect/>
                      </a:stretch>
                    </p:blipFill>
                    <p:spPr>
                      <a:xfrm>
                        <a:off x="5094916" y="5356443"/>
                        <a:ext cx="4197235" cy="901885"/>
                      </a:xfrm>
                      <a:prstGeom prst="rect">
                        <a:avLst/>
                      </a:prstGeom>
                    </p:spPr>
                  </p:pic>
                </p:oleObj>
              </mc:Fallback>
            </mc:AlternateContent>
          </a:graphicData>
        </a:graphic>
      </p:graphicFrame>
      <p:sp>
        <p:nvSpPr>
          <p:cNvPr id="15" name="矩形 14"/>
          <p:cNvSpPr/>
          <p:nvPr/>
        </p:nvSpPr>
        <p:spPr>
          <a:xfrm>
            <a:off x="2386376" y="3111014"/>
            <a:ext cx="2249822" cy="445635"/>
          </a:xfrm>
          <a:prstGeom prst="rect">
            <a:avLst/>
          </a:prstGeom>
        </p:spPr>
        <p:txBody>
          <a:bodyPr wrap="square">
            <a:spAutoFit/>
          </a:bodyPr>
          <a:lstStyle/>
          <a:p>
            <a:r>
              <a:rPr lang="zh-CN" altLang="zh-CN" sz="2296" kern="100" dirty="0">
                <a:ea typeface="楷体" panose="02010609060101010101" pitchFamily="49" charset="-122"/>
                <a:cs typeface="Times New Roman" panose="02020603050405020304" pitchFamily="18" charset="0"/>
              </a:rPr>
              <a:t>变换</a:t>
            </a:r>
            <a:r>
              <a:rPr lang="zh-CN" altLang="en-US" sz="2296" kern="100" dirty="0">
                <a:ea typeface="楷体" panose="02010609060101010101" pitchFamily="49" charset="-122"/>
                <a:cs typeface="Times New Roman" panose="02020603050405020304" pitchFamily="18" charset="0"/>
              </a:rPr>
              <a:t>前、后</a:t>
            </a:r>
            <a:endParaRPr lang="zh-CN" altLang="en-US" sz="2296" dirty="0">
              <a:ea typeface="楷体" panose="02010609060101010101" pitchFamily="49" charset="-122"/>
              <a:cs typeface="Times New Roman" panose="02020603050405020304" pitchFamily="18" charset="0"/>
            </a:endParaRPr>
          </a:p>
        </p:txBody>
      </p:sp>
      <p:graphicFrame>
        <p:nvGraphicFramePr>
          <p:cNvPr id="16" name="对象 15"/>
          <p:cNvGraphicFramePr>
            <a:graphicFrameLocks noChangeAspect="1"/>
          </p:cNvGraphicFramePr>
          <p:nvPr>
            <p:extLst/>
          </p:nvPr>
        </p:nvGraphicFramePr>
        <p:xfrm>
          <a:off x="5072930" y="2640362"/>
          <a:ext cx="3003325" cy="705427"/>
        </p:xfrm>
        <a:graphic>
          <a:graphicData uri="http://schemas.openxmlformats.org/presentationml/2006/ole">
            <mc:AlternateContent xmlns:mc="http://schemas.openxmlformats.org/markup-compatibility/2006">
              <mc:Choice xmlns:v="urn:schemas-microsoft-com:vml" Requires="v">
                <p:oleObj spid="_x0000_s9263" name="Equation" r:id="rId5" imgW="1282680" imgH="279360" progId="Equation.DSMT4">
                  <p:embed/>
                </p:oleObj>
              </mc:Choice>
              <mc:Fallback>
                <p:oleObj name="Equation" r:id="rId5" imgW="1282680" imgH="279360" progId="Equation.DSMT4">
                  <p:embed/>
                  <p:pic>
                    <p:nvPicPr>
                      <p:cNvPr id="16" name="对象 15"/>
                      <p:cNvPicPr/>
                      <p:nvPr/>
                    </p:nvPicPr>
                    <p:blipFill>
                      <a:blip r:embed="rId6"/>
                      <a:stretch>
                        <a:fillRect/>
                      </a:stretch>
                    </p:blipFill>
                    <p:spPr>
                      <a:xfrm>
                        <a:off x="5072930" y="2640362"/>
                        <a:ext cx="3003325" cy="705427"/>
                      </a:xfrm>
                      <a:prstGeom prst="rect">
                        <a:avLst/>
                      </a:prstGeom>
                    </p:spPr>
                  </p:pic>
                </p:oleObj>
              </mc:Fallback>
            </mc:AlternateContent>
          </a:graphicData>
        </a:graphic>
      </p:graphicFrame>
      <p:graphicFrame>
        <p:nvGraphicFramePr>
          <p:cNvPr id="18" name="对象 17"/>
          <p:cNvGraphicFramePr>
            <a:graphicFrameLocks noChangeAspect="1"/>
          </p:cNvGraphicFramePr>
          <p:nvPr>
            <p:extLst/>
          </p:nvPr>
        </p:nvGraphicFramePr>
        <p:xfrm>
          <a:off x="5093485" y="3391781"/>
          <a:ext cx="3839045" cy="829233"/>
        </p:xfrm>
        <a:graphic>
          <a:graphicData uri="http://schemas.openxmlformats.org/presentationml/2006/ole">
            <mc:AlternateContent xmlns:mc="http://schemas.openxmlformats.org/markup-compatibility/2006">
              <mc:Choice xmlns:v="urn:schemas-microsoft-com:vml" Requires="v">
                <p:oleObj spid="_x0000_s9264" name="Equation" r:id="rId7" imgW="1587240" imgH="342720" progId="Equation.DSMT4">
                  <p:embed/>
                </p:oleObj>
              </mc:Choice>
              <mc:Fallback>
                <p:oleObj name="Equation" r:id="rId7" imgW="1587240" imgH="342720" progId="Equation.DSMT4">
                  <p:embed/>
                  <p:pic>
                    <p:nvPicPr>
                      <p:cNvPr id="18" name="对象 17"/>
                      <p:cNvPicPr/>
                      <p:nvPr/>
                    </p:nvPicPr>
                    <p:blipFill>
                      <a:blip r:embed="rId8"/>
                      <a:stretch>
                        <a:fillRect/>
                      </a:stretch>
                    </p:blipFill>
                    <p:spPr>
                      <a:xfrm>
                        <a:off x="5093485" y="3391781"/>
                        <a:ext cx="3839045" cy="829233"/>
                      </a:xfrm>
                      <a:prstGeom prst="rect">
                        <a:avLst/>
                      </a:prstGeom>
                    </p:spPr>
                  </p:pic>
                </p:oleObj>
              </mc:Fallback>
            </mc:AlternateContent>
          </a:graphicData>
        </a:graphic>
      </p:graphicFrame>
      <p:sp>
        <p:nvSpPr>
          <p:cNvPr id="19" name="矩形 18"/>
          <p:cNvSpPr/>
          <p:nvPr/>
        </p:nvSpPr>
        <p:spPr>
          <a:xfrm>
            <a:off x="2386376" y="4446040"/>
            <a:ext cx="3002867" cy="445635"/>
          </a:xfrm>
          <a:prstGeom prst="rect">
            <a:avLst/>
          </a:prstGeom>
        </p:spPr>
        <p:txBody>
          <a:bodyPr wrap="square">
            <a:spAutoFit/>
          </a:bodyPr>
          <a:lstStyle/>
          <a:p>
            <a:r>
              <a:rPr lang="zh-CN" altLang="en-US" sz="2296" kern="100" dirty="0">
                <a:ea typeface="楷体" panose="02010609060101010101" pitchFamily="49" charset="-122"/>
                <a:cs typeface="Times New Roman" panose="02020603050405020304" pitchFamily="18" charset="0"/>
              </a:rPr>
              <a:t>因为，均衡化后</a:t>
            </a:r>
            <a:endParaRPr lang="zh-CN" altLang="en-US" sz="2296" dirty="0">
              <a:ea typeface="楷体" panose="02010609060101010101" pitchFamily="49" charset="-122"/>
              <a:cs typeface="Times New Roman" panose="02020603050405020304" pitchFamily="18" charset="0"/>
            </a:endParaRPr>
          </a:p>
        </p:txBody>
      </p:sp>
      <p:graphicFrame>
        <p:nvGraphicFramePr>
          <p:cNvPr id="20" name="对象 19"/>
          <p:cNvGraphicFramePr>
            <a:graphicFrameLocks noChangeAspect="1"/>
          </p:cNvGraphicFramePr>
          <p:nvPr>
            <p:extLst/>
          </p:nvPr>
        </p:nvGraphicFramePr>
        <p:xfrm>
          <a:off x="5682703" y="4484167"/>
          <a:ext cx="1508799" cy="650854"/>
        </p:xfrm>
        <a:graphic>
          <a:graphicData uri="http://schemas.openxmlformats.org/presentationml/2006/ole">
            <mc:AlternateContent xmlns:mc="http://schemas.openxmlformats.org/markup-compatibility/2006">
              <mc:Choice xmlns:v="urn:schemas-microsoft-com:vml" Requires="v">
                <p:oleObj spid="_x0000_s9265" name="Equation" r:id="rId9" imgW="647640" imgH="279360" progId="Equation.DSMT4">
                  <p:embed/>
                </p:oleObj>
              </mc:Choice>
              <mc:Fallback>
                <p:oleObj name="Equation" r:id="rId9" imgW="647640" imgH="279360" progId="Equation.DSMT4">
                  <p:embed/>
                  <p:pic>
                    <p:nvPicPr>
                      <p:cNvPr id="20" name="对象 19"/>
                      <p:cNvPicPr/>
                      <p:nvPr/>
                    </p:nvPicPr>
                    <p:blipFill>
                      <a:blip r:embed="rId10"/>
                      <a:stretch>
                        <a:fillRect/>
                      </a:stretch>
                    </p:blipFill>
                    <p:spPr>
                      <a:xfrm>
                        <a:off x="5682703" y="4484167"/>
                        <a:ext cx="1508799" cy="650854"/>
                      </a:xfrm>
                      <a:prstGeom prst="rect">
                        <a:avLst/>
                      </a:prstGeom>
                    </p:spPr>
                  </p:pic>
                </p:oleObj>
              </mc:Fallback>
            </mc:AlternateContent>
          </a:graphicData>
        </a:graphic>
      </p:graphicFrame>
      <p:sp>
        <p:nvSpPr>
          <p:cNvPr id="21" name="Text Box 4"/>
          <p:cNvSpPr txBox="1">
            <a:spLocks noChangeArrowheads="1"/>
          </p:cNvSpPr>
          <p:nvPr/>
        </p:nvSpPr>
        <p:spPr bwMode="auto">
          <a:xfrm>
            <a:off x="1614413" y="1355960"/>
            <a:ext cx="7760443" cy="563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eaLnBrk="1" hangingPunct="1">
              <a:spcBef>
                <a:spcPct val="50000"/>
              </a:spcBef>
              <a:buClr>
                <a:srgbClr val="0000FF"/>
              </a:buClr>
              <a:buSzPct val="75000"/>
              <a:buNone/>
            </a:pPr>
            <a:r>
              <a:rPr kumimoji="1" lang="zh-CN" altLang="en-US" sz="3061" dirty="0">
                <a:solidFill>
                  <a:srgbClr val="0000CC"/>
                </a:solidFill>
                <a:latin typeface="+mj-ea"/>
                <a:ea typeface="+mj-ea"/>
                <a:cs typeface="Times New Roman" panose="02020603050405020304" pitchFamily="18" charset="0"/>
              </a:rPr>
              <a:t>（</a:t>
            </a:r>
            <a:r>
              <a:rPr kumimoji="1" lang="en-US" altLang="zh-CN" sz="3061" dirty="0">
                <a:solidFill>
                  <a:srgbClr val="0000CC"/>
                </a:solidFill>
                <a:latin typeface="+mj-ea"/>
                <a:ea typeface="+mj-ea"/>
                <a:cs typeface="Times New Roman" panose="02020603050405020304" pitchFamily="18" charset="0"/>
              </a:rPr>
              <a:t>1</a:t>
            </a:r>
            <a:r>
              <a:rPr kumimoji="1" lang="zh-CN" altLang="en-US" sz="3061" dirty="0">
                <a:solidFill>
                  <a:srgbClr val="0000CC"/>
                </a:solidFill>
                <a:latin typeface="+mj-ea"/>
                <a:ea typeface="+mj-ea"/>
                <a:cs typeface="Times New Roman" panose="02020603050405020304" pitchFamily="18" charset="0"/>
              </a:rPr>
              <a:t>）直方图均衡化变换函数</a:t>
            </a:r>
            <a:r>
              <a:rPr kumimoji="1" lang="en-US" altLang="zh-CN" sz="3061" dirty="0">
                <a:solidFill>
                  <a:srgbClr val="0000CC"/>
                </a:solidFill>
                <a:latin typeface="Times New Roman" panose="02020603050405020304" pitchFamily="18" charset="0"/>
                <a:ea typeface="+mj-ea"/>
                <a:cs typeface="Times New Roman" panose="02020603050405020304" pitchFamily="18" charset="0"/>
              </a:rPr>
              <a:t>T(</a:t>
            </a:r>
            <a:r>
              <a:rPr kumimoji="1" lang="en-US" altLang="zh-CN" sz="3061" i="1" dirty="0">
                <a:solidFill>
                  <a:srgbClr val="0000CC"/>
                </a:solidFill>
                <a:latin typeface="Times New Roman" panose="02020603050405020304" pitchFamily="18" charset="0"/>
                <a:ea typeface="+mj-ea"/>
                <a:cs typeface="Times New Roman" panose="02020603050405020304" pitchFamily="18" charset="0"/>
              </a:rPr>
              <a:t>r</a:t>
            </a:r>
            <a:r>
              <a:rPr kumimoji="1" lang="en-US" altLang="zh-CN" sz="3061" dirty="0">
                <a:solidFill>
                  <a:srgbClr val="0000CC"/>
                </a:solidFill>
                <a:latin typeface="Times New Roman" panose="02020603050405020304" pitchFamily="18" charset="0"/>
                <a:ea typeface="+mj-ea"/>
                <a:cs typeface="Times New Roman" panose="02020603050405020304" pitchFamily="18" charset="0"/>
              </a:rPr>
              <a:t>)</a:t>
            </a:r>
            <a:r>
              <a:rPr kumimoji="1" lang="zh-CN" altLang="en-US" sz="3061" dirty="0">
                <a:solidFill>
                  <a:srgbClr val="0000CC"/>
                </a:solidFill>
                <a:latin typeface="+mj-ea"/>
                <a:ea typeface="+mj-ea"/>
                <a:cs typeface="Times New Roman" panose="02020603050405020304" pitchFamily="18" charset="0"/>
              </a:rPr>
              <a:t>的求解</a:t>
            </a:r>
            <a:endParaRPr kumimoji="1" lang="en-US" altLang="zh-CN" sz="3061" dirty="0">
              <a:solidFill>
                <a:srgbClr val="0000CC"/>
              </a:solidFill>
              <a:latin typeface="+mj-ea"/>
              <a:ea typeface="+mj-ea"/>
              <a:cs typeface="Times New Roman" panose="02020603050405020304" pitchFamily="18" charset="0"/>
            </a:endParaRPr>
          </a:p>
        </p:txBody>
      </p:sp>
      <p:sp>
        <p:nvSpPr>
          <p:cNvPr id="22" name="左大括号 21"/>
          <p:cNvSpPr/>
          <p:nvPr/>
        </p:nvSpPr>
        <p:spPr bwMode="auto">
          <a:xfrm>
            <a:off x="4636197" y="2837265"/>
            <a:ext cx="310326" cy="1241067"/>
          </a:xfrm>
          <a:prstGeom prst="leftBrace">
            <a:avLst/>
          </a:prstGeom>
          <a:noFill/>
          <a:ln w="28575" cap="flat" cmpd="sng" algn="ctr">
            <a:solidFill>
              <a:schemeClr val="tx1"/>
            </a:solidFill>
            <a:prstDash val="solid"/>
            <a:round/>
            <a:headEnd type="none" w="med" len="med"/>
            <a:tailEnd type="none" w="med" len="med"/>
          </a:ln>
          <a:effectLst/>
        </p:spPr>
        <p:txBody>
          <a:bodyPr vert="horz" wrap="square" lIns="116629" tIns="58314" rIns="116629" bIns="58314" numCol="1" rtlCol="0" anchor="t" anchorCtr="0" compatLnSpc="1">
            <a:prstTxWarp prst="textNoShape">
              <a:avLst/>
            </a:prstTxWarp>
          </a:bodyPr>
          <a:lstStyle/>
          <a:p>
            <a:pPr defTabSz="915235" fontAlgn="base">
              <a:spcBef>
                <a:spcPct val="0"/>
              </a:spcBef>
              <a:spcAft>
                <a:spcPct val="0"/>
              </a:spcAft>
            </a:pPr>
            <a:endParaRPr kumimoji="1" lang="zh-CN" altLang="en-US" sz="2423" b="1">
              <a:latin typeface="Times New Roman" pitchFamily="18" charset="0"/>
              <a:ea typeface="宋体" pitchFamily="2" charset="-122"/>
            </a:endParaRPr>
          </a:p>
        </p:txBody>
      </p:sp>
    </p:spTree>
    <p:extLst>
      <p:ext uri="{BB962C8B-B14F-4D97-AF65-F5344CB8AC3E}">
        <p14:creationId xmlns:p14="http://schemas.microsoft.com/office/powerpoint/2010/main" val="15011276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nvSpPr>
        <p:spPr>
          <a:xfrm>
            <a:off x="721259" y="360899"/>
            <a:ext cx="11247422" cy="2246769"/>
          </a:xfrm>
          <a:prstGeom prst="rect">
            <a:avLst/>
          </a:prstGeom>
        </p:spPr>
        <p:txBody>
          <a:bodyPr wrap="square">
            <a:spAutoFit/>
          </a:bodyPr>
          <a:lstStyle/>
          <a:p>
            <a:r>
              <a:rPr lang="zh-CN" altLang="en-US" sz="2800" b="1" dirty="0">
                <a:solidFill>
                  <a:schemeClr val="tx2"/>
                </a:solidFill>
                <a:latin typeface="-apple-system"/>
              </a:rPr>
              <a:t>对于较暗的图像来讲，较低的灰度级占大部分，即在直方图中主要分量集中在灰度级的低端，较亮的图像则与此相反。对于中灰度、且对比度较低的图像来讲，它们的直方图主要分量集中在灰度级的中部较窄的区域。对于中灰度、且对比度较高的图像来讲，它们的直方图基本覆盖整个灰度级范围，且分布较为均匀</a:t>
            </a:r>
            <a:r>
              <a:rPr lang="zh-CN" altLang="en-US" b="1" dirty="0">
                <a:solidFill>
                  <a:schemeClr val="tx2"/>
                </a:solidFill>
                <a:latin typeface="-apple-system"/>
              </a:rPr>
              <a:t>。</a:t>
            </a:r>
            <a:endParaRPr lang="zh-CN" altLang="en-US" b="1" dirty="0">
              <a:solidFill>
                <a:schemeClr val="tx2"/>
              </a:solidFill>
            </a:endParaRPr>
          </a:p>
        </p:txBody>
      </p:sp>
      <p:sp>
        <p:nvSpPr>
          <p:cNvPr id="3" name="矩形 2"/>
          <p:cNvSpPr/>
          <p:nvPr/>
        </p:nvSpPr>
        <p:spPr>
          <a:xfrm>
            <a:off x="721259" y="2819968"/>
            <a:ext cx="10486930" cy="3108543"/>
          </a:xfrm>
          <a:prstGeom prst="rect">
            <a:avLst/>
          </a:prstGeom>
        </p:spPr>
        <p:txBody>
          <a:bodyPr wrap="square">
            <a:spAutoFit/>
          </a:bodyPr>
          <a:lstStyle/>
          <a:p>
            <a:r>
              <a:rPr lang="zh-CN" altLang="en-US" sz="2800" dirty="0"/>
              <a:t>直方图覆盖的范围广，且各灰度级分布较为均匀的图像通常是高对比度的图像，而这样的图像很多时候也是符合我们要求的。所以如果将一幅直方图覆盖范围较窄且各灰度级分布不均匀图像映射成另一幅直方图覆盖范围较广且各灰度级分布较为均匀图像，很多时候就可以实现图像增强，而这个映射过程就是直方图均衡。直方图均衡需要借助一个从</a:t>
            </a:r>
            <a:r>
              <a:rPr lang="en-US" altLang="zh-CN" sz="2800" dirty="0"/>
              <a:t>r</a:t>
            </a:r>
            <a:r>
              <a:rPr lang="zh-CN" altLang="en-US" sz="2800" dirty="0"/>
              <a:t>到</a:t>
            </a:r>
            <a:r>
              <a:rPr lang="en-US" altLang="zh-CN" sz="2800" dirty="0"/>
              <a:t>s</a:t>
            </a:r>
            <a:r>
              <a:rPr lang="zh-CN" altLang="en-US" sz="2800" dirty="0"/>
              <a:t>的映射函数</a:t>
            </a:r>
            <a:r>
              <a:rPr lang="en-US" altLang="zh-CN" sz="2800" dirty="0"/>
              <a:t>s=T(r)</a:t>
            </a:r>
            <a:r>
              <a:rPr lang="zh-CN" altLang="en-US" sz="2800" dirty="0"/>
              <a:t>，才能完成操作，以下将证明该映射函数是原图像归一化直方图的累计分布函数</a:t>
            </a:r>
            <a:r>
              <a:rPr lang="zh-CN" altLang="en-US" sz="2800" dirty="0" smtClean="0"/>
              <a:t>。</a:t>
            </a:r>
            <a:endParaRPr lang="zh-CN" altLang="en-US" sz="2800" dirty="0"/>
          </a:p>
        </p:txBody>
      </p:sp>
    </p:spTree>
    <p:extLst>
      <p:ext uri="{BB962C8B-B14F-4D97-AF65-F5344CB8AC3E}">
        <p14:creationId xmlns:p14="http://schemas.microsoft.com/office/powerpoint/2010/main" val="22009763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061" b="1">
                <a:solidFill>
                  <a:schemeClr val="tx1"/>
                </a:solidFill>
                <a:latin typeface="Times New Roman" panose="02020603050405020304" pitchFamily="18" charset="0"/>
                <a:ea typeface="宋体" panose="02010600030101010101" pitchFamily="2" charset="-122"/>
              </a:defRPr>
            </a:lvl1pPr>
            <a:lvl2pPr marL="947633" indent="-364474">
              <a:defRPr kumimoji="1" sz="3061" b="1">
                <a:solidFill>
                  <a:schemeClr val="tx1"/>
                </a:solidFill>
                <a:latin typeface="Times New Roman" panose="02020603050405020304" pitchFamily="18" charset="0"/>
                <a:ea typeface="宋体" panose="02010600030101010101" pitchFamily="2" charset="-122"/>
              </a:defRPr>
            </a:lvl2pPr>
            <a:lvl3pPr marL="1457897" indent="-291579">
              <a:defRPr kumimoji="1" sz="3061" b="1">
                <a:solidFill>
                  <a:schemeClr val="tx1"/>
                </a:solidFill>
                <a:latin typeface="Times New Roman" panose="02020603050405020304" pitchFamily="18" charset="0"/>
                <a:ea typeface="宋体" panose="02010600030101010101" pitchFamily="2" charset="-122"/>
              </a:defRPr>
            </a:lvl3pPr>
            <a:lvl4pPr marL="2041055" indent="-291579">
              <a:defRPr kumimoji="1" sz="3061" b="1">
                <a:solidFill>
                  <a:schemeClr val="tx1"/>
                </a:solidFill>
                <a:latin typeface="Times New Roman" panose="02020603050405020304" pitchFamily="18" charset="0"/>
                <a:ea typeface="宋体" panose="02010600030101010101" pitchFamily="2" charset="-122"/>
              </a:defRPr>
            </a:lvl4pPr>
            <a:lvl5pPr marL="2624214" indent="-291579">
              <a:defRPr kumimoji="1" sz="3061" b="1">
                <a:solidFill>
                  <a:schemeClr val="tx1"/>
                </a:solidFill>
                <a:latin typeface="Times New Roman" panose="02020603050405020304" pitchFamily="18" charset="0"/>
                <a:ea typeface="宋体" panose="02010600030101010101" pitchFamily="2" charset="-122"/>
              </a:defRPr>
            </a:lvl5pPr>
            <a:lvl6pPr marL="3207372" indent="-291579" eaLnBrk="0" fontAlgn="base" hangingPunct="0">
              <a:spcBef>
                <a:spcPct val="0"/>
              </a:spcBef>
              <a:spcAft>
                <a:spcPct val="0"/>
              </a:spcAft>
              <a:defRPr kumimoji="1" sz="3061" b="1">
                <a:solidFill>
                  <a:schemeClr val="tx1"/>
                </a:solidFill>
                <a:latin typeface="Times New Roman" panose="02020603050405020304" pitchFamily="18" charset="0"/>
                <a:ea typeface="宋体" panose="02010600030101010101" pitchFamily="2" charset="-122"/>
              </a:defRPr>
            </a:lvl6pPr>
            <a:lvl7pPr marL="3790531" indent="-291579" eaLnBrk="0" fontAlgn="base" hangingPunct="0">
              <a:spcBef>
                <a:spcPct val="0"/>
              </a:spcBef>
              <a:spcAft>
                <a:spcPct val="0"/>
              </a:spcAft>
              <a:defRPr kumimoji="1" sz="3061" b="1">
                <a:solidFill>
                  <a:schemeClr val="tx1"/>
                </a:solidFill>
                <a:latin typeface="Times New Roman" panose="02020603050405020304" pitchFamily="18" charset="0"/>
                <a:ea typeface="宋体" panose="02010600030101010101" pitchFamily="2" charset="-122"/>
              </a:defRPr>
            </a:lvl7pPr>
            <a:lvl8pPr marL="4373690" indent="-291579" eaLnBrk="0" fontAlgn="base" hangingPunct="0">
              <a:spcBef>
                <a:spcPct val="0"/>
              </a:spcBef>
              <a:spcAft>
                <a:spcPct val="0"/>
              </a:spcAft>
              <a:defRPr kumimoji="1" sz="3061" b="1">
                <a:solidFill>
                  <a:schemeClr val="tx1"/>
                </a:solidFill>
                <a:latin typeface="Times New Roman" panose="02020603050405020304" pitchFamily="18" charset="0"/>
                <a:ea typeface="宋体" panose="02010600030101010101" pitchFamily="2" charset="-122"/>
              </a:defRPr>
            </a:lvl8pPr>
            <a:lvl9pPr marL="4956848" indent="-291579" eaLnBrk="0" fontAlgn="base" hangingPunct="0">
              <a:spcBef>
                <a:spcPct val="0"/>
              </a:spcBef>
              <a:spcAft>
                <a:spcPct val="0"/>
              </a:spcAft>
              <a:defRPr kumimoji="1" sz="3061" b="1">
                <a:solidFill>
                  <a:schemeClr val="tx1"/>
                </a:solidFill>
                <a:latin typeface="Times New Roman" panose="02020603050405020304" pitchFamily="18" charset="0"/>
                <a:ea typeface="宋体" panose="02010600030101010101" pitchFamily="2" charset="-122"/>
              </a:defRPr>
            </a:lvl9pPr>
          </a:lstStyle>
          <a:p>
            <a:fld id="{A6DAE0EF-B611-4261-B693-D8B6EAFEC586}" type="slidenum">
              <a:rPr kumimoji="0" lang="en-US" altLang="zh-CN" sz="1403" b="0"/>
              <a:pPr/>
              <a:t>4</a:t>
            </a:fld>
            <a:endParaRPr kumimoji="0" lang="en-US" altLang="zh-CN" sz="1403" b="0"/>
          </a:p>
        </p:txBody>
      </p:sp>
      <p:sp>
        <p:nvSpPr>
          <p:cNvPr id="3" name="Rectangle 13"/>
          <p:cNvSpPr>
            <a:spLocks noChangeArrowheads="1"/>
          </p:cNvSpPr>
          <p:nvPr/>
        </p:nvSpPr>
        <p:spPr bwMode="auto">
          <a:xfrm>
            <a:off x="1979582" y="4519356"/>
            <a:ext cx="8338129" cy="1998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lgn="ctr">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lnSpc>
                <a:spcPct val="120000"/>
              </a:lnSpc>
              <a:spcAft>
                <a:spcPct val="20000"/>
              </a:spcAft>
              <a:buClr>
                <a:srgbClr val="C00000"/>
              </a:buClr>
              <a:buFontTx/>
              <a:buNone/>
            </a:pPr>
            <a:r>
              <a:rPr lang="zh-CN" altLang="en-US" sz="3061" dirty="0">
                <a:latin typeface="Times New Roman" panose="02020603050405020304" pitchFamily="18" charset="0"/>
                <a:ea typeface="楷体" panose="02010609060101010101" pitchFamily="49" charset="-122"/>
                <a:cs typeface="Times New Roman" panose="02020603050405020304" pitchFamily="18" charset="0"/>
              </a:rPr>
              <a:t>由于一般都是将</a:t>
            </a:r>
            <a:r>
              <a:rPr lang="zh-CN" altLang="en-US" sz="3061" u="sng" dirty="0">
                <a:latin typeface="Times New Roman" panose="02020603050405020304" pitchFamily="18" charset="0"/>
                <a:ea typeface="楷体" panose="02010609060101010101" pitchFamily="49" charset="-122"/>
                <a:cs typeface="Times New Roman" panose="02020603050405020304" pitchFamily="18" charset="0"/>
              </a:rPr>
              <a:t>过暗的图像灰度值</a:t>
            </a:r>
            <a:r>
              <a:rPr lang="zh-CN" altLang="en-US" sz="3061" dirty="0">
                <a:latin typeface="Times New Roman" panose="02020603050405020304" pitchFamily="18" charset="0"/>
                <a:ea typeface="楷体" panose="02010609060101010101" pitchFamily="49" charset="-122"/>
                <a:cs typeface="Times New Roman" panose="02020603050405020304" pitchFamily="18" charset="0"/>
              </a:rPr>
              <a:t>进行重新映射，</a:t>
            </a:r>
            <a:r>
              <a:rPr lang="zh-CN" altLang="en-US" sz="3061" u="sng" dirty="0">
                <a:latin typeface="Times New Roman" panose="02020603050405020304" pitchFamily="18" charset="0"/>
                <a:ea typeface="楷体" panose="02010609060101010101" pitchFamily="49" charset="-122"/>
                <a:cs typeface="Times New Roman" panose="02020603050405020304" pitchFamily="18" charset="0"/>
              </a:rPr>
              <a:t>扩展灰度级</a:t>
            </a:r>
            <a:r>
              <a:rPr lang="zh-CN" altLang="en-US" sz="3061" dirty="0">
                <a:latin typeface="Times New Roman" panose="02020603050405020304" pitchFamily="18" charset="0"/>
                <a:ea typeface="楷体" panose="02010609060101010101" pitchFamily="49" charset="-122"/>
                <a:cs typeface="Times New Roman" panose="02020603050405020304" pitchFamily="18" charset="0"/>
              </a:rPr>
              <a:t>范围，使其分布在整个灰度值区间，因此通常称为</a:t>
            </a:r>
            <a:r>
              <a:rPr lang="zh-CN" altLang="en-US" sz="3061" u="sng" dirty="0">
                <a:latin typeface="Times New Roman" panose="02020603050405020304" pitchFamily="18" charset="0"/>
                <a:ea typeface="楷体" panose="02010609060101010101" pitchFamily="49" charset="-122"/>
                <a:cs typeface="Times New Roman" panose="02020603050405020304" pitchFamily="18" charset="0"/>
              </a:rPr>
              <a:t>扩展（</a:t>
            </a:r>
            <a:r>
              <a:rPr lang="en-US" altLang="zh-CN" sz="3061" u="sng" dirty="0">
                <a:latin typeface="Times New Roman" panose="02020603050405020304" pitchFamily="18" charset="0"/>
                <a:ea typeface="楷体" panose="02010609060101010101" pitchFamily="49" charset="-122"/>
                <a:cs typeface="Times New Roman" panose="02020603050405020304" pitchFamily="18" charset="0"/>
              </a:rPr>
              <a:t>stretching</a:t>
            </a:r>
            <a:r>
              <a:rPr lang="zh-CN" altLang="en-US" sz="3061" u="sng" dirty="0">
                <a:latin typeface="Times New Roman" panose="02020603050405020304" pitchFamily="18" charset="0"/>
                <a:ea typeface="楷体" panose="02010609060101010101" pitchFamily="49" charset="-122"/>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4" name="Text Box 7"/>
              <p:cNvSpPr txBox="1">
                <a:spLocks noChangeArrowheads="1"/>
              </p:cNvSpPr>
              <p:nvPr/>
            </p:nvSpPr>
            <p:spPr bwMode="auto">
              <a:xfrm>
                <a:off x="1973506" y="1380915"/>
                <a:ext cx="8344204" cy="3191386"/>
              </a:xfrm>
              <a:prstGeom prst="rect">
                <a:avLst/>
              </a:prstGeom>
              <a:noFill/>
              <a:ln w="9525">
                <a:noFill/>
                <a:miter lim="800000"/>
                <a:headEnd/>
                <a:tailEnd/>
              </a:ln>
            </p:spPr>
            <p:txBody>
              <a:bodyPr>
                <a:spAutoFit/>
              </a:bodyPr>
              <a:lstStyle/>
              <a:p>
                <a:pPr>
                  <a:lnSpc>
                    <a:spcPct val="115000"/>
                  </a:lnSpc>
                  <a:spcBef>
                    <a:spcPts val="765"/>
                  </a:spcBef>
                  <a:spcAft>
                    <a:spcPts val="765"/>
                  </a:spcAft>
                  <a:defRPr/>
                </a:pPr>
                <a:r>
                  <a:rPr lang="zh-CN" altLang="zh-CN" sz="3200" dirty="0">
                    <a:ea typeface="楷体" panose="02010609060101010101" pitchFamily="49" charset="-122"/>
                    <a:cs typeface="Times New Roman" panose="02020603050405020304" pitchFamily="18" charset="0"/>
                  </a:rPr>
                  <a:t>灰度级变换</a:t>
                </a:r>
                <a:r>
                  <a:rPr lang="zh-CN" altLang="en-US" sz="3200" dirty="0">
                    <a:ea typeface="楷体" panose="02010609060101010101" pitchFamily="49" charset="-122"/>
                    <a:cs typeface="Times New Roman" panose="02020603050405020304" pitchFamily="18" charset="0"/>
                  </a:rPr>
                  <a:t>，即</a:t>
                </a:r>
                <a:r>
                  <a:rPr lang="zh-CN" altLang="zh-CN" sz="3200" dirty="0">
                    <a:ea typeface="楷体" panose="02010609060101010101" pitchFamily="49" charset="-122"/>
                    <a:cs typeface="Times New Roman" panose="02020603050405020304" pitchFamily="18" charset="0"/>
                  </a:rPr>
                  <a:t>借助变换函数</a:t>
                </a:r>
                <a:r>
                  <a:rPr lang="en-US" altLang="zh-CN" sz="3200" i="1" dirty="0">
                    <a:ea typeface="楷体" panose="02010609060101010101" pitchFamily="49" charset="-122"/>
                    <a:cs typeface="Times New Roman" panose="02020603050405020304" pitchFamily="18" charset="0"/>
                  </a:rPr>
                  <a:t>T </a:t>
                </a:r>
                <a:r>
                  <a:rPr lang="zh-CN" altLang="en-US" sz="3200" dirty="0">
                    <a:ea typeface="楷体" panose="02010609060101010101" pitchFamily="49" charset="-122"/>
                    <a:cs typeface="Times New Roman" panose="02020603050405020304" pitchFamily="18" charset="0"/>
                  </a:rPr>
                  <a:t>，</a:t>
                </a:r>
                <a:r>
                  <a:rPr lang="zh-CN" altLang="zh-CN" sz="3200" dirty="0">
                    <a:ea typeface="楷体" panose="02010609060101010101" pitchFamily="49" charset="-122"/>
                    <a:cs typeface="Times New Roman" panose="02020603050405020304" pitchFamily="18" charset="0"/>
                  </a:rPr>
                  <a:t>将输入像素灰度值</a:t>
                </a:r>
                <a:r>
                  <a:rPr lang="en-US" altLang="zh-CN" sz="3200" dirty="0">
                    <a:ea typeface="楷体" panose="02010609060101010101" pitchFamily="49" charset="-122"/>
                    <a:cs typeface="Times New Roman" panose="02020603050405020304" pitchFamily="18" charset="0"/>
                  </a:rPr>
                  <a:t> </a:t>
                </a:r>
                <a:r>
                  <a:rPr lang="en-US" altLang="zh-CN" sz="3200" i="1" dirty="0">
                    <a:ea typeface="楷体" panose="02010609060101010101" pitchFamily="49" charset="-122"/>
                    <a:cs typeface="Times New Roman" panose="02020603050405020304" pitchFamily="18" charset="0"/>
                  </a:rPr>
                  <a:t>f</a:t>
                </a:r>
                <a:r>
                  <a:rPr lang="en-US" altLang="zh-CN" sz="3200" dirty="0">
                    <a:ea typeface="楷体" panose="02010609060101010101" pitchFamily="49" charset="-122"/>
                    <a:cs typeface="Times New Roman" panose="02020603050405020304" pitchFamily="18" charset="0"/>
                  </a:rPr>
                  <a:t>(</a:t>
                </a:r>
                <a:r>
                  <a:rPr lang="en-US" altLang="zh-CN" sz="3200" i="1" dirty="0" err="1">
                    <a:ea typeface="楷体" panose="02010609060101010101" pitchFamily="49" charset="-122"/>
                    <a:cs typeface="Times New Roman" panose="02020603050405020304" pitchFamily="18" charset="0"/>
                  </a:rPr>
                  <a:t>x,y</a:t>
                </a:r>
                <a:r>
                  <a:rPr lang="en-US" altLang="zh-CN" sz="3200" dirty="0">
                    <a:ea typeface="楷体" panose="02010609060101010101" pitchFamily="49" charset="-122"/>
                    <a:cs typeface="Times New Roman" panose="02020603050405020304" pitchFamily="18" charset="0"/>
                  </a:rPr>
                  <a:t>) </a:t>
                </a:r>
                <a:r>
                  <a:rPr lang="zh-CN" altLang="zh-CN" sz="3200" dirty="0">
                    <a:ea typeface="楷体" panose="02010609060101010101" pitchFamily="49" charset="-122"/>
                    <a:cs typeface="Times New Roman" panose="02020603050405020304" pitchFamily="18" charset="0"/>
                  </a:rPr>
                  <a:t>映射成新的</a:t>
                </a:r>
                <a:r>
                  <a:rPr lang="en-US" altLang="zh-CN" sz="3200" dirty="0">
                    <a:ea typeface="楷体" panose="02010609060101010101" pitchFamily="49" charset="-122"/>
                    <a:cs typeface="Times New Roman" panose="02020603050405020304" pitchFamily="18" charset="0"/>
                  </a:rPr>
                  <a:t> </a:t>
                </a:r>
                <a:r>
                  <a:rPr lang="en-US" altLang="zh-CN" sz="3200" i="1" dirty="0">
                    <a:ea typeface="楷体" panose="02010609060101010101" pitchFamily="49" charset="-122"/>
                    <a:cs typeface="Times New Roman" panose="02020603050405020304" pitchFamily="18" charset="0"/>
                  </a:rPr>
                  <a:t>g</a:t>
                </a:r>
                <a:r>
                  <a:rPr lang="en-US" altLang="zh-CN" sz="3200" dirty="0">
                    <a:ea typeface="楷体" panose="02010609060101010101" pitchFamily="49" charset="-122"/>
                    <a:cs typeface="Times New Roman" panose="02020603050405020304" pitchFamily="18" charset="0"/>
                  </a:rPr>
                  <a:t>(</a:t>
                </a:r>
                <a:r>
                  <a:rPr lang="en-US" altLang="zh-CN" sz="3200" i="1" dirty="0" err="1">
                    <a:ea typeface="楷体" panose="02010609060101010101" pitchFamily="49" charset="-122"/>
                    <a:cs typeface="Times New Roman" panose="02020603050405020304" pitchFamily="18" charset="0"/>
                  </a:rPr>
                  <a:t>x,y</a:t>
                </a:r>
                <a:r>
                  <a:rPr lang="en-US" altLang="zh-CN" sz="3200" dirty="0">
                    <a:ea typeface="楷体" panose="02010609060101010101" pitchFamily="49" charset="-122"/>
                    <a:cs typeface="Times New Roman" panose="02020603050405020304" pitchFamily="18" charset="0"/>
                  </a:rPr>
                  <a:t>) </a:t>
                </a:r>
                <a:r>
                  <a:rPr lang="zh-CN" altLang="zh-CN" sz="3200" dirty="0">
                    <a:ea typeface="楷体" panose="02010609060101010101" pitchFamily="49" charset="-122"/>
                    <a:cs typeface="Times New Roman" panose="02020603050405020304" pitchFamily="18" charset="0"/>
                  </a:rPr>
                  <a:t>，通过改变像素</a:t>
                </a:r>
                <a:r>
                  <a:rPr lang="zh-CN" altLang="en-US" sz="3200" dirty="0">
                    <a:ea typeface="楷体" panose="02010609060101010101" pitchFamily="49" charset="-122"/>
                    <a:cs typeface="Times New Roman" panose="02020603050405020304" pitchFamily="18" charset="0"/>
                  </a:rPr>
                  <a:t>的</a:t>
                </a:r>
                <a:r>
                  <a:rPr lang="zh-CN" altLang="zh-CN" sz="3200" dirty="0">
                    <a:ea typeface="楷体" panose="02010609060101010101" pitchFamily="49" charset="-122"/>
                    <a:cs typeface="Times New Roman" panose="02020603050405020304" pitchFamily="18" charset="0"/>
                  </a:rPr>
                  <a:t>亮度来增强图像</a:t>
                </a:r>
                <a:r>
                  <a:rPr lang="zh-CN" altLang="en-US" sz="3200" dirty="0">
                    <a:ea typeface="楷体" panose="02010609060101010101" pitchFamily="49" charset="-122"/>
                    <a:cs typeface="Times New Roman" panose="02020603050405020304" pitchFamily="18" charset="0"/>
                  </a:rPr>
                  <a:t>。</a:t>
                </a:r>
                <a:endParaRPr lang="en-US" altLang="zh-CN" sz="3200" dirty="0">
                  <a:ea typeface="楷体" panose="02010609060101010101" pitchFamily="49" charset="-122"/>
                  <a:cs typeface="Times New Roman" panose="02020603050405020304" pitchFamily="18" charset="0"/>
                </a:endParaRPr>
              </a:p>
              <a:p>
                <a:pPr algn="ctr">
                  <a:lnSpc>
                    <a:spcPct val="115000"/>
                  </a:lnSpc>
                  <a:spcBef>
                    <a:spcPts val="765"/>
                  </a:spcBef>
                  <a:spcAft>
                    <a:spcPts val="765"/>
                  </a:spcAft>
                  <a:defRPr/>
                </a:pPr>
                <a14:m>
                  <m:oMathPara xmlns:m="http://schemas.openxmlformats.org/officeDocument/2006/math">
                    <m:oMathParaPr>
                      <m:jc m:val="centerGroup"/>
                    </m:oMathParaPr>
                    <m:oMath xmlns:m="http://schemas.openxmlformats.org/officeDocument/2006/math">
                      <m:r>
                        <m:rPr>
                          <m:nor/>
                        </m:rPr>
                        <a:rPr lang="en-US" altLang="zh-CN" sz="3200" b="1" i="1">
                          <a:ea typeface="楷体" panose="02010609060101010101" pitchFamily="49" charset="-122"/>
                          <a:cs typeface="Times New Roman" panose="02020603050405020304" pitchFamily="18" charset="0"/>
                        </a:rPr>
                        <m:t>g</m:t>
                      </m:r>
                      <m:r>
                        <a:rPr lang="en-US" altLang="zh-CN" sz="3200" b="1" i="1">
                          <a:latin typeface="Cambria Math" panose="02040503050406030204" pitchFamily="18" charset="0"/>
                          <a:ea typeface="楷体" panose="02010609060101010101" pitchFamily="49" charset="-122"/>
                          <a:cs typeface="Times New Roman" panose="02020603050405020304" pitchFamily="18" charset="0"/>
                        </a:rPr>
                        <m:t> </m:t>
                      </m:r>
                      <m:d>
                        <m:dPr>
                          <m:ctrlPr>
                            <a:rPr lang="en-US" altLang="zh-CN" sz="3200" b="1" i="1">
                              <a:latin typeface="Cambria Math" panose="02040503050406030204" pitchFamily="18" charset="0"/>
                              <a:ea typeface="楷体" panose="02010609060101010101" pitchFamily="49" charset="-122"/>
                              <a:cs typeface="Times New Roman" panose="02020603050405020304" pitchFamily="18" charset="0"/>
                            </a:rPr>
                          </m:ctrlPr>
                        </m:dPr>
                        <m:e>
                          <m:r>
                            <m:rPr>
                              <m:nor/>
                            </m:rPr>
                            <a:rPr lang="en-US" altLang="zh-CN" sz="3200" b="1" i="1">
                              <a:ea typeface="楷体" panose="02010609060101010101" pitchFamily="49" charset="-122"/>
                              <a:cs typeface="Times New Roman" panose="02020603050405020304" pitchFamily="18" charset="0"/>
                            </a:rPr>
                            <m:t>x</m:t>
                          </m:r>
                          <m:r>
                            <m:rPr>
                              <m:nor/>
                            </m:rPr>
                            <a:rPr lang="en-US" altLang="zh-CN" sz="3200" b="1" i="1">
                              <a:ea typeface="楷体" panose="02010609060101010101" pitchFamily="49" charset="-122"/>
                              <a:cs typeface="Times New Roman" panose="02020603050405020304" pitchFamily="18" charset="0"/>
                            </a:rPr>
                            <m:t>, </m:t>
                          </m:r>
                          <m:r>
                            <m:rPr>
                              <m:nor/>
                            </m:rPr>
                            <a:rPr lang="en-US" altLang="zh-CN" sz="3200" b="1" i="1">
                              <a:ea typeface="楷体" panose="02010609060101010101" pitchFamily="49" charset="-122"/>
                              <a:cs typeface="Times New Roman" panose="02020603050405020304" pitchFamily="18" charset="0"/>
                            </a:rPr>
                            <m:t>y</m:t>
                          </m:r>
                        </m:e>
                      </m:d>
                      <m:r>
                        <m:rPr>
                          <m:nor/>
                        </m:rPr>
                        <a:rPr lang="en-US" altLang="zh-CN" sz="3200" b="1" i="1">
                          <a:ea typeface="楷体" panose="02010609060101010101" pitchFamily="49" charset="-122"/>
                          <a:cs typeface="Times New Roman" panose="02020603050405020304" pitchFamily="18" charset="0"/>
                        </a:rPr>
                        <m:t>=</m:t>
                      </m:r>
                      <m:r>
                        <m:rPr>
                          <m:nor/>
                        </m:rPr>
                        <a:rPr lang="en-US" altLang="zh-CN" sz="3200" b="1" i="1">
                          <a:ea typeface="楷体" panose="02010609060101010101" pitchFamily="49" charset="-122"/>
                          <a:cs typeface="Times New Roman" panose="02020603050405020304" pitchFamily="18" charset="0"/>
                        </a:rPr>
                        <m:t>T</m:t>
                      </m:r>
                      <m:r>
                        <m:rPr>
                          <m:nor/>
                        </m:rPr>
                        <a:rPr lang="en-US" altLang="zh-CN" sz="3200" b="1" i="1">
                          <a:ea typeface="楷体" panose="02010609060101010101" pitchFamily="49" charset="-122"/>
                          <a:cs typeface="Times New Roman" panose="02020603050405020304" pitchFamily="18" charset="0"/>
                        </a:rPr>
                        <m:t> </m:t>
                      </m:r>
                      <m:d>
                        <m:dPr>
                          <m:begChr m:val="["/>
                          <m:endChr m:val="]"/>
                          <m:ctrlPr>
                            <a:rPr lang="en-US" altLang="zh-CN" sz="3200" b="1" i="1">
                              <a:latin typeface="Cambria Math" panose="02040503050406030204" pitchFamily="18" charset="0"/>
                              <a:ea typeface="楷体" panose="02010609060101010101" pitchFamily="49" charset="-122"/>
                              <a:cs typeface="Times New Roman" panose="02020603050405020304" pitchFamily="18" charset="0"/>
                            </a:rPr>
                          </m:ctrlPr>
                        </m:dPr>
                        <m:e>
                          <m:r>
                            <m:rPr>
                              <m:nor/>
                            </m:rPr>
                            <a:rPr lang="en-US" altLang="zh-CN" sz="3200" b="1" i="1">
                              <a:latin typeface="Cambria Math" panose="02040503050406030204" pitchFamily="18" charset="0"/>
                              <a:ea typeface="楷体" panose="02010609060101010101" pitchFamily="49" charset="-122"/>
                              <a:cs typeface="Times New Roman" panose="02020603050405020304" pitchFamily="18" charset="0"/>
                            </a:rPr>
                            <m:t> </m:t>
                          </m:r>
                          <m:r>
                            <m:rPr>
                              <m:nor/>
                            </m:rPr>
                            <a:rPr lang="en-US" altLang="zh-CN" sz="3200" b="1" i="1">
                              <a:ea typeface="楷体" panose="02010609060101010101" pitchFamily="49" charset="-122"/>
                              <a:cs typeface="Times New Roman" panose="02020603050405020304" pitchFamily="18" charset="0"/>
                            </a:rPr>
                            <m:t>f</m:t>
                          </m:r>
                          <m:r>
                            <m:rPr>
                              <m:nor/>
                            </m:rPr>
                            <a:rPr lang="en-US" altLang="zh-CN" sz="3200" b="1" i="1">
                              <a:ea typeface="楷体" panose="02010609060101010101" pitchFamily="49" charset="-122"/>
                              <a:cs typeface="Times New Roman" panose="02020603050405020304" pitchFamily="18" charset="0"/>
                            </a:rPr>
                            <m:t> </m:t>
                          </m:r>
                          <m:d>
                            <m:dPr>
                              <m:ctrlPr>
                                <a:rPr lang="en-US" altLang="zh-CN" sz="3200" b="1" i="1">
                                  <a:latin typeface="Cambria Math" panose="02040503050406030204" pitchFamily="18" charset="0"/>
                                  <a:ea typeface="楷体" panose="02010609060101010101" pitchFamily="49" charset="-122"/>
                                  <a:cs typeface="Times New Roman" panose="02020603050405020304" pitchFamily="18" charset="0"/>
                                </a:rPr>
                              </m:ctrlPr>
                            </m:dPr>
                            <m:e>
                              <m:r>
                                <m:rPr>
                                  <m:nor/>
                                </m:rPr>
                                <a:rPr lang="en-US" altLang="zh-CN" sz="3200" b="1" i="1">
                                  <a:ea typeface="楷体" panose="02010609060101010101" pitchFamily="49" charset="-122"/>
                                  <a:cs typeface="Times New Roman" panose="02020603050405020304" pitchFamily="18" charset="0"/>
                                </a:rPr>
                                <m:t>x</m:t>
                              </m:r>
                              <m:r>
                                <m:rPr>
                                  <m:nor/>
                                </m:rPr>
                                <a:rPr lang="en-US" altLang="zh-CN" sz="3200" b="1" i="1">
                                  <a:ea typeface="楷体" panose="02010609060101010101" pitchFamily="49" charset="-122"/>
                                  <a:cs typeface="Times New Roman" panose="02020603050405020304" pitchFamily="18" charset="0"/>
                                </a:rPr>
                                <m:t>, </m:t>
                              </m:r>
                              <m:r>
                                <m:rPr>
                                  <m:nor/>
                                </m:rPr>
                                <a:rPr lang="en-US" altLang="zh-CN" sz="3200" b="1" i="1">
                                  <a:ea typeface="楷体" panose="02010609060101010101" pitchFamily="49" charset="-122"/>
                                  <a:cs typeface="Times New Roman" panose="02020603050405020304" pitchFamily="18" charset="0"/>
                                </a:rPr>
                                <m:t>y</m:t>
                              </m:r>
                            </m:e>
                          </m:d>
                        </m:e>
                      </m:d>
                    </m:oMath>
                  </m:oMathPara>
                </a14:m>
                <a:endParaRPr lang="en-US" altLang="zh-CN" sz="3200" i="1" dirty="0">
                  <a:ea typeface="楷体" panose="02010609060101010101" pitchFamily="49" charset="-122"/>
                  <a:cs typeface="Times New Roman" panose="02020603050405020304" pitchFamily="18" charset="0"/>
                </a:endParaRPr>
              </a:p>
              <a:p>
                <a:pPr algn="ctr">
                  <a:lnSpc>
                    <a:spcPct val="115000"/>
                  </a:lnSpc>
                  <a:spcBef>
                    <a:spcPts val="765"/>
                  </a:spcBef>
                  <a:spcAft>
                    <a:spcPts val="765"/>
                  </a:spcAft>
                  <a:defRPr/>
                </a:pPr>
                <a:r>
                  <a:rPr lang="zh-CN" altLang="en-US" sz="3200" dirty="0">
                    <a:ea typeface="楷体" panose="02010609060101010101" pitchFamily="49" charset="-122"/>
                    <a:cs typeface="Times New Roman" panose="02020603050405020304" pitchFamily="18" charset="0"/>
                  </a:rPr>
                  <a:t>通过灵活设计变换函数</a:t>
                </a:r>
                <a:r>
                  <a:rPr lang="en-US" altLang="zh-CN" sz="3200" i="1" dirty="0">
                    <a:ea typeface="楷体" panose="02010609060101010101" pitchFamily="49" charset="-122"/>
                    <a:cs typeface="Times New Roman" panose="02020603050405020304" pitchFamily="18" charset="0"/>
                  </a:rPr>
                  <a:t>T</a:t>
                </a:r>
                <a:r>
                  <a:rPr lang="zh-CN" altLang="en-US" sz="3200" dirty="0">
                    <a:ea typeface="楷体" panose="02010609060101010101" pitchFamily="49" charset="-122"/>
                    <a:cs typeface="Times New Roman" panose="02020603050405020304" pitchFamily="18" charset="0"/>
                  </a:rPr>
                  <a:t>，实现</a:t>
                </a:r>
                <a:r>
                  <a:rPr lang="zh-CN" altLang="en-US" sz="3200" u="sng" dirty="0">
                    <a:effectLst>
                      <a:outerShdw blurRad="38100" dist="38100" dir="2700000" algn="tl">
                        <a:srgbClr val="000000">
                          <a:alpha val="43137"/>
                        </a:srgbClr>
                      </a:outerShdw>
                    </a:effectLst>
                    <a:ea typeface="楷体" panose="02010609060101010101" pitchFamily="49" charset="-122"/>
                    <a:cs typeface="Times New Roman" panose="02020603050405020304" pitchFamily="18" charset="0"/>
                  </a:rPr>
                  <a:t>对比度增强</a:t>
                </a:r>
                <a:r>
                  <a:rPr lang="zh-CN" altLang="en-US" sz="3200" dirty="0">
                    <a:ea typeface="楷体" panose="02010609060101010101" pitchFamily="49" charset="-122"/>
                    <a:cs typeface="Times New Roman" panose="02020603050405020304" pitchFamily="18" charset="0"/>
                  </a:rPr>
                  <a:t>。</a:t>
                </a:r>
              </a:p>
            </p:txBody>
          </p:sp>
        </mc:Choice>
        <mc:Fallback xmlns="">
          <p:sp>
            <p:nvSpPr>
              <p:cNvPr id="4" name="Text Box 7"/>
              <p:cNvSpPr txBox="1">
                <a:spLocks noRot="1" noChangeAspect="1" noMove="1" noResize="1" noEditPoints="1" noAdjustHandles="1" noChangeArrowheads="1" noChangeShapeType="1" noTextEdit="1"/>
              </p:cNvSpPr>
              <p:nvPr/>
            </p:nvSpPr>
            <p:spPr bwMode="auto">
              <a:xfrm>
                <a:off x="1973506" y="1380915"/>
                <a:ext cx="8344204" cy="3191386"/>
              </a:xfrm>
              <a:prstGeom prst="rect">
                <a:avLst/>
              </a:prstGeom>
              <a:blipFill>
                <a:blip r:embed="rId2"/>
                <a:stretch>
                  <a:fillRect l="-1899" t="-2486" r="-657" b="-5736"/>
                </a:stretch>
              </a:blipFill>
              <a:ln w="9525">
                <a:noFill/>
                <a:miter lim="800000"/>
                <a:headEnd/>
                <a:tailEnd/>
              </a:ln>
            </p:spPr>
            <p:txBody>
              <a:bodyPr/>
              <a:lstStyle/>
              <a:p>
                <a:r>
                  <a:rPr lang="zh-CN" altLang="en-US">
                    <a:noFill/>
                  </a:rPr>
                  <a:t> </a:t>
                </a:r>
              </a:p>
            </p:txBody>
          </p:sp>
        </mc:Fallback>
      </mc:AlternateContent>
      <p:sp>
        <p:nvSpPr>
          <p:cNvPr id="9221" name="Rectangle 2"/>
          <p:cNvSpPr txBox="1">
            <a:spLocks noChangeArrowheads="1"/>
          </p:cNvSpPr>
          <p:nvPr/>
        </p:nvSpPr>
        <p:spPr bwMode="auto">
          <a:xfrm>
            <a:off x="1963382" y="305746"/>
            <a:ext cx="6291055"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en-US" altLang="zh-CN" sz="3061" dirty="0">
                <a:latin typeface="Times New Roman" panose="02020603050405020304" pitchFamily="18" charset="0"/>
                <a:ea typeface="微软雅黑" panose="020B0503020204020204" pitchFamily="34" charset="-122"/>
                <a:cs typeface="Times New Roman" panose="02020603050405020304" pitchFamily="18" charset="0"/>
              </a:rPr>
              <a:t>5.1 </a:t>
            </a:r>
            <a:r>
              <a:rPr lang="zh-CN" altLang="en-US" sz="3061" dirty="0">
                <a:latin typeface="Times New Roman" panose="02020603050405020304" pitchFamily="18" charset="0"/>
                <a:ea typeface="微软雅黑" panose="020B0503020204020204" pitchFamily="34" charset="-122"/>
                <a:cs typeface="Times New Roman" panose="02020603050405020304" pitchFamily="18" charset="0"/>
              </a:rPr>
              <a:t>基于灰度级变换的图像增强</a:t>
            </a:r>
          </a:p>
        </p:txBody>
      </p:sp>
    </p:spTree>
    <p:extLst>
      <p:ext uri="{BB962C8B-B14F-4D97-AF65-F5344CB8AC3E}">
        <p14:creationId xmlns:p14="http://schemas.microsoft.com/office/powerpoint/2010/main" val="226608389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529" y="570887"/>
            <a:ext cx="10058400" cy="3263433"/>
          </a:xfrm>
          <a:prstGeom prst="rect">
            <a:avLst/>
          </a:prstGeom>
        </p:spPr>
      </p:pic>
      <p:sp>
        <p:nvSpPr>
          <p:cNvPr id="3" name="矩形 2"/>
          <p:cNvSpPr/>
          <p:nvPr/>
        </p:nvSpPr>
        <p:spPr>
          <a:xfrm>
            <a:off x="1146772" y="3933903"/>
            <a:ext cx="9617797" cy="2246769"/>
          </a:xfrm>
          <a:prstGeom prst="rect">
            <a:avLst/>
          </a:prstGeom>
        </p:spPr>
        <p:txBody>
          <a:bodyPr wrap="square">
            <a:spAutoFit/>
          </a:bodyPr>
          <a:lstStyle/>
          <a:p>
            <a:r>
              <a:rPr lang="zh-CN" altLang="en-US" sz="2800" dirty="0"/>
              <a:t>归一化后的直方图就是各灰度级的概率分布，现在为了便于分析将其连续化，便成了概率密度函数。左图是原来的概率密度函数，右图是我们希望的，将原来的概率密度函数经过映射函数转换而形成的新的概率密度函数，很容易看出它服从均匀分布。 </a:t>
            </a:r>
          </a:p>
        </p:txBody>
      </p:sp>
    </p:spTree>
    <p:extLst>
      <p:ext uri="{BB962C8B-B14F-4D97-AF65-F5344CB8AC3E}">
        <p14:creationId xmlns:p14="http://schemas.microsoft.com/office/powerpoint/2010/main" val="763877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nvSpPr>
        <p:spPr>
          <a:xfrm>
            <a:off x="742385" y="889844"/>
            <a:ext cx="11099548" cy="3539430"/>
          </a:xfrm>
          <a:prstGeom prst="rect">
            <a:avLst/>
          </a:prstGeom>
        </p:spPr>
        <p:txBody>
          <a:bodyPr wrap="square">
            <a:spAutoFit/>
          </a:bodyPr>
          <a:lstStyle/>
          <a:p>
            <a:r>
              <a:rPr lang="zh-CN" altLang="en-US" dirty="0"/>
              <a:t>  </a:t>
            </a:r>
            <a:r>
              <a:rPr lang="zh-CN" altLang="en-US" sz="2800" dirty="0"/>
              <a:t> </a:t>
            </a:r>
            <a:r>
              <a:rPr lang="zh-CN" altLang="en-US" sz="2800" dirty="0" smtClean="0"/>
              <a:t> </a:t>
            </a:r>
            <a:r>
              <a:rPr lang="zh-CN" altLang="en-US" sz="2800" dirty="0"/>
              <a:t>  由概率论知识可知，两者的总面积是相同的。而且两者要建立关系，同样</a:t>
            </a:r>
            <a:r>
              <a:rPr lang="zh-CN" altLang="en-US" sz="2800" dirty="0" smtClean="0"/>
              <a:t>需要面积</a:t>
            </a:r>
            <a:r>
              <a:rPr lang="zh-CN" altLang="en-US" sz="2800" dirty="0"/>
              <a:t>作为媒介。如果让左图中某个小曲边梯形的面积与右图中某矩形条的面积相等，就可以建立起</a:t>
            </a:r>
            <a:r>
              <a:rPr lang="en-US" altLang="zh-CN" sz="2800" dirty="0"/>
              <a:t>r</a:t>
            </a:r>
            <a:r>
              <a:rPr lang="zh-CN" altLang="en-US" sz="2800" dirty="0"/>
              <a:t>与</a:t>
            </a:r>
            <a:r>
              <a:rPr lang="en-US" altLang="zh-CN" sz="2800" dirty="0"/>
              <a:t>s</a:t>
            </a:r>
            <a:r>
              <a:rPr lang="zh-CN" altLang="en-US" sz="2800" dirty="0"/>
              <a:t>间的函数关系，如式（</a:t>
            </a:r>
            <a:r>
              <a:rPr lang="en-US" altLang="zh-CN" sz="2800" dirty="0"/>
              <a:t>1</a:t>
            </a:r>
            <a:r>
              <a:rPr lang="zh-CN" altLang="en-US" sz="2800" dirty="0"/>
              <a:t>）。多剩少补，如果左图中函数值大则</a:t>
            </a:r>
            <a:r>
              <a:rPr lang="en-US" altLang="zh-CN" sz="2800" dirty="0" err="1"/>
              <a:t>dr</a:t>
            </a:r>
            <a:r>
              <a:rPr lang="zh-CN" altLang="en-US" sz="2800" dirty="0"/>
              <a:t>就会比</a:t>
            </a:r>
            <a:r>
              <a:rPr lang="en-US" altLang="zh-CN" sz="2800" dirty="0"/>
              <a:t>ds</a:t>
            </a:r>
            <a:r>
              <a:rPr lang="zh-CN" altLang="en-US" sz="2800" dirty="0"/>
              <a:t>大，如果左图中函数值小</a:t>
            </a:r>
            <a:r>
              <a:rPr lang="en-US" altLang="zh-CN" sz="2800" dirty="0" err="1"/>
              <a:t>dr</a:t>
            </a:r>
            <a:r>
              <a:rPr lang="zh-CN" altLang="en-US" sz="2800" dirty="0"/>
              <a:t>就会比</a:t>
            </a:r>
            <a:r>
              <a:rPr lang="en-US" altLang="zh-CN" sz="2800" dirty="0"/>
              <a:t>ds</a:t>
            </a:r>
            <a:r>
              <a:rPr lang="zh-CN" altLang="en-US" sz="2800" dirty="0"/>
              <a:t>大。                                                            </a:t>
            </a:r>
            <a:endParaRPr lang="en-US" altLang="zh-CN" sz="2800" dirty="0" smtClean="0"/>
          </a:p>
          <a:p>
            <a:endParaRPr lang="en-US" altLang="zh-CN" sz="2800" dirty="0"/>
          </a:p>
          <a:p>
            <a:endParaRPr lang="en-US" altLang="zh-CN" sz="2800" dirty="0" smtClean="0"/>
          </a:p>
          <a:p>
            <a:r>
              <a:rPr lang="zh-CN" altLang="en-US" sz="2800" dirty="0" smtClean="0"/>
              <a:t> </a:t>
            </a:r>
            <a:r>
              <a:rPr lang="zh-CN" altLang="en-US" sz="2800" dirty="0"/>
              <a:t>  设</a:t>
            </a:r>
            <a:r>
              <a:rPr lang="en-US" altLang="zh-CN" sz="2800" dirty="0"/>
              <a:t>s=T(r)</a:t>
            </a:r>
            <a:r>
              <a:rPr lang="zh-CN" altLang="en-US" sz="2800" dirty="0"/>
              <a:t>且可导，则式（</a:t>
            </a:r>
            <a:r>
              <a:rPr lang="en-US" altLang="zh-CN" sz="2800" dirty="0"/>
              <a:t>1</a:t>
            </a:r>
            <a:r>
              <a:rPr lang="zh-CN" altLang="en-US" sz="2800" dirty="0"/>
              <a:t>）可化为式（</a:t>
            </a:r>
            <a:r>
              <a:rPr lang="en-US" altLang="zh-CN" sz="2800" dirty="0"/>
              <a:t>2</a:t>
            </a:r>
            <a:r>
              <a:rPr lang="zh-CN" altLang="en-US" sz="2800" dirty="0" smtClean="0"/>
              <a:t>）</a:t>
            </a:r>
            <a:endParaRPr lang="zh-CN" altLang="en-US" sz="2800" dirty="0"/>
          </a:p>
        </p:txBody>
      </p:sp>
      <p:graphicFrame>
        <p:nvGraphicFramePr>
          <p:cNvPr id="3" name="对象 2"/>
          <p:cNvGraphicFramePr>
            <a:graphicFrameLocks noChangeAspect="1"/>
          </p:cNvGraphicFramePr>
          <p:nvPr>
            <p:extLst>
              <p:ext uri="{D42A27DB-BD31-4B8C-83A1-F6EECF244321}">
                <p14:modId xmlns:p14="http://schemas.microsoft.com/office/powerpoint/2010/main" val="1144235989"/>
              </p:ext>
            </p:extLst>
          </p:nvPr>
        </p:nvGraphicFramePr>
        <p:xfrm>
          <a:off x="4167584" y="2839538"/>
          <a:ext cx="3003325" cy="705427"/>
        </p:xfrm>
        <a:graphic>
          <a:graphicData uri="http://schemas.openxmlformats.org/presentationml/2006/ole">
            <mc:AlternateContent xmlns:mc="http://schemas.openxmlformats.org/markup-compatibility/2006">
              <mc:Choice xmlns:v="urn:schemas-microsoft-com:vml" Requires="v">
                <p:oleObj spid="_x0000_s30728" name="Equation" r:id="rId3" imgW="1282680" imgH="279360" progId="Equation.DSMT4">
                  <p:embed/>
                </p:oleObj>
              </mc:Choice>
              <mc:Fallback>
                <p:oleObj name="Equation" r:id="rId3" imgW="1282680" imgH="279360" progId="Equation.DSMT4">
                  <p:embed/>
                  <p:pic>
                    <p:nvPicPr>
                      <p:cNvPr id="16" name="对象 15"/>
                      <p:cNvPicPr/>
                      <p:nvPr/>
                    </p:nvPicPr>
                    <p:blipFill>
                      <a:blip r:embed="rId4"/>
                      <a:stretch>
                        <a:fillRect/>
                      </a:stretch>
                    </p:blipFill>
                    <p:spPr>
                      <a:xfrm>
                        <a:off x="4167584" y="2839538"/>
                        <a:ext cx="3003325" cy="705427"/>
                      </a:xfrm>
                      <a:prstGeom prst="rect">
                        <a:avLst/>
                      </a:prstGeom>
                    </p:spPr>
                  </p:pic>
                </p:oleObj>
              </mc:Fallback>
            </mc:AlternateContent>
          </a:graphicData>
        </a:graphic>
      </p:graphicFrame>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5171" y="4818833"/>
            <a:ext cx="10058400" cy="1351652"/>
          </a:xfrm>
          <a:prstGeom prst="rect">
            <a:avLst/>
          </a:prstGeom>
        </p:spPr>
      </p:pic>
    </p:spTree>
    <p:extLst>
      <p:ext uri="{BB962C8B-B14F-4D97-AF65-F5344CB8AC3E}">
        <p14:creationId xmlns:p14="http://schemas.microsoft.com/office/powerpoint/2010/main" val="652996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9698" name="Picture 2" descr="https://img-blog.csdnimg.cn/201912302345288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1045" y="1296909"/>
            <a:ext cx="10153650" cy="1438275"/>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825" y="3669907"/>
            <a:ext cx="9753600" cy="1057275"/>
          </a:xfrm>
          <a:prstGeom prst="rect">
            <a:avLst/>
          </a:prstGeom>
        </p:spPr>
      </p:pic>
    </p:spTree>
    <p:extLst>
      <p:ext uri="{BB962C8B-B14F-4D97-AF65-F5344CB8AC3E}">
        <p14:creationId xmlns:p14="http://schemas.microsoft.com/office/powerpoint/2010/main" val="8789932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43</a:t>
            </a:fld>
            <a:endParaRPr lang="en-US" altLang="zh-CN"/>
          </a:p>
        </p:txBody>
      </p:sp>
      <p:sp>
        <p:nvSpPr>
          <p:cNvPr id="3" name="Rectangle 2"/>
          <p:cNvSpPr txBox="1">
            <a:spLocks noChangeArrowheads="1"/>
          </p:cNvSpPr>
          <p:nvPr/>
        </p:nvSpPr>
        <p:spPr bwMode="auto">
          <a:xfrm>
            <a:off x="1963382" y="305746"/>
            <a:ext cx="4179189"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5.2.3</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直方图均衡化</a:t>
            </a:r>
          </a:p>
        </p:txBody>
      </p:sp>
      <p:sp>
        <p:nvSpPr>
          <p:cNvPr id="4" name="Rectangle 2"/>
          <p:cNvSpPr txBox="1">
            <a:spLocks noChangeArrowheads="1"/>
          </p:cNvSpPr>
          <p:nvPr/>
        </p:nvSpPr>
        <p:spPr bwMode="auto">
          <a:xfrm>
            <a:off x="5494635" y="933434"/>
            <a:ext cx="48676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基于直方图修正的图像增强</a:t>
            </a:r>
          </a:p>
        </p:txBody>
      </p:sp>
      <p:sp>
        <p:nvSpPr>
          <p:cNvPr id="5" name="Text Box 11"/>
          <p:cNvSpPr txBox="1">
            <a:spLocks noChangeArrowheads="1"/>
          </p:cNvSpPr>
          <p:nvPr/>
        </p:nvSpPr>
        <p:spPr bwMode="auto">
          <a:xfrm>
            <a:off x="1544892" y="1252734"/>
            <a:ext cx="7990401" cy="563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eaLnBrk="1" hangingPunct="1">
              <a:spcBef>
                <a:spcPct val="50000"/>
              </a:spcBef>
              <a:buClrTx/>
              <a:buSzTx/>
              <a:buFontTx/>
              <a:buNone/>
            </a:pPr>
            <a:r>
              <a:rPr kumimoji="1" lang="zh-CN" altLang="en-US" sz="3061" dirty="0">
                <a:solidFill>
                  <a:srgbClr val="0000CC"/>
                </a:solidFill>
                <a:latin typeface="+mj-ea"/>
                <a:ea typeface="+mj-ea"/>
                <a:cs typeface="Times New Roman" panose="02020603050405020304" pitchFamily="18" charset="0"/>
              </a:rPr>
              <a:t>（</a:t>
            </a:r>
            <a:r>
              <a:rPr kumimoji="1" lang="en-US" altLang="zh-CN" sz="3061" dirty="0">
                <a:solidFill>
                  <a:srgbClr val="0000CC"/>
                </a:solidFill>
                <a:latin typeface="+mj-ea"/>
                <a:ea typeface="+mj-ea"/>
                <a:cs typeface="Times New Roman" panose="02020603050405020304" pitchFamily="18" charset="0"/>
              </a:rPr>
              <a:t>2</a:t>
            </a:r>
            <a:r>
              <a:rPr kumimoji="1" lang="zh-CN" altLang="en-US" sz="3061" dirty="0">
                <a:solidFill>
                  <a:srgbClr val="0000CC"/>
                </a:solidFill>
                <a:latin typeface="+mj-ea"/>
                <a:ea typeface="+mj-ea"/>
                <a:cs typeface="Times New Roman" panose="02020603050405020304" pitchFamily="18" charset="0"/>
              </a:rPr>
              <a:t>）数字图像的直方图均衡化</a:t>
            </a:r>
            <a:endParaRPr kumimoji="1" lang="en-US" altLang="zh-CN" sz="3061" dirty="0">
              <a:solidFill>
                <a:srgbClr val="0000CC"/>
              </a:solidFill>
              <a:latin typeface="+mj-ea"/>
              <a:ea typeface="+mj-ea"/>
              <a:cs typeface="Times New Roman" panose="02020603050405020304" pitchFamily="18" charset="0"/>
            </a:endParaRPr>
          </a:p>
        </p:txBody>
      </p:sp>
      <p:sp>
        <p:nvSpPr>
          <p:cNvPr id="6" name="Rectangle 2"/>
          <p:cNvSpPr>
            <a:spLocks noChangeArrowheads="1"/>
          </p:cNvSpPr>
          <p:nvPr/>
        </p:nvSpPr>
        <p:spPr bwMode="auto">
          <a:xfrm>
            <a:off x="3478456" y="1916452"/>
            <a:ext cx="235601" cy="471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16629" tIns="58314" rIns="116629" bIns="58314" numCol="1" anchor="ctr" anchorCtr="0" compatLnSpc="1">
            <a:prstTxWarp prst="textNoShape">
              <a:avLst/>
            </a:prstTxWarp>
            <a:spAutoFit/>
          </a:bodyPr>
          <a:lstStyle/>
          <a:p>
            <a:endParaRPr lang="zh-CN" altLang="en-US" sz="2296"/>
          </a:p>
        </p:txBody>
      </p:sp>
      <p:graphicFrame>
        <p:nvGraphicFramePr>
          <p:cNvPr id="7" name="对象 6"/>
          <p:cNvGraphicFramePr>
            <a:graphicFrameLocks noChangeAspect="1"/>
          </p:cNvGraphicFramePr>
          <p:nvPr>
            <p:extLst/>
          </p:nvPr>
        </p:nvGraphicFramePr>
        <p:xfrm>
          <a:off x="3587273" y="4991632"/>
          <a:ext cx="4488983" cy="1046821"/>
        </p:xfrm>
        <a:graphic>
          <a:graphicData uri="http://schemas.openxmlformats.org/presentationml/2006/ole">
            <mc:AlternateContent xmlns:mc="http://schemas.openxmlformats.org/markup-compatibility/2006">
              <mc:Choice xmlns:v="urn:schemas-microsoft-com:vml" Requires="v">
                <p:oleObj spid="_x0000_s10286" name="Equation" r:id="rId3" imgW="1955520" imgH="457200" progId="Equation.DSMT4">
                  <p:embed/>
                </p:oleObj>
              </mc:Choice>
              <mc:Fallback>
                <p:oleObj name="Equation" r:id="rId3" imgW="1955520" imgH="457200" progId="Equation.DSMT4">
                  <p:embed/>
                  <p:pic>
                    <p:nvPicPr>
                      <p:cNvPr id="7" name="对象 6"/>
                      <p:cNvPicPr>
                        <a:picLocks noChangeAspect="1" noChangeArrowheads="1"/>
                      </p:cNvPicPr>
                      <p:nvPr/>
                    </p:nvPicPr>
                    <p:blipFill>
                      <a:blip r:embed="rId4"/>
                      <a:srcRect/>
                      <a:stretch>
                        <a:fillRect/>
                      </a:stretch>
                    </p:blipFill>
                    <p:spPr bwMode="auto">
                      <a:xfrm>
                        <a:off x="3587273" y="4991632"/>
                        <a:ext cx="4488983" cy="1046821"/>
                      </a:xfrm>
                      <a:prstGeom prst="rect">
                        <a:avLst/>
                      </a:prstGeom>
                      <a:noFill/>
                    </p:spPr>
                  </p:pic>
                </p:oleObj>
              </mc:Fallback>
            </mc:AlternateContent>
          </a:graphicData>
        </a:graphic>
      </p:graphicFrame>
      <p:sp>
        <p:nvSpPr>
          <p:cNvPr id="8" name="Text Box 12"/>
          <p:cNvSpPr txBox="1">
            <a:spLocks noChangeArrowheads="1"/>
          </p:cNvSpPr>
          <p:nvPr/>
        </p:nvSpPr>
        <p:spPr bwMode="auto">
          <a:xfrm>
            <a:off x="1963382" y="2208187"/>
            <a:ext cx="8413115" cy="1505412"/>
          </a:xfrm>
          <a:prstGeom prst="rect">
            <a:avLst/>
          </a:prstGeom>
          <a:noFill/>
          <a:ln>
            <a:noFill/>
          </a:ln>
        </p:spPr>
        <p:txBody>
          <a:bodyPr wrap="square">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eaLnBrk="1" hangingPunct="1">
              <a:spcBef>
                <a:spcPct val="50000"/>
              </a:spcBef>
              <a:buClrTx/>
              <a:buSzTx/>
              <a:buFontTx/>
              <a:buNone/>
            </a:pPr>
            <a:r>
              <a:rPr kumimoji="1" lang="zh-CN" altLang="en-US" sz="306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一幅离散数字图像</a:t>
            </a:r>
            <a:r>
              <a:rPr kumimoji="1" lang="en-US" altLang="zh-CN" sz="306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kumimoji="1" lang="zh-CN" altLang="en-US" sz="306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共</a:t>
            </a:r>
            <a:r>
              <a:rPr kumimoji="1" lang="en-US" altLang="zh-CN" sz="3061" i="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L</a:t>
            </a:r>
            <a:r>
              <a:rPr kumimoji="1" lang="zh-CN" altLang="en-US" sz="306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个灰度等级</a:t>
            </a:r>
            <a:r>
              <a:rPr kumimoji="1" lang="en-US" altLang="zh-CN" sz="306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kumimoji="1" lang="zh-CN" altLang="en-US" sz="306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其中第</a:t>
            </a:r>
            <a:r>
              <a:rPr kumimoji="1" lang="en-US" altLang="zh-CN" sz="3061" i="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k</a:t>
            </a:r>
            <a:r>
              <a:rPr kumimoji="1" lang="zh-CN" altLang="en-US" sz="306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个灰度级</a:t>
            </a:r>
            <a:r>
              <a:rPr kumimoji="1" lang="en-US" altLang="zh-CN" sz="3061" i="1"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r</a:t>
            </a:r>
            <a:r>
              <a:rPr kumimoji="1" lang="en-US" altLang="zh-CN" sz="3061" i="1" baseline="-25000"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k</a:t>
            </a:r>
            <a:r>
              <a:rPr kumimoji="1" lang="zh-CN" altLang="en-US" sz="306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出现的像素个数为</a:t>
            </a:r>
            <a:r>
              <a:rPr kumimoji="1" lang="en-US" altLang="zh-CN" sz="3061" i="1"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n</a:t>
            </a:r>
            <a:r>
              <a:rPr kumimoji="1" lang="en-US" altLang="zh-CN" sz="3061" i="1" baseline="-25000"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k</a:t>
            </a:r>
            <a:r>
              <a:rPr kumimoji="1" lang="zh-CN" altLang="en-US" sz="306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，图像总像素个数为</a:t>
            </a:r>
            <a:r>
              <a:rPr kumimoji="1" lang="en-US" altLang="zh-CN" sz="3061" i="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N</a:t>
            </a:r>
            <a:r>
              <a:rPr kumimoji="1" lang="zh-CN" altLang="en-US" sz="306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。则第</a:t>
            </a:r>
            <a:r>
              <a:rPr kumimoji="1" lang="en-US" altLang="zh-CN" sz="3061" i="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k</a:t>
            </a:r>
            <a:r>
              <a:rPr kumimoji="1" lang="zh-CN" altLang="en-US" sz="306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个灰度级出现的概率为：</a:t>
            </a:r>
          </a:p>
        </p:txBody>
      </p:sp>
      <p:graphicFrame>
        <p:nvGraphicFramePr>
          <p:cNvPr id="9" name="Object 13"/>
          <p:cNvGraphicFramePr>
            <a:graphicFrameLocks noChangeAspect="1"/>
          </p:cNvGraphicFramePr>
          <p:nvPr>
            <p:extLst/>
          </p:nvPr>
        </p:nvGraphicFramePr>
        <p:xfrm>
          <a:off x="3250144" y="3607538"/>
          <a:ext cx="1755681" cy="851239"/>
        </p:xfrm>
        <a:graphic>
          <a:graphicData uri="http://schemas.openxmlformats.org/presentationml/2006/ole">
            <mc:AlternateContent xmlns:mc="http://schemas.openxmlformats.org/markup-compatibility/2006">
              <mc:Choice xmlns:v="urn:schemas-microsoft-com:vml" Requires="v">
                <p:oleObj spid="_x0000_s10287" name="Equation" r:id="rId5" imgW="736280" imgH="393529" progId="Equation.3">
                  <p:embed/>
                </p:oleObj>
              </mc:Choice>
              <mc:Fallback>
                <p:oleObj name="Equation" r:id="rId5" imgW="736280" imgH="393529" progId="Equation.3">
                  <p:embed/>
                  <p:pic>
                    <p:nvPicPr>
                      <p:cNvPr id="9"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0144" y="3607538"/>
                        <a:ext cx="1755681" cy="851239"/>
                      </a:xfrm>
                      <a:prstGeom prst="rect">
                        <a:avLst/>
                      </a:prstGeom>
                      <a:noFill/>
                      <a:ln>
                        <a:noFill/>
                      </a:ln>
                    </p:spPr>
                  </p:pic>
                </p:oleObj>
              </mc:Fallback>
            </mc:AlternateContent>
          </a:graphicData>
        </a:graphic>
      </p:graphicFrame>
      <p:graphicFrame>
        <p:nvGraphicFramePr>
          <p:cNvPr id="10" name="Object 14"/>
          <p:cNvGraphicFramePr>
            <a:graphicFrameLocks noChangeAspect="1"/>
          </p:cNvGraphicFramePr>
          <p:nvPr>
            <p:extLst/>
          </p:nvPr>
        </p:nvGraphicFramePr>
        <p:xfrm>
          <a:off x="5494636" y="3809917"/>
          <a:ext cx="3347645" cy="474250"/>
        </p:xfrm>
        <a:graphic>
          <a:graphicData uri="http://schemas.openxmlformats.org/presentationml/2006/ole">
            <mc:AlternateContent xmlns:mc="http://schemas.openxmlformats.org/markup-compatibility/2006">
              <mc:Choice xmlns:v="urn:schemas-microsoft-com:vml" Requires="v">
                <p:oleObj spid="_x0000_s10288" name="Equation" r:id="rId7" imgW="1612900" imgH="228600" progId="Equation.DSMT4">
                  <p:embed/>
                </p:oleObj>
              </mc:Choice>
              <mc:Fallback>
                <p:oleObj name="Equation" r:id="rId7" imgW="1612900" imgH="228600" progId="Equation.DSMT4">
                  <p:embed/>
                  <p:pic>
                    <p:nvPicPr>
                      <p:cNvPr id="1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94636" y="3809917"/>
                        <a:ext cx="3347645" cy="474250"/>
                      </a:xfrm>
                      <a:prstGeom prst="rect">
                        <a:avLst/>
                      </a:prstGeom>
                      <a:noFill/>
                      <a:ln>
                        <a:noFill/>
                      </a:ln>
                      <a:effectLst/>
                    </p:spPr>
                  </p:pic>
                </p:oleObj>
              </mc:Fallback>
            </mc:AlternateContent>
          </a:graphicData>
        </a:graphic>
      </p:graphicFrame>
      <p:sp>
        <p:nvSpPr>
          <p:cNvPr id="11" name="Text Box 15"/>
          <p:cNvSpPr txBox="1">
            <a:spLocks noChangeArrowheads="1"/>
          </p:cNvSpPr>
          <p:nvPr/>
        </p:nvSpPr>
        <p:spPr bwMode="auto">
          <a:xfrm>
            <a:off x="2060573" y="4416806"/>
            <a:ext cx="8163996" cy="563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eaLnBrk="1" hangingPunct="1">
              <a:spcBef>
                <a:spcPct val="50000"/>
              </a:spcBef>
              <a:buClrTx/>
              <a:buSzTx/>
              <a:buFontTx/>
              <a:buNone/>
            </a:pPr>
            <a:r>
              <a:rPr kumimoji="1" lang="zh-CN" altLang="en-US" sz="306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进行均衡化处理的变换函数</a:t>
            </a:r>
            <a:r>
              <a:rPr kumimoji="1" lang="en-US" altLang="zh-CN" sz="3061" i="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a:t>
            </a:r>
            <a:r>
              <a:rPr kumimoji="1" lang="en-US" altLang="zh-CN" sz="306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kumimoji="1" lang="en-US" altLang="zh-CN" sz="3061" i="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r</a:t>
            </a:r>
            <a:r>
              <a:rPr kumimoji="1" lang="en-US" altLang="zh-CN" sz="306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kumimoji="1" lang="zh-CN" altLang="en-US" sz="306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为：</a:t>
            </a:r>
          </a:p>
        </p:txBody>
      </p:sp>
      <p:graphicFrame>
        <p:nvGraphicFramePr>
          <p:cNvPr id="12" name="对象 11"/>
          <p:cNvGraphicFramePr>
            <a:graphicFrameLocks noChangeAspect="1"/>
          </p:cNvGraphicFramePr>
          <p:nvPr>
            <p:extLst/>
          </p:nvPr>
        </p:nvGraphicFramePr>
        <p:xfrm>
          <a:off x="3665281" y="6073309"/>
          <a:ext cx="2166482" cy="677026"/>
        </p:xfrm>
        <a:graphic>
          <a:graphicData uri="http://schemas.openxmlformats.org/presentationml/2006/ole">
            <mc:AlternateContent xmlns:mc="http://schemas.openxmlformats.org/markup-compatibility/2006">
              <mc:Choice xmlns:v="urn:schemas-microsoft-com:vml" Requires="v">
                <p:oleObj spid="_x0000_s10289" name="Equation" r:id="rId9" imgW="812520" imgH="253800" progId="Equation.DSMT4">
                  <p:embed/>
                </p:oleObj>
              </mc:Choice>
              <mc:Fallback>
                <p:oleObj name="Equation" r:id="rId9" imgW="812520" imgH="253800" progId="Equation.DSMT4">
                  <p:embed/>
                  <p:pic>
                    <p:nvPicPr>
                      <p:cNvPr id="12" name="对象 11"/>
                      <p:cNvPicPr/>
                      <p:nvPr/>
                    </p:nvPicPr>
                    <p:blipFill>
                      <a:blip r:embed="rId10"/>
                      <a:stretch>
                        <a:fillRect/>
                      </a:stretch>
                    </p:blipFill>
                    <p:spPr>
                      <a:xfrm>
                        <a:off x="3665281" y="6073309"/>
                        <a:ext cx="2166482" cy="677026"/>
                      </a:xfrm>
                      <a:prstGeom prst="rect">
                        <a:avLst/>
                      </a:prstGeom>
                    </p:spPr>
                  </p:pic>
                </p:oleObj>
              </mc:Fallback>
            </mc:AlternateContent>
          </a:graphicData>
        </a:graphic>
      </p:graphicFrame>
      <p:sp>
        <p:nvSpPr>
          <p:cNvPr id="13" name="文本框 12"/>
          <p:cNvSpPr txBox="1"/>
          <p:nvPr/>
        </p:nvSpPr>
        <p:spPr>
          <a:xfrm>
            <a:off x="3035143" y="6117401"/>
            <a:ext cx="479618" cy="445635"/>
          </a:xfrm>
          <a:prstGeom prst="rect">
            <a:avLst/>
          </a:prstGeom>
          <a:noFill/>
        </p:spPr>
        <p:txBody>
          <a:bodyPr wrap="none" rtlCol="0">
            <a:spAutoFit/>
          </a:bodyPr>
          <a:lstStyle/>
          <a:p>
            <a:r>
              <a:rPr lang="zh-CN" altLang="en-US" sz="2296" dirty="0">
                <a:latin typeface="楷体" panose="02010609060101010101" pitchFamily="49" charset="-122"/>
                <a:ea typeface="楷体" panose="02010609060101010101" pitchFamily="49" charset="-122"/>
              </a:rPr>
              <a:t>且</a:t>
            </a:r>
          </a:p>
        </p:txBody>
      </p:sp>
      <p:sp>
        <p:nvSpPr>
          <p:cNvPr id="14" name="Rectangle 32"/>
          <p:cNvSpPr>
            <a:spLocks noChangeArrowheads="1"/>
          </p:cNvSpPr>
          <p:nvPr/>
        </p:nvSpPr>
        <p:spPr bwMode="auto">
          <a:xfrm>
            <a:off x="2060573" y="1675799"/>
            <a:ext cx="2575547" cy="59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marL="437369" indent="-437369">
              <a:spcBef>
                <a:spcPct val="20000"/>
              </a:spcBef>
              <a:buClr>
                <a:srgbClr val="7000C8"/>
              </a:buClr>
              <a:buSzPct val="75000"/>
              <a:buFont typeface="Wingdings" panose="05000000000000000000" pitchFamily="2" charset="2"/>
              <a:buChar char="n"/>
            </a:pPr>
            <a:r>
              <a:rPr kumimoji="1" lang="zh-CN" altLang="en-US" sz="3061" dirty="0">
                <a:latin typeface="楷体" panose="02010609060101010101" pitchFamily="49" charset="-122"/>
                <a:ea typeface="楷体" panose="02010609060101010101" pitchFamily="49" charset="-122"/>
                <a:cs typeface="Times New Roman" panose="02020603050405020304" pitchFamily="18" charset="0"/>
              </a:rPr>
              <a:t>原理</a:t>
            </a:r>
          </a:p>
        </p:txBody>
      </p:sp>
    </p:spTree>
    <p:extLst>
      <p:ext uri="{BB962C8B-B14F-4D97-AF65-F5344CB8AC3E}">
        <p14:creationId xmlns:p14="http://schemas.microsoft.com/office/powerpoint/2010/main" val="10311978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44</a:t>
            </a:fld>
            <a:endParaRPr lang="en-US" altLang="zh-CN"/>
          </a:p>
        </p:txBody>
      </p:sp>
      <p:sp>
        <p:nvSpPr>
          <p:cNvPr id="3" name="Rectangle 2"/>
          <p:cNvSpPr txBox="1">
            <a:spLocks noChangeArrowheads="1"/>
          </p:cNvSpPr>
          <p:nvPr/>
        </p:nvSpPr>
        <p:spPr bwMode="auto">
          <a:xfrm>
            <a:off x="1963382" y="305746"/>
            <a:ext cx="4179189"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5.2.3</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直方图均衡化</a:t>
            </a:r>
          </a:p>
        </p:txBody>
      </p:sp>
      <p:sp>
        <p:nvSpPr>
          <p:cNvPr id="4" name="Rectangle 2"/>
          <p:cNvSpPr txBox="1">
            <a:spLocks noChangeArrowheads="1"/>
          </p:cNvSpPr>
          <p:nvPr/>
        </p:nvSpPr>
        <p:spPr bwMode="auto">
          <a:xfrm>
            <a:off x="5494635" y="933434"/>
            <a:ext cx="48676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基于直方图修正的图像增强</a:t>
            </a:r>
          </a:p>
        </p:txBody>
      </p:sp>
      <p:sp>
        <p:nvSpPr>
          <p:cNvPr id="6" name="Text Box 6"/>
          <p:cNvSpPr txBox="1">
            <a:spLocks noChangeArrowheads="1"/>
          </p:cNvSpPr>
          <p:nvPr/>
        </p:nvSpPr>
        <p:spPr bwMode="auto">
          <a:xfrm>
            <a:off x="2203135" y="2138089"/>
            <a:ext cx="7886867" cy="3841821"/>
          </a:xfrm>
          <a:prstGeom prst="rect">
            <a:avLst/>
          </a:prstGeom>
          <a:noFill/>
          <a:ln>
            <a:noFill/>
          </a:ln>
        </p:spPr>
        <p:txBody>
          <a:bodyPr wrap="square">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marL="437369" indent="-437369" algn="just">
              <a:spcBef>
                <a:spcPts val="893"/>
              </a:spcBef>
              <a:spcAft>
                <a:spcPts val="893"/>
              </a:spcAft>
              <a:buClr>
                <a:srgbClr val="7000C8"/>
              </a:buClr>
              <a:buSzPct val="75000"/>
              <a:buFont typeface="Wingdings" panose="05000000000000000000" pitchFamily="2" charset="2"/>
              <a:buChar char="p"/>
            </a:pPr>
            <a:r>
              <a:rPr lang="zh-CN" altLang="en-US" sz="306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统计</a:t>
            </a:r>
            <a:r>
              <a:rPr kumimoji="1" lang="zh-CN" altLang="en-US" sz="306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原始图像直方图；</a:t>
            </a:r>
            <a:endParaRPr kumimoji="1" lang="en-US" altLang="zh-CN" sz="306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endParaRPr>
          </a:p>
          <a:p>
            <a:pPr marL="437369" indent="-437369" algn="just">
              <a:spcBef>
                <a:spcPts val="893"/>
              </a:spcBef>
              <a:spcAft>
                <a:spcPts val="893"/>
              </a:spcAft>
              <a:buClr>
                <a:srgbClr val="7000C8"/>
              </a:buClr>
              <a:buSzPct val="75000"/>
              <a:buFont typeface="Wingdings" panose="05000000000000000000" pitchFamily="2" charset="2"/>
              <a:buChar char="p"/>
            </a:pPr>
            <a:r>
              <a:rPr lang="zh-CN" altLang="en-US" sz="306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计算新的灰度级</a:t>
            </a:r>
            <a:endParaRPr lang="en-US" altLang="zh-CN" sz="306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endParaRPr>
          </a:p>
          <a:p>
            <a:pPr marL="437369" indent="-437369" algn="just">
              <a:spcBef>
                <a:spcPts val="893"/>
              </a:spcBef>
              <a:spcAft>
                <a:spcPts val="893"/>
              </a:spcAft>
              <a:buClr>
                <a:srgbClr val="7000C8"/>
              </a:buClr>
              <a:buSzPct val="75000"/>
              <a:buFont typeface="Wingdings" panose="05000000000000000000" pitchFamily="2" charset="2"/>
              <a:buChar char="p"/>
            </a:pPr>
            <a:r>
              <a:rPr kumimoji="1" lang="zh-CN" altLang="en-US" sz="306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修正</a:t>
            </a:r>
            <a:r>
              <a:rPr kumimoji="1" lang="en-US" altLang="zh-CN" sz="3061" i="1"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s</a:t>
            </a:r>
            <a:r>
              <a:rPr kumimoji="1" lang="en-US" altLang="zh-CN" sz="3061" i="1" baseline="-25000"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k</a:t>
            </a:r>
            <a:r>
              <a:rPr kumimoji="1" lang="zh-CN" altLang="en-US" sz="306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为合理灰度级</a:t>
            </a:r>
            <a:endParaRPr kumimoji="1" lang="en-US" altLang="zh-CN" sz="306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endParaRPr>
          </a:p>
          <a:p>
            <a:pPr marL="437369" indent="-437369" algn="just">
              <a:spcBef>
                <a:spcPts val="893"/>
              </a:spcBef>
              <a:spcAft>
                <a:spcPts val="893"/>
              </a:spcAft>
              <a:buClr>
                <a:srgbClr val="7000C8"/>
              </a:buClr>
              <a:buSzPct val="75000"/>
              <a:buFont typeface="Wingdings" panose="05000000000000000000" pitchFamily="2" charset="2"/>
              <a:buChar char="p"/>
            </a:pPr>
            <a:r>
              <a:rPr kumimoji="1" lang="zh-CN" altLang="en-US" sz="306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求新直方图</a:t>
            </a:r>
            <a:endParaRPr kumimoji="1" lang="en-US" altLang="zh-CN" sz="306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endParaRPr>
          </a:p>
          <a:p>
            <a:pPr marL="437369" indent="-437369" algn="just">
              <a:spcBef>
                <a:spcPts val="893"/>
              </a:spcBef>
              <a:spcAft>
                <a:spcPts val="893"/>
              </a:spcAft>
              <a:buClr>
                <a:srgbClr val="7000C8"/>
              </a:buClr>
              <a:buSzPct val="75000"/>
              <a:buFont typeface="Wingdings" panose="05000000000000000000" pitchFamily="2" charset="2"/>
              <a:buChar char="p"/>
            </a:pPr>
            <a:r>
              <a:rPr lang="zh-CN" altLang="zh-CN" sz="3061" dirty="0">
                <a:latin typeface="Times New Roman" panose="02020603050405020304" pitchFamily="18" charset="0"/>
                <a:ea typeface="楷体" panose="02010609060101010101" pitchFamily="49" charset="-122"/>
                <a:cs typeface="Times New Roman" panose="02020603050405020304" pitchFamily="18" charset="0"/>
              </a:rPr>
              <a:t>用处理后的新灰度代替处理前的灰度，生</a:t>
            </a:r>
            <a:r>
              <a:rPr lang="en-US" altLang="zh-CN" sz="3061" dirty="0">
                <a:latin typeface="Times New Roman" panose="02020603050405020304" pitchFamily="18" charset="0"/>
                <a:ea typeface="楷体" panose="02010609060101010101" pitchFamily="49" charset="-122"/>
                <a:cs typeface="Times New Roman" panose="02020603050405020304" pitchFamily="18" charset="0"/>
              </a:rPr>
              <a:t>      </a:t>
            </a:r>
            <a:r>
              <a:rPr lang="zh-CN" altLang="zh-CN" sz="3061" dirty="0">
                <a:latin typeface="Times New Roman" panose="02020603050405020304" pitchFamily="18" charset="0"/>
                <a:ea typeface="楷体" panose="02010609060101010101" pitchFamily="49" charset="-122"/>
                <a:cs typeface="Times New Roman" panose="02020603050405020304" pitchFamily="18" charset="0"/>
              </a:rPr>
              <a:t>成新图像</a:t>
            </a:r>
            <a:endParaRPr kumimoji="1" lang="en-US" altLang="zh-CN" sz="306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endParaRPr>
          </a:p>
        </p:txBody>
      </p:sp>
      <p:graphicFrame>
        <p:nvGraphicFramePr>
          <p:cNvPr id="7" name="对象 6"/>
          <p:cNvGraphicFramePr>
            <a:graphicFrameLocks noChangeAspect="1"/>
          </p:cNvGraphicFramePr>
          <p:nvPr>
            <p:extLst/>
          </p:nvPr>
        </p:nvGraphicFramePr>
        <p:xfrm>
          <a:off x="5516938" y="2644391"/>
          <a:ext cx="4488983" cy="1046821"/>
        </p:xfrm>
        <a:graphic>
          <a:graphicData uri="http://schemas.openxmlformats.org/presentationml/2006/ole">
            <mc:AlternateContent xmlns:mc="http://schemas.openxmlformats.org/markup-compatibility/2006">
              <mc:Choice xmlns:v="urn:schemas-microsoft-com:vml" Requires="v">
                <p:oleObj spid="_x0000_s11277" name="Equation" r:id="rId3" imgW="1955520" imgH="457200" progId="Equation.DSMT4">
                  <p:embed/>
                </p:oleObj>
              </mc:Choice>
              <mc:Fallback>
                <p:oleObj name="Equation" r:id="rId3" imgW="1955520" imgH="457200" progId="Equation.DSMT4">
                  <p:embed/>
                  <p:pic>
                    <p:nvPicPr>
                      <p:cNvPr id="7" name="对象 6"/>
                      <p:cNvPicPr>
                        <a:picLocks noChangeAspect="1" noChangeArrowheads="1"/>
                      </p:cNvPicPr>
                      <p:nvPr/>
                    </p:nvPicPr>
                    <p:blipFill>
                      <a:blip r:embed="rId4"/>
                      <a:srcRect/>
                      <a:stretch>
                        <a:fillRect/>
                      </a:stretch>
                    </p:blipFill>
                    <p:spPr bwMode="auto">
                      <a:xfrm>
                        <a:off x="5516938" y="2644391"/>
                        <a:ext cx="4488983" cy="1046821"/>
                      </a:xfrm>
                      <a:prstGeom prst="rect">
                        <a:avLst/>
                      </a:prstGeom>
                      <a:noFill/>
                    </p:spPr>
                  </p:pic>
                </p:oleObj>
              </mc:Fallback>
            </mc:AlternateContent>
          </a:graphicData>
        </a:graphic>
      </p:graphicFrame>
      <p:sp>
        <p:nvSpPr>
          <p:cNvPr id="8" name="Rectangle 32"/>
          <p:cNvSpPr>
            <a:spLocks noChangeArrowheads="1"/>
          </p:cNvSpPr>
          <p:nvPr/>
        </p:nvSpPr>
        <p:spPr bwMode="auto">
          <a:xfrm>
            <a:off x="1963382" y="1416456"/>
            <a:ext cx="2575547" cy="59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marL="437369" indent="-437369">
              <a:spcBef>
                <a:spcPct val="20000"/>
              </a:spcBef>
              <a:buClr>
                <a:srgbClr val="800080"/>
              </a:buClr>
              <a:buSzPct val="75000"/>
              <a:buFont typeface="Wingdings" panose="05000000000000000000" pitchFamily="2" charset="2"/>
              <a:buChar char="n"/>
            </a:pPr>
            <a:r>
              <a:rPr kumimoji="1" lang="zh-CN" altLang="en-US" sz="3061" dirty="0">
                <a:latin typeface="楷体" panose="02010609060101010101" pitchFamily="49" charset="-122"/>
                <a:ea typeface="楷体" panose="02010609060101010101" pitchFamily="49" charset="-122"/>
                <a:cs typeface="Times New Roman" panose="02020603050405020304" pitchFamily="18" charset="0"/>
              </a:rPr>
              <a:t>算法步骤</a:t>
            </a:r>
          </a:p>
        </p:txBody>
      </p:sp>
    </p:spTree>
    <p:extLst>
      <p:ext uri="{BB962C8B-B14F-4D97-AF65-F5344CB8AC3E}">
        <p14:creationId xmlns:p14="http://schemas.microsoft.com/office/powerpoint/2010/main" val="7315916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45</a:t>
            </a:fld>
            <a:endParaRPr lang="en-US" altLang="zh-CN"/>
          </a:p>
        </p:txBody>
      </p:sp>
      <p:sp>
        <p:nvSpPr>
          <p:cNvPr id="3" name="Rectangle 2"/>
          <p:cNvSpPr txBox="1">
            <a:spLocks noChangeArrowheads="1"/>
          </p:cNvSpPr>
          <p:nvPr/>
        </p:nvSpPr>
        <p:spPr bwMode="auto">
          <a:xfrm>
            <a:off x="1963382" y="305746"/>
            <a:ext cx="4179189"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5.2.3</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直方图均衡化</a:t>
            </a:r>
          </a:p>
        </p:txBody>
      </p:sp>
      <p:sp>
        <p:nvSpPr>
          <p:cNvPr id="4" name="Rectangle 2"/>
          <p:cNvSpPr txBox="1">
            <a:spLocks noChangeArrowheads="1"/>
          </p:cNvSpPr>
          <p:nvPr/>
        </p:nvSpPr>
        <p:spPr bwMode="auto">
          <a:xfrm>
            <a:off x="5494635" y="933434"/>
            <a:ext cx="48676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基于直方图修正的图像增强</a:t>
            </a:r>
          </a:p>
        </p:txBody>
      </p:sp>
      <p:sp>
        <p:nvSpPr>
          <p:cNvPr id="5" name="矩形 4"/>
          <p:cNvSpPr/>
          <p:nvPr/>
        </p:nvSpPr>
        <p:spPr>
          <a:xfrm>
            <a:off x="1970950" y="2072042"/>
            <a:ext cx="8256094" cy="798937"/>
          </a:xfrm>
          <a:prstGeom prst="rect">
            <a:avLst/>
          </a:prstGeom>
        </p:spPr>
        <p:txBody>
          <a:bodyPr wrap="square">
            <a:spAutoFit/>
          </a:bodyPr>
          <a:lstStyle/>
          <a:p>
            <a:pPr algn="just"/>
            <a:r>
              <a:rPr lang="zh-CN" altLang="en-US" sz="2296" kern="100" dirty="0">
                <a:latin typeface="楷体" panose="02010609060101010101" pitchFamily="49" charset="-122"/>
                <a:ea typeface="楷体" panose="02010609060101010101" pitchFamily="49" charset="-122"/>
                <a:cs typeface="Times New Roman" panose="02020603050405020304" pitchFamily="18" charset="0"/>
              </a:rPr>
              <a:t>给</a:t>
            </a:r>
            <a:r>
              <a:rPr lang="zh-CN" altLang="zh-CN" sz="2296" kern="100" dirty="0">
                <a:latin typeface="楷体" panose="02010609060101010101" pitchFamily="49" charset="-122"/>
                <a:ea typeface="楷体" panose="02010609060101010101" pitchFamily="49" charset="-122"/>
                <a:cs typeface="Times New Roman" panose="02020603050405020304" pitchFamily="18" charset="0"/>
              </a:rPr>
              <a:t>定一幅</a:t>
            </a:r>
            <a:r>
              <a:rPr lang="en-US" altLang="zh-CN" sz="2296" kern="100" dirty="0">
                <a:latin typeface="楷体" panose="02010609060101010101" pitchFamily="49" charset="-122"/>
                <a:ea typeface="楷体" panose="02010609060101010101" pitchFamily="49" charset="-122"/>
              </a:rPr>
              <a:t>64</a:t>
            </a:r>
            <a:r>
              <a:rPr lang="en-US" altLang="zh-CN" sz="2296" kern="100" dirty="0">
                <a:latin typeface="楷体" panose="02010609060101010101" pitchFamily="49" charset="-122"/>
                <a:ea typeface="楷体" panose="02010609060101010101" pitchFamily="49" charset="-122"/>
                <a:cs typeface="Times New Roman" panose="02020603050405020304" pitchFamily="18" charset="0"/>
                <a:sym typeface="Symbol" panose="05050102010706020507" pitchFamily="18" charset="2"/>
              </a:rPr>
              <a:t></a:t>
            </a:r>
            <a:r>
              <a:rPr lang="en-US" altLang="zh-CN" sz="2296" kern="100" dirty="0">
                <a:latin typeface="楷体" panose="02010609060101010101" pitchFamily="49" charset="-122"/>
                <a:ea typeface="楷体" panose="02010609060101010101" pitchFamily="49" charset="-122"/>
              </a:rPr>
              <a:t>64</a:t>
            </a:r>
            <a:r>
              <a:rPr lang="zh-CN" altLang="en-US" sz="2296" kern="100" dirty="0">
                <a:latin typeface="楷体" panose="02010609060101010101" pitchFamily="49" charset="-122"/>
                <a:ea typeface="楷体" panose="02010609060101010101" pitchFamily="49" charset="-122"/>
              </a:rPr>
              <a:t>的</a:t>
            </a:r>
            <a:r>
              <a:rPr lang="en-US" altLang="zh-CN" sz="2296" kern="100" dirty="0">
                <a:latin typeface="楷体" panose="02010609060101010101" pitchFamily="49" charset="-122"/>
                <a:ea typeface="楷体" panose="02010609060101010101" pitchFamily="49" charset="-122"/>
              </a:rPr>
              <a:t>8</a:t>
            </a:r>
            <a:r>
              <a:rPr lang="zh-CN" altLang="zh-CN" sz="2296" kern="100" dirty="0">
                <a:latin typeface="楷体" panose="02010609060101010101" pitchFamily="49" charset="-122"/>
                <a:ea typeface="楷体" panose="02010609060101010101" pitchFamily="49" charset="-122"/>
                <a:cs typeface="Times New Roman" panose="02020603050405020304" pitchFamily="18" charset="0"/>
              </a:rPr>
              <a:t>级</a:t>
            </a:r>
            <a:r>
              <a:rPr lang="zh-CN" altLang="en-US" sz="2296" kern="100" dirty="0">
                <a:latin typeface="楷体" panose="02010609060101010101" pitchFamily="49" charset="-122"/>
                <a:ea typeface="楷体" panose="02010609060101010101" pitchFamily="49" charset="-122"/>
                <a:cs typeface="Times New Roman" panose="02020603050405020304" pitchFamily="18" charset="0"/>
              </a:rPr>
              <a:t>灰度</a:t>
            </a:r>
            <a:r>
              <a:rPr lang="zh-CN" altLang="zh-CN" sz="2296" kern="100" dirty="0">
                <a:latin typeface="楷体" panose="02010609060101010101" pitchFamily="49" charset="-122"/>
                <a:ea typeface="楷体" panose="02010609060101010101" pitchFamily="49" charset="-122"/>
                <a:cs typeface="Times New Roman" panose="02020603050405020304" pitchFamily="18" charset="0"/>
              </a:rPr>
              <a:t>图像，其灰度级分布如表所示，对其进行直方图均衡化</a:t>
            </a:r>
            <a:r>
              <a:rPr lang="zh-CN" altLang="en-US" sz="2296" kern="100" dirty="0">
                <a:latin typeface="楷体" panose="02010609060101010101" pitchFamily="49" charset="-122"/>
                <a:ea typeface="楷体" panose="02010609060101010101" pitchFamily="49" charset="-122"/>
                <a:cs typeface="Times New Roman" panose="02020603050405020304" pitchFamily="18" charset="0"/>
              </a:rPr>
              <a:t>。</a:t>
            </a:r>
            <a:endParaRPr lang="zh-CN" altLang="en-US" sz="2296" dirty="0">
              <a:latin typeface="楷体" panose="02010609060101010101" pitchFamily="49" charset="-122"/>
              <a:ea typeface="楷体" panose="02010609060101010101" pitchFamily="49" charset="-122"/>
            </a:endParaRPr>
          </a:p>
        </p:txBody>
      </p:sp>
      <p:graphicFrame>
        <p:nvGraphicFramePr>
          <p:cNvPr id="7" name="表格 6"/>
          <p:cNvGraphicFramePr>
            <a:graphicFrameLocks noGrp="1"/>
          </p:cNvGraphicFramePr>
          <p:nvPr>
            <p:extLst/>
          </p:nvPr>
        </p:nvGraphicFramePr>
        <p:xfrm>
          <a:off x="1980032" y="3386010"/>
          <a:ext cx="8401968" cy="1924371"/>
        </p:xfrm>
        <a:graphic>
          <a:graphicData uri="http://schemas.openxmlformats.org/drawingml/2006/table">
            <a:tbl>
              <a:tblPr/>
              <a:tblGrid>
                <a:gridCol w="1009932">
                  <a:extLst>
                    <a:ext uri="{9D8B030D-6E8A-4147-A177-3AD203B41FA5}">
                      <a16:colId xmlns:a16="http://schemas.microsoft.com/office/drawing/2014/main" val="1729132792"/>
                    </a:ext>
                  </a:extLst>
                </a:gridCol>
                <a:gridCol w="857172">
                  <a:extLst>
                    <a:ext uri="{9D8B030D-6E8A-4147-A177-3AD203B41FA5}">
                      <a16:colId xmlns:a16="http://schemas.microsoft.com/office/drawing/2014/main" val="1946483077"/>
                    </a:ext>
                  </a:extLst>
                </a:gridCol>
                <a:gridCol w="933552">
                  <a:extLst>
                    <a:ext uri="{9D8B030D-6E8A-4147-A177-3AD203B41FA5}">
                      <a16:colId xmlns:a16="http://schemas.microsoft.com/office/drawing/2014/main" val="3379324866"/>
                    </a:ext>
                  </a:extLst>
                </a:gridCol>
                <a:gridCol w="933552">
                  <a:extLst>
                    <a:ext uri="{9D8B030D-6E8A-4147-A177-3AD203B41FA5}">
                      <a16:colId xmlns:a16="http://schemas.microsoft.com/office/drawing/2014/main" val="70318175"/>
                    </a:ext>
                  </a:extLst>
                </a:gridCol>
                <a:gridCol w="933552">
                  <a:extLst>
                    <a:ext uri="{9D8B030D-6E8A-4147-A177-3AD203B41FA5}">
                      <a16:colId xmlns:a16="http://schemas.microsoft.com/office/drawing/2014/main" val="2896736368"/>
                    </a:ext>
                  </a:extLst>
                </a:gridCol>
                <a:gridCol w="933552">
                  <a:extLst>
                    <a:ext uri="{9D8B030D-6E8A-4147-A177-3AD203B41FA5}">
                      <a16:colId xmlns:a16="http://schemas.microsoft.com/office/drawing/2014/main" val="4049588515"/>
                    </a:ext>
                  </a:extLst>
                </a:gridCol>
                <a:gridCol w="933552">
                  <a:extLst>
                    <a:ext uri="{9D8B030D-6E8A-4147-A177-3AD203B41FA5}">
                      <a16:colId xmlns:a16="http://schemas.microsoft.com/office/drawing/2014/main" val="1649854272"/>
                    </a:ext>
                  </a:extLst>
                </a:gridCol>
                <a:gridCol w="933552">
                  <a:extLst>
                    <a:ext uri="{9D8B030D-6E8A-4147-A177-3AD203B41FA5}">
                      <a16:colId xmlns:a16="http://schemas.microsoft.com/office/drawing/2014/main" val="2461811392"/>
                    </a:ext>
                  </a:extLst>
                </a:gridCol>
                <a:gridCol w="933552">
                  <a:extLst>
                    <a:ext uri="{9D8B030D-6E8A-4147-A177-3AD203B41FA5}">
                      <a16:colId xmlns:a16="http://schemas.microsoft.com/office/drawing/2014/main" val="1266091800"/>
                    </a:ext>
                  </a:extLst>
                </a:gridCol>
              </a:tblGrid>
              <a:tr h="641457">
                <a:tc>
                  <a:txBody>
                    <a:bodyPr/>
                    <a:lstStyle/>
                    <a:p>
                      <a:pPr algn="ctr">
                        <a:lnSpc>
                          <a:spcPct val="150000"/>
                        </a:lnSpc>
                        <a:spcAft>
                          <a:spcPts val="0"/>
                        </a:spcAft>
                      </a:pPr>
                      <a:r>
                        <a:rPr lang="en-US" sz="2800" b="1" i="1" kern="100" dirty="0" err="1" smtClean="0">
                          <a:effectLst/>
                          <a:latin typeface="Times New Roman" panose="02020603050405020304" pitchFamily="18" charset="0"/>
                          <a:ea typeface="宋体" panose="02010600030101010101" pitchFamily="2" charset="-122"/>
                        </a:rPr>
                        <a:t>r</a:t>
                      </a:r>
                      <a:r>
                        <a:rPr lang="en-US" sz="2800" b="1" i="1" kern="100" baseline="-25000" dirty="0" err="1" smtClean="0">
                          <a:effectLst/>
                          <a:latin typeface="Times New Roman" panose="02020603050405020304" pitchFamily="18" charset="0"/>
                          <a:ea typeface="宋体" panose="02010600030101010101" pitchFamily="2" charset="-122"/>
                        </a:rPr>
                        <a:t>k</a:t>
                      </a:r>
                      <a:endParaRPr lang="zh-CN" sz="2800" b="1" kern="100" dirty="0">
                        <a:effectLst/>
                        <a:latin typeface="Times New Roman" panose="02020603050405020304" pitchFamily="18" charset="0"/>
                        <a:ea typeface="宋体" panose="02010600030101010101" pitchFamily="2" charset="-122"/>
                      </a:endParaRPr>
                    </a:p>
                  </a:txBody>
                  <a:tcPr marL="87471" marR="87471"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b="1" kern="100" dirty="0">
                          <a:effectLst/>
                          <a:latin typeface="Times New Roman" panose="02020603050405020304" pitchFamily="18" charset="0"/>
                          <a:ea typeface="宋体" panose="02010600030101010101" pitchFamily="2" charset="-122"/>
                        </a:rPr>
                        <a:t>0</a:t>
                      </a:r>
                      <a:endParaRPr lang="zh-CN" sz="2800" b="1" kern="100" dirty="0">
                        <a:effectLst/>
                        <a:latin typeface="Times New Roman" panose="02020603050405020304" pitchFamily="18" charset="0"/>
                        <a:ea typeface="宋体" panose="02010600030101010101" pitchFamily="2" charset="-122"/>
                      </a:endParaRPr>
                    </a:p>
                  </a:txBody>
                  <a:tcPr marL="87471" marR="87471"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b="1" kern="100" dirty="0">
                          <a:effectLst/>
                          <a:latin typeface="Times New Roman" panose="02020603050405020304" pitchFamily="18" charset="0"/>
                          <a:ea typeface="宋体" panose="02010600030101010101" pitchFamily="2" charset="-122"/>
                        </a:rPr>
                        <a:t>1/7</a:t>
                      </a:r>
                      <a:endParaRPr lang="zh-CN" sz="2800" b="1" kern="100" dirty="0">
                        <a:effectLst/>
                        <a:latin typeface="Times New Roman" panose="02020603050405020304" pitchFamily="18" charset="0"/>
                        <a:ea typeface="宋体" panose="02010600030101010101" pitchFamily="2" charset="-122"/>
                      </a:endParaRPr>
                    </a:p>
                  </a:txBody>
                  <a:tcPr marL="87471" marR="87471"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b="1" kern="100">
                          <a:effectLst/>
                          <a:latin typeface="Times New Roman" panose="02020603050405020304" pitchFamily="18" charset="0"/>
                          <a:ea typeface="宋体" panose="02010600030101010101" pitchFamily="2" charset="-122"/>
                        </a:rPr>
                        <a:t>2/7</a:t>
                      </a:r>
                      <a:endParaRPr lang="zh-CN" sz="2800" b="1" kern="100">
                        <a:effectLst/>
                        <a:latin typeface="Times New Roman" panose="02020603050405020304" pitchFamily="18" charset="0"/>
                        <a:ea typeface="宋体" panose="02010600030101010101" pitchFamily="2" charset="-122"/>
                      </a:endParaRPr>
                    </a:p>
                  </a:txBody>
                  <a:tcPr marL="87471" marR="87471"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b="1" kern="100">
                          <a:effectLst/>
                          <a:latin typeface="Times New Roman" panose="02020603050405020304" pitchFamily="18" charset="0"/>
                          <a:ea typeface="宋体" panose="02010600030101010101" pitchFamily="2" charset="-122"/>
                        </a:rPr>
                        <a:t>3/7</a:t>
                      </a:r>
                      <a:endParaRPr lang="zh-CN" sz="2800" b="1" kern="100">
                        <a:effectLst/>
                        <a:latin typeface="Times New Roman" panose="02020603050405020304" pitchFamily="18" charset="0"/>
                        <a:ea typeface="宋体" panose="02010600030101010101" pitchFamily="2" charset="-122"/>
                      </a:endParaRPr>
                    </a:p>
                  </a:txBody>
                  <a:tcPr marL="87471" marR="87471"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b="1" kern="100">
                          <a:effectLst/>
                          <a:latin typeface="Times New Roman" panose="02020603050405020304" pitchFamily="18" charset="0"/>
                          <a:ea typeface="宋体" panose="02010600030101010101" pitchFamily="2" charset="-122"/>
                        </a:rPr>
                        <a:t>4/7</a:t>
                      </a:r>
                      <a:endParaRPr lang="zh-CN" sz="2800" b="1" kern="100">
                        <a:effectLst/>
                        <a:latin typeface="Times New Roman" panose="02020603050405020304" pitchFamily="18" charset="0"/>
                        <a:ea typeface="宋体" panose="02010600030101010101" pitchFamily="2" charset="-122"/>
                      </a:endParaRPr>
                    </a:p>
                  </a:txBody>
                  <a:tcPr marL="87471" marR="87471"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b="1" kern="100">
                          <a:effectLst/>
                          <a:latin typeface="Times New Roman" panose="02020603050405020304" pitchFamily="18" charset="0"/>
                          <a:ea typeface="宋体" panose="02010600030101010101" pitchFamily="2" charset="-122"/>
                        </a:rPr>
                        <a:t>5/7</a:t>
                      </a:r>
                      <a:endParaRPr lang="zh-CN" sz="2800" b="1" kern="100">
                        <a:effectLst/>
                        <a:latin typeface="Times New Roman" panose="02020603050405020304" pitchFamily="18" charset="0"/>
                        <a:ea typeface="宋体" panose="02010600030101010101" pitchFamily="2" charset="-122"/>
                      </a:endParaRPr>
                    </a:p>
                  </a:txBody>
                  <a:tcPr marL="87471" marR="87471"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b="1" kern="100">
                          <a:effectLst/>
                          <a:latin typeface="Times New Roman" panose="02020603050405020304" pitchFamily="18" charset="0"/>
                          <a:ea typeface="宋体" panose="02010600030101010101" pitchFamily="2" charset="-122"/>
                        </a:rPr>
                        <a:t>6/7</a:t>
                      </a:r>
                      <a:endParaRPr lang="zh-CN" sz="2800" b="1" kern="100">
                        <a:effectLst/>
                        <a:latin typeface="Times New Roman" panose="02020603050405020304" pitchFamily="18" charset="0"/>
                        <a:ea typeface="宋体" panose="02010600030101010101" pitchFamily="2" charset="-122"/>
                      </a:endParaRPr>
                    </a:p>
                  </a:txBody>
                  <a:tcPr marL="87471" marR="87471"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b="1" kern="100">
                          <a:effectLst/>
                          <a:latin typeface="Times New Roman" panose="02020603050405020304" pitchFamily="18" charset="0"/>
                          <a:ea typeface="宋体" panose="02010600030101010101" pitchFamily="2" charset="-122"/>
                        </a:rPr>
                        <a:t>1</a:t>
                      </a:r>
                      <a:endParaRPr lang="zh-CN" sz="2800" b="1" kern="100">
                        <a:effectLst/>
                        <a:latin typeface="Times New Roman" panose="02020603050405020304" pitchFamily="18" charset="0"/>
                        <a:ea typeface="宋体" panose="02010600030101010101" pitchFamily="2" charset="-122"/>
                      </a:endParaRPr>
                    </a:p>
                  </a:txBody>
                  <a:tcPr marL="87471" marR="87471"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40843779"/>
                  </a:ext>
                </a:extLst>
              </a:tr>
              <a:tr h="641457">
                <a:tc>
                  <a:txBody>
                    <a:bodyPr/>
                    <a:lstStyle/>
                    <a:p>
                      <a:pPr algn="ctr">
                        <a:lnSpc>
                          <a:spcPct val="150000"/>
                        </a:lnSpc>
                        <a:spcAft>
                          <a:spcPts val="0"/>
                        </a:spcAft>
                      </a:pPr>
                      <a:r>
                        <a:rPr lang="en-US" sz="2800" b="1" i="1" kern="100" dirty="0" err="1" smtClean="0">
                          <a:effectLst/>
                          <a:latin typeface="Times New Roman" panose="02020603050405020304" pitchFamily="18" charset="0"/>
                          <a:ea typeface="宋体" panose="02010600030101010101" pitchFamily="2" charset="-122"/>
                        </a:rPr>
                        <a:t>n</a:t>
                      </a:r>
                      <a:r>
                        <a:rPr lang="en-US" sz="2800" b="1" i="1" kern="100" baseline="-25000" dirty="0" err="1" smtClean="0">
                          <a:effectLst/>
                          <a:latin typeface="Times New Roman" panose="02020603050405020304" pitchFamily="18" charset="0"/>
                          <a:ea typeface="宋体" panose="02010600030101010101" pitchFamily="2" charset="-122"/>
                        </a:rPr>
                        <a:t>k</a:t>
                      </a:r>
                      <a:endParaRPr lang="zh-CN" sz="2800" b="1" kern="100" dirty="0">
                        <a:effectLst/>
                        <a:latin typeface="Times New Roman" panose="02020603050405020304" pitchFamily="18" charset="0"/>
                        <a:ea typeface="宋体" panose="02010600030101010101" pitchFamily="2" charset="-122"/>
                      </a:endParaRPr>
                    </a:p>
                  </a:txBody>
                  <a:tcPr marL="87471" marR="87471"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b="1" kern="100">
                          <a:effectLst/>
                          <a:latin typeface="Times New Roman" panose="02020603050405020304" pitchFamily="18" charset="0"/>
                          <a:ea typeface="宋体" panose="02010600030101010101" pitchFamily="2" charset="-122"/>
                        </a:rPr>
                        <a:t>790</a:t>
                      </a:r>
                      <a:endParaRPr lang="zh-CN" sz="2800" b="1" kern="100">
                        <a:effectLst/>
                        <a:latin typeface="Times New Roman" panose="02020603050405020304" pitchFamily="18" charset="0"/>
                        <a:ea typeface="宋体" panose="02010600030101010101" pitchFamily="2" charset="-122"/>
                      </a:endParaRPr>
                    </a:p>
                  </a:txBody>
                  <a:tcPr marL="87471" marR="87471"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b="1" kern="100">
                          <a:effectLst/>
                          <a:latin typeface="Times New Roman" panose="02020603050405020304" pitchFamily="18" charset="0"/>
                          <a:ea typeface="宋体" panose="02010600030101010101" pitchFamily="2" charset="-122"/>
                        </a:rPr>
                        <a:t>1023</a:t>
                      </a:r>
                      <a:endParaRPr lang="zh-CN" sz="2800" b="1" kern="100">
                        <a:effectLst/>
                        <a:latin typeface="Times New Roman" panose="02020603050405020304" pitchFamily="18" charset="0"/>
                        <a:ea typeface="宋体" panose="02010600030101010101" pitchFamily="2" charset="-122"/>
                      </a:endParaRPr>
                    </a:p>
                  </a:txBody>
                  <a:tcPr marL="87471" marR="87471"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b="1" kern="100">
                          <a:effectLst/>
                          <a:latin typeface="Times New Roman" panose="02020603050405020304" pitchFamily="18" charset="0"/>
                          <a:ea typeface="宋体" panose="02010600030101010101" pitchFamily="2" charset="-122"/>
                        </a:rPr>
                        <a:t>850</a:t>
                      </a:r>
                      <a:endParaRPr lang="zh-CN" sz="2800" b="1" kern="100">
                        <a:effectLst/>
                        <a:latin typeface="Times New Roman" panose="02020603050405020304" pitchFamily="18" charset="0"/>
                        <a:ea typeface="宋体" panose="02010600030101010101" pitchFamily="2" charset="-122"/>
                      </a:endParaRPr>
                    </a:p>
                  </a:txBody>
                  <a:tcPr marL="87471" marR="87471"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b="1" kern="100">
                          <a:effectLst/>
                          <a:latin typeface="Times New Roman" panose="02020603050405020304" pitchFamily="18" charset="0"/>
                          <a:ea typeface="宋体" panose="02010600030101010101" pitchFamily="2" charset="-122"/>
                        </a:rPr>
                        <a:t>656</a:t>
                      </a:r>
                      <a:endParaRPr lang="zh-CN" sz="2800" b="1" kern="100">
                        <a:effectLst/>
                        <a:latin typeface="Times New Roman" panose="02020603050405020304" pitchFamily="18" charset="0"/>
                        <a:ea typeface="宋体" panose="02010600030101010101" pitchFamily="2" charset="-122"/>
                      </a:endParaRPr>
                    </a:p>
                  </a:txBody>
                  <a:tcPr marL="87471" marR="87471"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b="1" kern="100">
                          <a:effectLst/>
                          <a:latin typeface="Times New Roman" panose="02020603050405020304" pitchFamily="18" charset="0"/>
                          <a:ea typeface="宋体" panose="02010600030101010101" pitchFamily="2" charset="-122"/>
                        </a:rPr>
                        <a:t>329</a:t>
                      </a:r>
                      <a:endParaRPr lang="zh-CN" sz="2800" b="1" kern="100">
                        <a:effectLst/>
                        <a:latin typeface="Times New Roman" panose="02020603050405020304" pitchFamily="18" charset="0"/>
                        <a:ea typeface="宋体" panose="02010600030101010101" pitchFamily="2" charset="-122"/>
                      </a:endParaRPr>
                    </a:p>
                  </a:txBody>
                  <a:tcPr marL="87471" marR="87471"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b="1" kern="100">
                          <a:effectLst/>
                          <a:latin typeface="Times New Roman" panose="02020603050405020304" pitchFamily="18" charset="0"/>
                          <a:ea typeface="宋体" panose="02010600030101010101" pitchFamily="2" charset="-122"/>
                        </a:rPr>
                        <a:t>245</a:t>
                      </a:r>
                      <a:endParaRPr lang="zh-CN" sz="2800" b="1" kern="100">
                        <a:effectLst/>
                        <a:latin typeface="Times New Roman" panose="02020603050405020304" pitchFamily="18" charset="0"/>
                        <a:ea typeface="宋体" panose="02010600030101010101" pitchFamily="2" charset="-122"/>
                      </a:endParaRPr>
                    </a:p>
                  </a:txBody>
                  <a:tcPr marL="87471" marR="87471"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b="1" kern="100">
                          <a:effectLst/>
                          <a:latin typeface="Times New Roman" panose="02020603050405020304" pitchFamily="18" charset="0"/>
                          <a:ea typeface="宋体" panose="02010600030101010101" pitchFamily="2" charset="-122"/>
                        </a:rPr>
                        <a:t>122</a:t>
                      </a:r>
                      <a:endParaRPr lang="zh-CN" sz="2800" b="1" kern="100">
                        <a:effectLst/>
                        <a:latin typeface="Times New Roman" panose="02020603050405020304" pitchFamily="18" charset="0"/>
                        <a:ea typeface="宋体" panose="02010600030101010101" pitchFamily="2" charset="-122"/>
                      </a:endParaRPr>
                    </a:p>
                  </a:txBody>
                  <a:tcPr marL="87471" marR="87471"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b="1" kern="100">
                          <a:effectLst/>
                          <a:latin typeface="Times New Roman" panose="02020603050405020304" pitchFamily="18" charset="0"/>
                          <a:ea typeface="宋体" panose="02010600030101010101" pitchFamily="2" charset="-122"/>
                        </a:rPr>
                        <a:t>81</a:t>
                      </a:r>
                      <a:endParaRPr lang="zh-CN" sz="2800" b="1" kern="100">
                        <a:effectLst/>
                        <a:latin typeface="Times New Roman" panose="02020603050405020304" pitchFamily="18" charset="0"/>
                        <a:ea typeface="宋体" panose="02010600030101010101" pitchFamily="2" charset="-122"/>
                      </a:endParaRPr>
                    </a:p>
                  </a:txBody>
                  <a:tcPr marL="87471" marR="87471"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88414324"/>
                  </a:ext>
                </a:extLst>
              </a:tr>
              <a:tr h="641457">
                <a:tc>
                  <a:txBody>
                    <a:bodyPr/>
                    <a:lstStyle/>
                    <a:p>
                      <a:pPr algn="ctr">
                        <a:lnSpc>
                          <a:spcPct val="150000"/>
                        </a:lnSpc>
                        <a:spcAft>
                          <a:spcPts val="0"/>
                        </a:spcAft>
                      </a:pPr>
                      <a:r>
                        <a:rPr lang="en-US" sz="2800" b="1" i="1" kern="100">
                          <a:effectLst/>
                          <a:latin typeface="Times New Roman" panose="02020603050405020304" pitchFamily="18" charset="0"/>
                          <a:ea typeface="宋体" panose="02010600030101010101" pitchFamily="2" charset="-122"/>
                        </a:rPr>
                        <a:t>p</a:t>
                      </a:r>
                      <a:r>
                        <a:rPr lang="en-US" sz="2800" b="1" i="1" kern="100" baseline="-25000">
                          <a:effectLst/>
                          <a:latin typeface="Times New Roman" panose="02020603050405020304" pitchFamily="18" charset="0"/>
                          <a:ea typeface="宋体" panose="02010600030101010101" pitchFamily="2" charset="-122"/>
                        </a:rPr>
                        <a:t>r</a:t>
                      </a:r>
                      <a:r>
                        <a:rPr lang="en-US" sz="2800" b="1" kern="100">
                          <a:effectLst/>
                          <a:latin typeface="Times New Roman" panose="02020603050405020304" pitchFamily="18" charset="0"/>
                          <a:ea typeface="宋体" panose="02010600030101010101" pitchFamily="2" charset="-122"/>
                        </a:rPr>
                        <a:t>(</a:t>
                      </a:r>
                      <a:r>
                        <a:rPr lang="en-US" sz="2800" b="1" i="1" kern="100">
                          <a:effectLst/>
                          <a:latin typeface="Times New Roman" panose="02020603050405020304" pitchFamily="18" charset="0"/>
                          <a:ea typeface="宋体" panose="02010600030101010101" pitchFamily="2" charset="-122"/>
                        </a:rPr>
                        <a:t>r</a:t>
                      </a:r>
                      <a:r>
                        <a:rPr lang="en-US" sz="2800" b="1" i="1" kern="100" baseline="-25000">
                          <a:effectLst/>
                          <a:latin typeface="Times New Roman" panose="02020603050405020304" pitchFamily="18" charset="0"/>
                          <a:ea typeface="宋体" panose="02010600030101010101" pitchFamily="2" charset="-122"/>
                        </a:rPr>
                        <a:t>k</a:t>
                      </a:r>
                      <a:r>
                        <a:rPr lang="en-US" sz="2800" b="1" kern="100">
                          <a:effectLst/>
                          <a:latin typeface="Times New Roman" panose="02020603050405020304" pitchFamily="18" charset="0"/>
                          <a:ea typeface="宋体" panose="02010600030101010101" pitchFamily="2" charset="-122"/>
                        </a:rPr>
                        <a:t>)</a:t>
                      </a:r>
                      <a:endParaRPr lang="zh-CN" sz="2800" b="1" kern="100">
                        <a:effectLst/>
                        <a:latin typeface="Times New Roman" panose="02020603050405020304" pitchFamily="18" charset="0"/>
                        <a:ea typeface="宋体" panose="02010600030101010101" pitchFamily="2" charset="-122"/>
                      </a:endParaRPr>
                    </a:p>
                  </a:txBody>
                  <a:tcPr marL="87471" marR="87471"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b="1" kern="100">
                          <a:effectLst/>
                          <a:latin typeface="Times New Roman" panose="02020603050405020304" pitchFamily="18" charset="0"/>
                          <a:ea typeface="宋体" panose="02010600030101010101" pitchFamily="2" charset="-122"/>
                        </a:rPr>
                        <a:t>0.19</a:t>
                      </a:r>
                      <a:endParaRPr lang="zh-CN" sz="2800" b="1" kern="100">
                        <a:effectLst/>
                        <a:latin typeface="Times New Roman" panose="02020603050405020304" pitchFamily="18" charset="0"/>
                        <a:ea typeface="宋体" panose="02010600030101010101" pitchFamily="2" charset="-122"/>
                      </a:endParaRPr>
                    </a:p>
                  </a:txBody>
                  <a:tcPr marL="87471" marR="87471"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b="1" kern="100" dirty="0">
                          <a:effectLst/>
                          <a:latin typeface="Times New Roman" panose="02020603050405020304" pitchFamily="18" charset="0"/>
                          <a:ea typeface="宋体" panose="02010600030101010101" pitchFamily="2" charset="-122"/>
                        </a:rPr>
                        <a:t>0.25</a:t>
                      </a:r>
                      <a:endParaRPr lang="zh-CN" sz="2800" b="1" kern="100" dirty="0">
                        <a:effectLst/>
                        <a:latin typeface="Times New Roman" panose="02020603050405020304" pitchFamily="18" charset="0"/>
                        <a:ea typeface="宋体" panose="02010600030101010101" pitchFamily="2" charset="-122"/>
                      </a:endParaRPr>
                    </a:p>
                  </a:txBody>
                  <a:tcPr marL="87471" marR="87471"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b="1" kern="100">
                          <a:effectLst/>
                          <a:latin typeface="Times New Roman" panose="02020603050405020304" pitchFamily="18" charset="0"/>
                          <a:ea typeface="宋体" panose="02010600030101010101" pitchFamily="2" charset="-122"/>
                        </a:rPr>
                        <a:t>0.21</a:t>
                      </a:r>
                      <a:endParaRPr lang="zh-CN" sz="2800" b="1" kern="100">
                        <a:effectLst/>
                        <a:latin typeface="Times New Roman" panose="02020603050405020304" pitchFamily="18" charset="0"/>
                        <a:ea typeface="宋体" panose="02010600030101010101" pitchFamily="2" charset="-122"/>
                      </a:endParaRPr>
                    </a:p>
                  </a:txBody>
                  <a:tcPr marL="87471" marR="87471"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b="1" kern="100">
                          <a:effectLst/>
                          <a:latin typeface="Times New Roman" panose="02020603050405020304" pitchFamily="18" charset="0"/>
                          <a:ea typeface="宋体" panose="02010600030101010101" pitchFamily="2" charset="-122"/>
                        </a:rPr>
                        <a:t>0.16</a:t>
                      </a:r>
                      <a:endParaRPr lang="zh-CN" sz="2800" b="1" kern="100">
                        <a:effectLst/>
                        <a:latin typeface="Times New Roman" panose="02020603050405020304" pitchFamily="18" charset="0"/>
                        <a:ea typeface="宋体" panose="02010600030101010101" pitchFamily="2" charset="-122"/>
                      </a:endParaRPr>
                    </a:p>
                  </a:txBody>
                  <a:tcPr marL="87471" marR="87471"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b="1" kern="100">
                          <a:effectLst/>
                          <a:latin typeface="Times New Roman" panose="02020603050405020304" pitchFamily="18" charset="0"/>
                          <a:ea typeface="宋体" panose="02010600030101010101" pitchFamily="2" charset="-122"/>
                        </a:rPr>
                        <a:t>0.08</a:t>
                      </a:r>
                      <a:endParaRPr lang="zh-CN" sz="2800" b="1" kern="100">
                        <a:effectLst/>
                        <a:latin typeface="Times New Roman" panose="02020603050405020304" pitchFamily="18" charset="0"/>
                        <a:ea typeface="宋体" panose="02010600030101010101" pitchFamily="2" charset="-122"/>
                      </a:endParaRPr>
                    </a:p>
                  </a:txBody>
                  <a:tcPr marL="87471" marR="87471"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b="1" kern="100">
                          <a:effectLst/>
                          <a:latin typeface="Times New Roman" panose="02020603050405020304" pitchFamily="18" charset="0"/>
                          <a:ea typeface="宋体" panose="02010600030101010101" pitchFamily="2" charset="-122"/>
                        </a:rPr>
                        <a:t>0.06</a:t>
                      </a:r>
                      <a:endParaRPr lang="zh-CN" sz="2800" b="1" kern="100">
                        <a:effectLst/>
                        <a:latin typeface="Times New Roman" panose="02020603050405020304" pitchFamily="18" charset="0"/>
                        <a:ea typeface="宋体" panose="02010600030101010101" pitchFamily="2" charset="-122"/>
                      </a:endParaRPr>
                    </a:p>
                  </a:txBody>
                  <a:tcPr marL="87471" marR="87471"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b="1" kern="100">
                          <a:effectLst/>
                          <a:latin typeface="Times New Roman" panose="02020603050405020304" pitchFamily="18" charset="0"/>
                          <a:ea typeface="宋体" panose="02010600030101010101" pitchFamily="2" charset="-122"/>
                        </a:rPr>
                        <a:t>0.03</a:t>
                      </a:r>
                      <a:endParaRPr lang="zh-CN" sz="2800" b="1" kern="100">
                        <a:effectLst/>
                        <a:latin typeface="Times New Roman" panose="02020603050405020304" pitchFamily="18" charset="0"/>
                        <a:ea typeface="宋体" panose="02010600030101010101" pitchFamily="2" charset="-122"/>
                      </a:endParaRPr>
                    </a:p>
                  </a:txBody>
                  <a:tcPr marL="87471" marR="87471"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2800" b="1" kern="100" dirty="0">
                          <a:effectLst/>
                          <a:latin typeface="Times New Roman" panose="02020603050405020304" pitchFamily="18" charset="0"/>
                          <a:ea typeface="宋体" panose="02010600030101010101" pitchFamily="2" charset="-122"/>
                        </a:rPr>
                        <a:t>0.02</a:t>
                      </a:r>
                      <a:endParaRPr lang="zh-CN" sz="2800" b="1" kern="100" dirty="0">
                        <a:effectLst/>
                        <a:latin typeface="Times New Roman" panose="02020603050405020304" pitchFamily="18" charset="0"/>
                        <a:ea typeface="宋体" panose="02010600030101010101" pitchFamily="2" charset="-122"/>
                      </a:endParaRPr>
                    </a:p>
                  </a:txBody>
                  <a:tcPr marL="87471" marR="87471"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6118669"/>
                  </a:ext>
                </a:extLst>
              </a:tr>
            </a:tbl>
          </a:graphicData>
        </a:graphic>
      </p:graphicFrame>
      <p:sp>
        <p:nvSpPr>
          <p:cNvPr id="8" name="Rectangle 32"/>
          <p:cNvSpPr>
            <a:spLocks noChangeArrowheads="1"/>
          </p:cNvSpPr>
          <p:nvPr/>
        </p:nvSpPr>
        <p:spPr bwMode="auto">
          <a:xfrm>
            <a:off x="1963382" y="1347694"/>
            <a:ext cx="2575547" cy="59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marL="437369" indent="-437369">
              <a:spcBef>
                <a:spcPct val="20000"/>
              </a:spcBef>
              <a:buClr>
                <a:srgbClr val="7000C8"/>
              </a:buClr>
              <a:buSzPct val="75000"/>
              <a:buFont typeface="Wingdings" panose="05000000000000000000" pitchFamily="2" charset="2"/>
              <a:buChar char="n"/>
            </a:pPr>
            <a:r>
              <a:rPr kumimoji="1" lang="zh-CN" altLang="en-US" sz="3061" dirty="0">
                <a:latin typeface="楷体" panose="02010609060101010101" pitchFamily="49" charset="-122"/>
                <a:ea typeface="楷体" panose="02010609060101010101" pitchFamily="49" charset="-122"/>
                <a:cs typeface="Times New Roman" panose="02020603050405020304" pitchFamily="18" charset="0"/>
              </a:rPr>
              <a:t>示例</a:t>
            </a:r>
          </a:p>
        </p:txBody>
      </p:sp>
    </p:spTree>
    <p:extLst>
      <p:ext uri="{BB962C8B-B14F-4D97-AF65-F5344CB8AC3E}">
        <p14:creationId xmlns:p14="http://schemas.microsoft.com/office/powerpoint/2010/main" val="309167858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46</a:t>
            </a:fld>
            <a:endParaRPr lang="en-US" altLang="zh-CN"/>
          </a:p>
        </p:txBody>
      </p:sp>
      <p:sp>
        <p:nvSpPr>
          <p:cNvPr id="3" name="Rectangle 2"/>
          <p:cNvSpPr txBox="1">
            <a:spLocks noChangeArrowheads="1"/>
          </p:cNvSpPr>
          <p:nvPr/>
        </p:nvSpPr>
        <p:spPr bwMode="auto">
          <a:xfrm>
            <a:off x="1963382" y="305746"/>
            <a:ext cx="4179189"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5.2.3</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直方图均衡化</a:t>
            </a:r>
          </a:p>
        </p:txBody>
      </p:sp>
      <p:sp>
        <p:nvSpPr>
          <p:cNvPr id="4" name="Rectangle 2"/>
          <p:cNvSpPr txBox="1">
            <a:spLocks noChangeArrowheads="1"/>
          </p:cNvSpPr>
          <p:nvPr/>
        </p:nvSpPr>
        <p:spPr bwMode="auto">
          <a:xfrm>
            <a:off x="5494635" y="933434"/>
            <a:ext cx="48676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基于直方图修正的图像增强</a:t>
            </a:r>
          </a:p>
        </p:txBody>
      </p:sp>
      <p:sp>
        <p:nvSpPr>
          <p:cNvPr id="5" name="矩形 4"/>
          <p:cNvSpPr/>
          <p:nvPr/>
        </p:nvSpPr>
        <p:spPr>
          <a:xfrm>
            <a:off x="1766976" y="1408440"/>
            <a:ext cx="8595280" cy="798937"/>
          </a:xfrm>
          <a:prstGeom prst="rect">
            <a:avLst/>
          </a:prstGeom>
        </p:spPr>
        <p:txBody>
          <a:bodyPr wrap="square">
            <a:spAutoFit/>
          </a:bodyPr>
          <a:lstStyle/>
          <a:p>
            <a:r>
              <a:rPr lang="zh-CN" altLang="zh-CN" sz="2296" kern="100" dirty="0">
                <a:ea typeface="黑体" panose="02010609060101010101" pitchFamily="49" charset="-122"/>
                <a:cs typeface="Times New Roman" panose="02020603050405020304" pitchFamily="18" charset="0"/>
              </a:rPr>
              <a:t>解：</a:t>
            </a:r>
            <a:r>
              <a:rPr lang="zh-CN" altLang="zh-CN" sz="2296" kern="100" dirty="0">
                <a:ea typeface="楷体" panose="02010609060101010101" pitchFamily="49" charset="-122"/>
                <a:cs typeface="Times New Roman" panose="02020603050405020304" pitchFamily="18" charset="0"/>
              </a:rPr>
              <a:t>由原图灰度分布统计可看出，该图像绝大部分像素灰度值集中在低灰度区，图像整体偏暗。</a:t>
            </a:r>
            <a:endParaRPr lang="zh-CN" altLang="en-US" sz="2296" dirty="0">
              <a:ea typeface="楷体" panose="02010609060101010101" pitchFamily="49" charset="-122"/>
              <a:cs typeface="Times New Roman" panose="02020603050405020304" pitchFamily="18" charset="0"/>
            </a:endParaRPr>
          </a:p>
        </p:txBody>
      </p:sp>
      <p:sp>
        <p:nvSpPr>
          <p:cNvPr id="6" name="矩形 5"/>
          <p:cNvSpPr/>
          <p:nvPr/>
        </p:nvSpPr>
        <p:spPr>
          <a:xfrm>
            <a:off x="1871342" y="2468347"/>
            <a:ext cx="2691121" cy="445635"/>
          </a:xfrm>
          <a:prstGeom prst="rect">
            <a:avLst/>
          </a:prstGeom>
        </p:spPr>
        <p:txBody>
          <a:bodyPr wrap="none">
            <a:spAutoFit/>
          </a:bodyPr>
          <a:lstStyle/>
          <a:p>
            <a:pPr marL="437369" indent="-437369">
              <a:buClr>
                <a:srgbClr val="7000C8"/>
              </a:buClr>
              <a:buSzPct val="75000"/>
              <a:buFont typeface="Wingdings" panose="05000000000000000000" pitchFamily="2" charset="2"/>
              <a:buChar char="p"/>
            </a:pPr>
            <a:r>
              <a:rPr lang="zh-CN" altLang="zh-CN" sz="2296" kern="100" dirty="0">
                <a:ea typeface="楷体" panose="02010609060101010101" pitchFamily="49" charset="-122"/>
                <a:cs typeface="Times New Roman" panose="02020603050405020304" pitchFamily="18" charset="0"/>
              </a:rPr>
              <a:t>计算新的灰度级</a:t>
            </a:r>
            <a:endParaRPr lang="zh-CN" altLang="en-US" sz="2296" dirty="0">
              <a:ea typeface="楷体" panose="02010609060101010101" pitchFamily="49" charset="-122"/>
              <a:cs typeface="Times New Roman" panose="02020603050405020304" pitchFamily="18" charset="0"/>
            </a:endParaRPr>
          </a:p>
        </p:txBody>
      </p:sp>
      <p:graphicFrame>
        <p:nvGraphicFramePr>
          <p:cNvPr id="7" name="Object 12"/>
          <p:cNvGraphicFramePr>
            <a:graphicFrameLocks noChangeAspect="1"/>
          </p:cNvGraphicFramePr>
          <p:nvPr>
            <p:extLst/>
          </p:nvPr>
        </p:nvGraphicFramePr>
        <p:xfrm>
          <a:off x="2311722" y="2969300"/>
          <a:ext cx="5179538" cy="955068"/>
        </p:xfrm>
        <a:graphic>
          <a:graphicData uri="http://schemas.openxmlformats.org/presentationml/2006/ole">
            <mc:AlternateContent xmlns:mc="http://schemas.openxmlformats.org/markup-compatibility/2006">
              <mc:Choice xmlns:v="urn:schemas-microsoft-com:vml" Requires="v">
                <p:oleObj spid="_x0000_s12378" name="Equation" r:id="rId3" imgW="2413000" imgH="444500" progId="Equation.DSMT4">
                  <p:embed/>
                </p:oleObj>
              </mc:Choice>
              <mc:Fallback>
                <p:oleObj name="Equation" r:id="rId3" imgW="2413000" imgH="444500" progId="Equation.DSMT4">
                  <p:embed/>
                  <p:pic>
                    <p:nvPicPr>
                      <p:cNvPr id="7"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1722" y="2969300"/>
                        <a:ext cx="5179538" cy="9550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13"/>
          <p:cNvGraphicFramePr>
            <a:graphicFrameLocks noChangeAspect="1"/>
          </p:cNvGraphicFramePr>
          <p:nvPr>
            <p:extLst/>
          </p:nvPr>
        </p:nvGraphicFramePr>
        <p:xfrm>
          <a:off x="2293635" y="3816405"/>
          <a:ext cx="8068621" cy="955068"/>
        </p:xfrm>
        <a:graphic>
          <a:graphicData uri="http://schemas.openxmlformats.org/presentationml/2006/ole">
            <mc:AlternateContent xmlns:mc="http://schemas.openxmlformats.org/markup-compatibility/2006">
              <mc:Choice xmlns:v="urn:schemas-microsoft-com:vml" Requires="v">
                <p:oleObj spid="_x0000_s12379" name="Equation" r:id="rId5" imgW="3759200" imgH="444500" progId="Equation.DSMT4">
                  <p:embed/>
                </p:oleObj>
              </mc:Choice>
              <mc:Fallback>
                <p:oleObj name="Equation" r:id="rId5" imgW="3759200" imgH="444500" progId="Equation.DSMT4">
                  <p:embed/>
                  <p:pic>
                    <p:nvPicPr>
                      <p:cNvPr id="8"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3635" y="3816405"/>
                        <a:ext cx="8068621" cy="9550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ext Box 7"/>
          <p:cNvSpPr txBox="1">
            <a:spLocks noChangeArrowheads="1"/>
          </p:cNvSpPr>
          <p:nvPr/>
        </p:nvSpPr>
        <p:spPr bwMode="auto">
          <a:xfrm>
            <a:off x="2146722" y="4641990"/>
            <a:ext cx="2112057" cy="662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eaLnBrk="1" hangingPunct="1">
              <a:spcBef>
                <a:spcPct val="50000"/>
              </a:spcBef>
              <a:buClr>
                <a:schemeClr val="hlink"/>
              </a:buClr>
              <a:buSzPct val="110000"/>
              <a:buFont typeface="Wingdings" panose="05000000000000000000" pitchFamily="2" charset="2"/>
              <a:buNone/>
            </a:pPr>
            <a:r>
              <a:rPr kumimoji="1" lang="zh-CN" altLang="en-US" sz="3061" dirty="0">
                <a:latin typeface="楷体" panose="02010609060101010101" pitchFamily="49" charset="-122"/>
                <a:ea typeface="楷体" panose="02010609060101010101" pitchFamily="49" charset="-122"/>
              </a:rPr>
              <a:t>依此类推：</a:t>
            </a:r>
          </a:p>
        </p:txBody>
      </p:sp>
      <p:graphicFrame>
        <p:nvGraphicFramePr>
          <p:cNvPr id="10" name="Object 14"/>
          <p:cNvGraphicFramePr>
            <a:graphicFrameLocks noChangeAspect="1"/>
          </p:cNvGraphicFramePr>
          <p:nvPr>
            <p:extLst/>
          </p:nvPr>
        </p:nvGraphicFramePr>
        <p:xfrm>
          <a:off x="4563691" y="4717971"/>
          <a:ext cx="3962041" cy="468351"/>
        </p:xfrm>
        <a:graphic>
          <a:graphicData uri="http://schemas.openxmlformats.org/presentationml/2006/ole">
            <mc:AlternateContent xmlns:mc="http://schemas.openxmlformats.org/markup-compatibility/2006">
              <mc:Choice xmlns:v="urn:schemas-microsoft-com:vml" Requires="v">
                <p:oleObj spid="_x0000_s12380" name="Equation" r:id="rId7" imgW="1828800" imgH="215900" progId="Equation.DSMT4">
                  <p:embed/>
                </p:oleObj>
              </mc:Choice>
              <mc:Fallback>
                <p:oleObj name="Equation" r:id="rId7" imgW="1828800" imgH="215900" progId="Equation.DSMT4">
                  <p:embed/>
                  <p:pic>
                    <p:nvPicPr>
                      <p:cNvPr id="1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63691" y="4717971"/>
                        <a:ext cx="3962041" cy="4683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5"/>
          <p:cNvGraphicFramePr>
            <a:graphicFrameLocks noChangeAspect="1"/>
          </p:cNvGraphicFramePr>
          <p:nvPr>
            <p:extLst/>
          </p:nvPr>
        </p:nvGraphicFramePr>
        <p:xfrm>
          <a:off x="2146722" y="5318664"/>
          <a:ext cx="4503937" cy="463759"/>
        </p:xfrm>
        <a:graphic>
          <a:graphicData uri="http://schemas.openxmlformats.org/presentationml/2006/ole">
            <mc:AlternateContent xmlns:mc="http://schemas.openxmlformats.org/markup-compatibility/2006">
              <mc:Choice xmlns:v="urn:schemas-microsoft-com:vml" Requires="v">
                <p:oleObj spid="_x0000_s12381" name="Equation" r:id="rId9" imgW="2222500" imgH="228600" progId="Equation.DSMT4">
                  <p:embed/>
                </p:oleObj>
              </mc:Choice>
              <mc:Fallback>
                <p:oleObj name="Equation" r:id="rId9" imgW="2222500" imgH="228600" progId="Equation.DSMT4">
                  <p:embed/>
                  <p:pic>
                    <p:nvPicPr>
                      <p:cNvPr id="11"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46722" y="5318664"/>
                        <a:ext cx="4503937" cy="4637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16"/>
          <p:cNvGraphicFramePr>
            <a:graphicFrameLocks noChangeAspect="1"/>
          </p:cNvGraphicFramePr>
          <p:nvPr>
            <p:extLst/>
          </p:nvPr>
        </p:nvGraphicFramePr>
        <p:xfrm>
          <a:off x="7288219" y="5346139"/>
          <a:ext cx="1280452" cy="463759"/>
        </p:xfrm>
        <a:graphic>
          <a:graphicData uri="http://schemas.openxmlformats.org/presentationml/2006/ole">
            <mc:AlternateContent xmlns:mc="http://schemas.openxmlformats.org/markup-compatibility/2006">
              <mc:Choice xmlns:v="urn:schemas-microsoft-com:vml" Requires="v">
                <p:oleObj spid="_x0000_s12382" name="Equation" r:id="rId11" imgW="596641" imgH="215806" progId="Equation.DSMT4">
                  <p:embed/>
                </p:oleObj>
              </mc:Choice>
              <mc:Fallback>
                <p:oleObj name="Equation" r:id="rId11" imgW="596641" imgH="215806" progId="Equation.DSMT4">
                  <p:embed/>
                  <p:pic>
                    <p:nvPicPr>
                      <p:cNvPr id="12"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88219" y="5346139"/>
                        <a:ext cx="1280452" cy="4637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17"/>
          <p:cNvGraphicFramePr>
            <a:graphicFrameLocks noChangeAspect="1"/>
          </p:cNvGraphicFramePr>
          <p:nvPr>
            <p:extLst/>
          </p:nvPr>
        </p:nvGraphicFramePr>
        <p:xfrm>
          <a:off x="2146722" y="5892520"/>
          <a:ext cx="1209318" cy="463759"/>
        </p:xfrm>
        <a:graphic>
          <a:graphicData uri="http://schemas.openxmlformats.org/presentationml/2006/ole">
            <mc:AlternateContent xmlns:mc="http://schemas.openxmlformats.org/markup-compatibility/2006">
              <mc:Choice xmlns:v="urn:schemas-microsoft-com:vml" Requires="v">
                <p:oleObj spid="_x0000_s12383" name="Equation" r:id="rId13" imgW="596900" imgH="228600" progId="Equation.DSMT4">
                  <p:embed/>
                </p:oleObj>
              </mc:Choice>
              <mc:Fallback>
                <p:oleObj name="Equation" r:id="rId13" imgW="596900" imgH="228600" progId="Equation.DSMT4">
                  <p:embed/>
                  <p:pic>
                    <p:nvPicPr>
                      <p:cNvPr id="13" name="Object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46722" y="5892520"/>
                        <a:ext cx="1209318" cy="463759"/>
                      </a:xfrm>
                      <a:prstGeom prst="rect">
                        <a:avLst/>
                      </a:prstGeom>
                      <a:noFill/>
                      <a:ln>
                        <a:noFill/>
                      </a:ln>
                      <a:effectLst/>
                    </p:spPr>
                  </p:pic>
                </p:oleObj>
              </mc:Fallback>
            </mc:AlternateContent>
          </a:graphicData>
        </a:graphic>
      </p:graphicFrame>
      <p:graphicFrame>
        <p:nvGraphicFramePr>
          <p:cNvPr id="14" name="Object 18"/>
          <p:cNvGraphicFramePr>
            <a:graphicFrameLocks noChangeAspect="1"/>
          </p:cNvGraphicFramePr>
          <p:nvPr>
            <p:extLst/>
          </p:nvPr>
        </p:nvGraphicFramePr>
        <p:xfrm>
          <a:off x="4101410" y="5925715"/>
          <a:ext cx="1209316" cy="463759"/>
        </p:xfrm>
        <a:graphic>
          <a:graphicData uri="http://schemas.openxmlformats.org/presentationml/2006/ole">
            <mc:AlternateContent xmlns:mc="http://schemas.openxmlformats.org/markup-compatibility/2006">
              <mc:Choice xmlns:v="urn:schemas-microsoft-com:vml" Requires="v">
                <p:oleObj spid="_x0000_s12384" name="Equation" r:id="rId15" imgW="596900" imgH="228600" progId="Equation.DSMT4">
                  <p:embed/>
                </p:oleObj>
              </mc:Choice>
              <mc:Fallback>
                <p:oleObj name="Equation" r:id="rId15" imgW="596900" imgH="228600" progId="Equation.DSMT4">
                  <p:embed/>
                  <p:pic>
                    <p:nvPicPr>
                      <p:cNvPr id="14" name="Object 1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01410" y="5925715"/>
                        <a:ext cx="1209316" cy="4637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19"/>
          <p:cNvGraphicFramePr>
            <a:graphicFrameLocks noChangeAspect="1"/>
          </p:cNvGraphicFramePr>
          <p:nvPr>
            <p:extLst/>
          </p:nvPr>
        </p:nvGraphicFramePr>
        <p:xfrm>
          <a:off x="6057644" y="5860855"/>
          <a:ext cx="845678" cy="463759"/>
        </p:xfrm>
        <a:graphic>
          <a:graphicData uri="http://schemas.openxmlformats.org/presentationml/2006/ole">
            <mc:AlternateContent xmlns:mc="http://schemas.openxmlformats.org/markup-compatibility/2006">
              <mc:Choice xmlns:v="urn:schemas-microsoft-com:vml" Requires="v">
                <p:oleObj spid="_x0000_s12385" name="Equation" r:id="rId17" imgW="393359" imgH="215713" progId="Equation.DSMT4">
                  <p:embed/>
                </p:oleObj>
              </mc:Choice>
              <mc:Fallback>
                <p:oleObj name="Equation" r:id="rId17" imgW="393359" imgH="215713" progId="Equation.DSMT4">
                  <p:embed/>
                  <p:pic>
                    <p:nvPicPr>
                      <p:cNvPr id="15" name="Object 1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057644" y="5860855"/>
                        <a:ext cx="845678" cy="4637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077369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3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amond(out)">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32"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amond(out)">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32"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amond(out)">
                                      <p:cBhvr>
                                        <p:cTn id="17" dur="1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32"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amond(out)">
                                      <p:cBhvr>
                                        <p:cTn id="22" dur="1000"/>
                                        <p:tgtEl>
                                          <p:spTgt spid="10"/>
                                        </p:tgtEl>
                                      </p:cBhvr>
                                    </p:animEffect>
                                  </p:childTnLst>
                                </p:cTn>
                              </p:par>
                              <p:par>
                                <p:cTn id="23" presetID="8" presetClass="entr" presetSubtype="32"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diamond(out)">
                                      <p:cBhvr>
                                        <p:cTn id="25" dur="400"/>
                                        <p:tgtEl>
                                          <p:spTgt spid="11"/>
                                        </p:tgtEl>
                                      </p:cBhvr>
                                    </p:animEffect>
                                  </p:childTnLst>
                                </p:cTn>
                              </p:par>
                              <p:par>
                                <p:cTn id="26" presetID="8" presetClass="entr" presetSubtype="32"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amond(out)">
                                      <p:cBhvr>
                                        <p:cTn id="28" dur="1000"/>
                                        <p:tgtEl>
                                          <p:spTgt spid="12"/>
                                        </p:tgtEl>
                                      </p:cBhvr>
                                    </p:animEffect>
                                  </p:childTnLst>
                                </p:cTn>
                              </p:par>
                              <p:par>
                                <p:cTn id="29" presetID="8" presetClass="entr" presetSubtype="32"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diamond(out)">
                                      <p:cBhvr>
                                        <p:cTn id="31" dur="1000"/>
                                        <p:tgtEl>
                                          <p:spTgt spid="13"/>
                                        </p:tgtEl>
                                      </p:cBhvr>
                                    </p:animEffect>
                                  </p:childTnLst>
                                </p:cTn>
                              </p:par>
                              <p:par>
                                <p:cTn id="32" presetID="8" presetClass="entr" presetSubtype="32"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diamond(out)">
                                      <p:cBhvr>
                                        <p:cTn id="34" dur="1000"/>
                                        <p:tgtEl>
                                          <p:spTgt spid="14"/>
                                        </p:tgtEl>
                                      </p:cBhvr>
                                    </p:animEffect>
                                  </p:childTnLst>
                                </p:cTn>
                              </p:par>
                              <p:par>
                                <p:cTn id="35" presetID="8" presetClass="entr" presetSubtype="32"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diamond(out)">
                                      <p:cBhvr>
                                        <p:cTn id="3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47</a:t>
            </a:fld>
            <a:endParaRPr lang="en-US" altLang="zh-CN"/>
          </a:p>
        </p:txBody>
      </p:sp>
      <p:sp>
        <p:nvSpPr>
          <p:cNvPr id="3" name="Rectangle 2"/>
          <p:cNvSpPr txBox="1">
            <a:spLocks noChangeArrowheads="1"/>
          </p:cNvSpPr>
          <p:nvPr/>
        </p:nvSpPr>
        <p:spPr bwMode="auto">
          <a:xfrm>
            <a:off x="1963382" y="305746"/>
            <a:ext cx="4179189"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5.2.3</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直方图均衡化</a:t>
            </a:r>
          </a:p>
        </p:txBody>
      </p:sp>
      <p:sp>
        <p:nvSpPr>
          <p:cNvPr id="4" name="Rectangle 2"/>
          <p:cNvSpPr txBox="1">
            <a:spLocks noChangeArrowheads="1"/>
          </p:cNvSpPr>
          <p:nvPr/>
        </p:nvSpPr>
        <p:spPr bwMode="auto">
          <a:xfrm>
            <a:off x="5494635" y="933434"/>
            <a:ext cx="48676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基于直方图修正的图像增强</a:t>
            </a:r>
          </a:p>
        </p:txBody>
      </p:sp>
      <p:sp>
        <p:nvSpPr>
          <p:cNvPr id="5" name="Rectangle 19" descr="Rectangle: Click to edit Master text styles&#10;Second level&#10;Third level&#10;Fourth level&#10;Fifth level"/>
          <p:cNvSpPr>
            <a:spLocks noChangeArrowheads="1"/>
          </p:cNvSpPr>
          <p:nvPr/>
        </p:nvSpPr>
        <p:spPr bwMode="auto">
          <a:xfrm>
            <a:off x="1963382" y="1528725"/>
            <a:ext cx="10375079" cy="858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342900" indent="-342900">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eaLnBrk="1" hangingPunct="1">
              <a:lnSpc>
                <a:spcPct val="90000"/>
              </a:lnSpc>
              <a:spcBef>
                <a:spcPct val="20000"/>
              </a:spcBef>
              <a:buClr>
                <a:srgbClr val="7000C8"/>
              </a:buClr>
              <a:buSzPct val="75000"/>
              <a:buFont typeface="Wingdings" panose="05000000000000000000" pitchFamily="2" charset="2"/>
              <a:buChar char="p"/>
            </a:pPr>
            <a:r>
              <a:rPr lang="zh-CN" altLang="en-US" sz="3061" dirty="0">
                <a:latin typeface="Times New Roman" panose="02020603050405020304" pitchFamily="18" charset="0"/>
                <a:ea typeface="楷体" panose="02010609060101010101" pitchFamily="49" charset="-122"/>
                <a:cs typeface="Times New Roman" panose="02020603050405020304" pitchFamily="18" charset="0"/>
              </a:rPr>
              <a:t>修正</a:t>
            </a:r>
            <a:r>
              <a:rPr lang="en-US" altLang="zh-CN" sz="3061" dirty="0" err="1">
                <a:latin typeface="Times New Roman" panose="02020603050405020304" pitchFamily="18" charset="0"/>
                <a:ea typeface="楷体" panose="02010609060101010101" pitchFamily="49" charset="-122"/>
                <a:cs typeface="Times New Roman" panose="02020603050405020304" pitchFamily="18" charset="0"/>
              </a:rPr>
              <a:t>s</a:t>
            </a:r>
            <a:r>
              <a:rPr lang="en-US" altLang="zh-CN" sz="3061" i="1" baseline="-25000" dirty="0" err="1">
                <a:latin typeface="Times New Roman" panose="02020603050405020304" pitchFamily="18" charset="0"/>
                <a:ea typeface="楷体" panose="02010609060101010101" pitchFamily="49" charset="-122"/>
                <a:cs typeface="Times New Roman" panose="02020603050405020304" pitchFamily="18" charset="0"/>
              </a:rPr>
              <a:t>k</a:t>
            </a:r>
            <a:r>
              <a:rPr lang="zh-CN" altLang="en-US" sz="3061" dirty="0">
                <a:latin typeface="Times New Roman" panose="02020603050405020304" pitchFamily="18" charset="0"/>
                <a:ea typeface="楷体" panose="02010609060101010101" pitchFamily="49" charset="-122"/>
                <a:cs typeface="Times New Roman" panose="02020603050405020304" pitchFamily="18" charset="0"/>
              </a:rPr>
              <a:t>为合理的灰度级</a:t>
            </a:r>
            <a:r>
              <a:rPr lang="en-US" altLang="zh-CN" sz="3061" dirty="0" err="1">
                <a:latin typeface="Times New Roman" panose="02020603050405020304" pitchFamily="18" charset="0"/>
                <a:ea typeface="楷体" panose="02010609060101010101" pitchFamily="49" charset="-122"/>
                <a:cs typeface="Times New Roman" panose="02020603050405020304" pitchFamily="18" charset="0"/>
              </a:rPr>
              <a:t>s</a:t>
            </a:r>
            <a:r>
              <a:rPr lang="en-US" altLang="zh-CN" sz="3061" dirty="0" err="1">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a:t>
            </a:r>
            <a:r>
              <a:rPr lang="en-US" altLang="zh-CN" sz="3061" i="1" baseline="-25000" dirty="0" err="1">
                <a:latin typeface="Times New Roman" panose="02020603050405020304" pitchFamily="18" charset="0"/>
                <a:ea typeface="楷体" panose="02010609060101010101" pitchFamily="49" charset="-122"/>
                <a:cs typeface="Times New Roman" panose="02020603050405020304" pitchFamily="18" charset="0"/>
              </a:rPr>
              <a:t>k</a:t>
            </a:r>
            <a:endParaRPr lang="en-US" altLang="zh-CN" sz="3061" dirty="0">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6" name="Object 12"/>
          <p:cNvGraphicFramePr>
            <a:graphicFrameLocks noChangeAspect="1"/>
          </p:cNvGraphicFramePr>
          <p:nvPr>
            <p:extLst/>
          </p:nvPr>
        </p:nvGraphicFramePr>
        <p:xfrm>
          <a:off x="2229280" y="2076130"/>
          <a:ext cx="1757726" cy="840294"/>
        </p:xfrm>
        <a:graphic>
          <a:graphicData uri="http://schemas.openxmlformats.org/presentationml/2006/ole">
            <mc:AlternateContent xmlns:mc="http://schemas.openxmlformats.org/markup-compatibility/2006">
              <mc:Choice xmlns:v="urn:schemas-microsoft-com:vml" Requires="v">
                <p:oleObj spid="_x0000_s13457" name="Equation" r:id="rId3" imgW="850531" imgH="406224" progId="Equation.DSMT4">
                  <p:embed/>
                </p:oleObj>
              </mc:Choice>
              <mc:Fallback>
                <p:oleObj name="Equation" r:id="rId3" imgW="850531" imgH="406224" progId="Equation.DSMT4">
                  <p:embed/>
                  <p:pic>
                    <p:nvPicPr>
                      <p:cNvPr id="6"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9280" y="2076130"/>
                        <a:ext cx="1757726" cy="840294"/>
                      </a:xfrm>
                      <a:prstGeom prst="rect">
                        <a:avLst/>
                      </a:prstGeom>
                      <a:noFill/>
                      <a:ln>
                        <a:noFill/>
                      </a:ln>
                      <a:effectLst/>
                    </p:spPr>
                  </p:pic>
                </p:oleObj>
              </mc:Fallback>
            </mc:AlternateContent>
          </a:graphicData>
        </a:graphic>
      </p:graphicFrame>
      <p:graphicFrame>
        <p:nvGraphicFramePr>
          <p:cNvPr id="7" name="Object 13"/>
          <p:cNvGraphicFramePr>
            <a:graphicFrameLocks noChangeAspect="1"/>
          </p:cNvGraphicFramePr>
          <p:nvPr>
            <p:extLst/>
          </p:nvPr>
        </p:nvGraphicFramePr>
        <p:xfrm>
          <a:off x="4450946" y="2091030"/>
          <a:ext cx="1757686" cy="840276"/>
        </p:xfrm>
        <a:graphic>
          <a:graphicData uri="http://schemas.openxmlformats.org/presentationml/2006/ole">
            <mc:AlternateContent xmlns:mc="http://schemas.openxmlformats.org/markup-compatibility/2006">
              <mc:Choice xmlns:v="urn:schemas-microsoft-com:vml" Requires="v">
                <p:oleObj spid="_x0000_s13458" name="Equation" r:id="rId5" imgW="850531" imgH="406224" progId="Equation.DSMT4">
                  <p:embed/>
                </p:oleObj>
              </mc:Choice>
              <mc:Fallback>
                <p:oleObj name="Equation" r:id="rId5" imgW="850531" imgH="406224" progId="Equation.DSMT4">
                  <p:embed/>
                  <p:pic>
                    <p:nvPicPr>
                      <p:cNvPr id="7"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0946" y="2091030"/>
                        <a:ext cx="1757686" cy="8402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14"/>
          <p:cNvGraphicFramePr>
            <a:graphicFrameLocks noChangeAspect="1"/>
          </p:cNvGraphicFramePr>
          <p:nvPr>
            <p:extLst/>
          </p:nvPr>
        </p:nvGraphicFramePr>
        <p:xfrm>
          <a:off x="6625703" y="2078846"/>
          <a:ext cx="1757688" cy="840276"/>
        </p:xfrm>
        <a:graphic>
          <a:graphicData uri="http://schemas.openxmlformats.org/presentationml/2006/ole">
            <mc:AlternateContent xmlns:mc="http://schemas.openxmlformats.org/markup-compatibility/2006">
              <mc:Choice xmlns:v="urn:schemas-microsoft-com:vml" Requires="v">
                <p:oleObj spid="_x0000_s13459" name="Equation" r:id="rId7" imgW="850531" imgH="406224" progId="Equation.DSMT4">
                  <p:embed/>
                </p:oleObj>
              </mc:Choice>
              <mc:Fallback>
                <p:oleObj name="Equation" r:id="rId7" imgW="850531" imgH="406224" progId="Equation.DSMT4">
                  <p:embed/>
                  <p:pic>
                    <p:nvPicPr>
                      <p:cNvPr id="8"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25703" y="2078846"/>
                        <a:ext cx="1757688" cy="8402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15"/>
          <p:cNvGraphicFramePr>
            <a:graphicFrameLocks noChangeAspect="1"/>
          </p:cNvGraphicFramePr>
          <p:nvPr>
            <p:extLst/>
          </p:nvPr>
        </p:nvGraphicFramePr>
        <p:xfrm>
          <a:off x="2229281" y="2949790"/>
          <a:ext cx="1757686" cy="840276"/>
        </p:xfrm>
        <a:graphic>
          <a:graphicData uri="http://schemas.openxmlformats.org/presentationml/2006/ole">
            <mc:AlternateContent xmlns:mc="http://schemas.openxmlformats.org/markup-compatibility/2006">
              <mc:Choice xmlns:v="urn:schemas-microsoft-com:vml" Requires="v">
                <p:oleObj spid="_x0000_s13460" name="Equation" r:id="rId9" imgW="850531" imgH="406224" progId="Equation.DSMT4">
                  <p:embed/>
                </p:oleObj>
              </mc:Choice>
              <mc:Fallback>
                <p:oleObj name="Equation" r:id="rId9" imgW="850531" imgH="406224" progId="Equation.DSMT4">
                  <p:embed/>
                  <p:pic>
                    <p:nvPicPr>
                      <p:cNvPr id="9"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29281" y="2949790"/>
                        <a:ext cx="1757686" cy="8402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6"/>
          <p:cNvGraphicFramePr>
            <a:graphicFrameLocks noChangeAspect="1"/>
          </p:cNvGraphicFramePr>
          <p:nvPr>
            <p:extLst/>
          </p:nvPr>
        </p:nvGraphicFramePr>
        <p:xfrm>
          <a:off x="4452586" y="2949790"/>
          <a:ext cx="1756046" cy="840276"/>
        </p:xfrm>
        <a:graphic>
          <a:graphicData uri="http://schemas.openxmlformats.org/presentationml/2006/ole">
            <mc:AlternateContent xmlns:mc="http://schemas.openxmlformats.org/markup-compatibility/2006">
              <mc:Choice xmlns:v="urn:schemas-microsoft-com:vml" Requires="v">
                <p:oleObj spid="_x0000_s13461" name="Equation" r:id="rId11" imgW="850531" imgH="406224" progId="Equation.DSMT4">
                  <p:embed/>
                </p:oleObj>
              </mc:Choice>
              <mc:Fallback>
                <p:oleObj name="Equation" r:id="rId11" imgW="850531" imgH="406224" progId="Equation.DSMT4">
                  <p:embed/>
                  <p:pic>
                    <p:nvPicPr>
                      <p:cNvPr id="10"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52586" y="2949790"/>
                        <a:ext cx="1756046" cy="8402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7"/>
          <p:cNvGraphicFramePr>
            <a:graphicFrameLocks noChangeAspect="1"/>
          </p:cNvGraphicFramePr>
          <p:nvPr>
            <p:extLst/>
          </p:nvPr>
        </p:nvGraphicFramePr>
        <p:xfrm>
          <a:off x="2229281" y="3951013"/>
          <a:ext cx="1647310" cy="463759"/>
        </p:xfrm>
        <a:graphic>
          <a:graphicData uri="http://schemas.openxmlformats.org/presentationml/2006/ole">
            <mc:AlternateContent xmlns:mc="http://schemas.openxmlformats.org/markup-compatibility/2006">
              <mc:Choice xmlns:v="urn:schemas-microsoft-com:vml" Requires="v">
                <p:oleObj spid="_x0000_s13462" name="Equation" r:id="rId13" imgW="812447" imgH="228501" progId="Equation.DSMT4">
                  <p:embed/>
                </p:oleObj>
              </mc:Choice>
              <mc:Fallback>
                <p:oleObj name="Equation" r:id="rId13" imgW="812447" imgH="228501" progId="Equation.DSMT4">
                  <p:embed/>
                  <p:pic>
                    <p:nvPicPr>
                      <p:cNvPr id="11" name="Object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29281" y="3951013"/>
                        <a:ext cx="1647310" cy="4637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18"/>
          <p:cNvGraphicFramePr>
            <a:graphicFrameLocks noChangeAspect="1"/>
          </p:cNvGraphicFramePr>
          <p:nvPr>
            <p:extLst/>
          </p:nvPr>
        </p:nvGraphicFramePr>
        <p:xfrm>
          <a:off x="4450946" y="3893445"/>
          <a:ext cx="1647310" cy="463759"/>
        </p:xfrm>
        <a:graphic>
          <a:graphicData uri="http://schemas.openxmlformats.org/presentationml/2006/ole">
            <mc:AlternateContent xmlns:mc="http://schemas.openxmlformats.org/markup-compatibility/2006">
              <mc:Choice xmlns:v="urn:schemas-microsoft-com:vml" Requires="v">
                <p:oleObj spid="_x0000_s13463" name="Equation" r:id="rId15" imgW="812447" imgH="228501" progId="Equation.DSMT4">
                  <p:embed/>
                </p:oleObj>
              </mc:Choice>
              <mc:Fallback>
                <p:oleObj name="Equation" r:id="rId15" imgW="812447" imgH="228501" progId="Equation.DSMT4">
                  <p:embed/>
                  <p:pic>
                    <p:nvPicPr>
                      <p:cNvPr id="12" name="Object 1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50946" y="3893445"/>
                        <a:ext cx="1647310" cy="4637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19"/>
          <p:cNvGraphicFramePr>
            <a:graphicFrameLocks noChangeAspect="1"/>
          </p:cNvGraphicFramePr>
          <p:nvPr>
            <p:extLst/>
          </p:nvPr>
        </p:nvGraphicFramePr>
        <p:xfrm>
          <a:off x="6672610" y="3871356"/>
          <a:ext cx="845678" cy="463759"/>
        </p:xfrm>
        <a:graphic>
          <a:graphicData uri="http://schemas.openxmlformats.org/presentationml/2006/ole">
            <mc:AlternateContent xmlns:mc="http://schemas.openxmlformats.org/markup-compatibility/2006">
              <mc:Choice xmlns:v="urn:schemas-microsoft-com:vml" Requires="v">
                <p:oleObj spid="_x0000_s13464" name="Equation" r:id="rId17" imgW="393359" imgH="215713" progId="Equation.DSMT4">
                  <p:embed/>
                </p:oleObj>
              </mc:Choice>
              <mc:Fallback>
                <p:oleObj name="Equation" r:id="rId17" imgW="393359" imgH="215713" progId="Equation.DSMT4">
                  <p:embed/>
                  <p:pic>
                    <p:nvPicPr>
                      <p:cNvPr id="13" name="Object 1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672610" y="3871356"/>
                        <a:ext cx="845678" cy="4637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矩形 13"/>
          <p:cNvSpPr/>
          <p:nvPr/>
        </p:nvSpPr>
        <p:spPr>
          <a:xfrm>
            <a:off x="2053703" y="4419326"/>
            <a:ext cx="8308553" cy="445635"/>
          </a:xfrm>
          <a:prstGeom prst="rect">
            <a:avLst/>
          </a:prstGeom>
        </p:spPr>
        <p:txBody>
          <a:bodyPr wrap="square">
            <a:spAutoFit/>
          </a:bodyPr>
          <a:lstStyle/>
          <a:p>
            <a:r>
              <a:rPr lang="zh-CN" altLang="zh-CN" sz="2296" kern="100" dirty="0">
                <a:ea typeface="楷体" panose="02010609060101010101" pitchFamily="49" charset="-122"/>
                <a:cs typeface="Times New Roman" panose="02020603050405020304" pitchFamily="18" charset="0"/>
              </a:rPr>
              <a:t>则新图像对应只有</a:t>
            </a:r>
            <a:r>
              <a:rPr lang="en-US" altLang="zh-CN" sz="2296" kern="100" dirty="0">
                <a:ea typeface="楷体" panose="02010609060101010101" pitchFamily="49" charset="-122"/>
                <a:cs typeface="Times New Roman" panose="02020603050405020304" pitchFamily="18" charset="0"/>
              </a:rPr>
              <a:t>5</a:t>
            </a:r>
            <a:r>
              <a:rPr lang="zh-CN" altLang="zh-CN" sz="2296" kern="100" dirty="0">
                <a:ea typeface="楷体" panose="02010609060101010101" pitchFamily="49" charset="-122"/>
                <a:cs typeface="Times New Roman" panose="02020603050405020304" pitchFamily="18" charset="0"/>
              </a:rPr>
              <a:t>个不同灰度级别</a:t>
            </a:r>
            <a:r>
              <a:rPr lang="en-US" altLang="zh-CN" sz="2296" kern="100" dirty="0">
                <a:ea typeface="楷体" panose="02010609060101010101" pitchFamily="49" charset="-122"/>
                <a:cs typeface="Times New Roman" panose="02020603050405020304" pitchFamily="18" charset="0"/>
              </a:rPr>
              <a:t>:</a:t>
            </a:r>
            <a:endParaRPr lang="zh-CN" altLang="en-US" sz="2296" dirty="0">
              <a:ea typeface="楷体" panose="02010609060101010101" pitchFamily="49" charset="-122"/>
              <a:cs typeface="Times New Roman" panose="02020603050405020304" pitchFamily="18" charset="0"/>
            </a:endParaRPr>
          </a:p>
        </p:txBody>
      </p:sp>
      <p:grpSp>
        <p:nvGrpSpPr>
          <p:cNvPr id="15" name="Group 13"/>
          <p:cNvGrpSpPr>
            <a:grpSpLocks noChangeAspect="1"/>
          </p:cNvGrpSpPr>
          <p:nvPr/>
        </p:nvGrpSpPr>
        <p:grpSpPr bwMode="auto">
          <a:xfrm>
            <a:off x="2697784" y="5092375"/>
            <a:ext cx="5973839" cy="840276"/>
            <a:chOff x="904" y="3380"/>
            <a:chExt cx="3640" cy="512"/>
          </a:xfrm>
        </p:grpSpPr>
        <p:graphicFrame>
          <p:nvGraphicFramePr>
            <p:cNvPr id="16" name="Object 20"/>
            <p:cNvGraphicFramePr>
              <a:graphicFrameLocks noChangeAspect="1"/>
            </p:cNvGraphicFramePr>
            <p:nvPr/>
          </p:nvGraphicFramePr>
          <p:xfrm>
            <a:off x="904" y="3380"/>
            <a:ext cx="575" cy="512"/>
          </p:xfrm>
          <a:graphic>
            <a:graphicData uri="http://schemas.openxmlformats.org/presentationml/2006/ole">
              <mc:AlternateContent xmlns:mc="http://schemas.openxmlformats.org/markup-compatibility/2006">
                <mc:Choice xmlns:v="urn:schemas-microsoft-com:vml" Requires="v">
                  <p:oleObj spid="_x0000_s13465" name="公式" r:id="rId19" imgW="457002" imgH="406224" progId="Equation.3">
                    <p:embed/>
                  </p:oleObj>
                </mc:Choice>
                <mc:Fallback>
                  <p:oleObj name="公式" r:id="rId19" imgW="457002" imgH="406224" progId="Equation.3">
                    <p:embed/>
                    <p:pic>
                      <p:nvPicPr>
                        <p:cNvPr id="16" name="Object 2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04" y="3380"/>
                          <a:ext cx="575" cy="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21"/>
            <p:cNvGraphicFramePr>
              <a:graphicFrameLocks noChangeAspect="1"/>
            </p:cNvGraphicFramePr>
            <p:nvPr/>
          </p:nvGraphicFramePr>
          <p:xfrm>
            <a:off x="1696" y="3380"/>
            <a:ext cx="576" cy="512"/>
          </p:xfrm>
          <a:graphic>
            <a:graphicData uri="http://schemas.openxmlformats.org/presentationml/2006/ole">
              <mc:AlternateContent xmlns:mc="http://schemas.openxmlformats.org/markup-compatibility/2006">
                <mc:Choice xmlns:v="urn:schemas-microsoft-com:vml" Requires="v">
                  <p:oleObj spid="_x0000_s13466" name="公式" r:id="rId21" imgW="457002" imgH="406224" progId="Equation.3">
                    <p:embed/>
                  </p:oleObj>
                </mc:Choice>
                <mc:Fallback>
                  <p:oleObj name="公式" r:id="rId21" imgW="457002" imgH="406224" progId="Equation.3">
                    <p:embed/>
                    <p:pic>
                      <p:nvPicPr>
                        <p:cNvPr id="17" name="Object 2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696" y="3380"/>
                          <a:ext cx="576" cy="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22"/>
            <p:cNvGraphicFramePr>
              <a:graphicFrameLocks noChangeAspect="1"/>
            </p:cNvGraphicFramePr>
            <p:nvPr/>
          </p:nvGraphicFramePr>
          <p:xfrm>
            <a:off x="2488" y="3380"/>
            <a:ext cx="576" cy="512"/>
          </p:xfrm>
          <a:graphic>
            <a:graphicData uri="http://schemas.openxmlformats.org/presentationml/2006/ole">
              <mc:AlternateContent xmlns:mc="http://schemas.openxmlformats.org/markup-compatibility/2006">
                <mc:Choice xmlns:v="urn:schemas-microsoft-com:vml" Requires="v">
                  <p:oleObj spid="_x0000_s13467" name="公式" r:id="rId23" imgW="457002" imgH="406224" progId="Equation.3">
                    <p:embed/>
                  </p:oleObj>
                </mc:Choice>
                <mc:Fallback>
                  <p:oleObj name="公式" r:id="rId23" imgW="457002" imgH="406224" progId="Equation.3">
                    <p:embed/>
                    <p:pic>
                      <p:nvPicPr>
                        <p:cNvPr id="18" name="Object 2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488" y="3380"/>
                          <a:ext cx="576" cy="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23"/>
            <p:cNvGraphicFramePr>
              <a:graphicFrameLocks noChangeAspect="1"/>
            </p:cNvGraphicFramePr>
            <p:nvPr/>
          </p:nvGraphicFramePr>
          <p:xfrm>
            <a:off x="3256" y="3380"/>
            <a:ext cx="575" cy="512"/>
          </p:xfrm>
          <a:graphic>
            <a:graphicData uri="http://schemas.openxmlformats.org/presentationml/2006/ole">
              <mc:AlternateContent xmlns:mc="http://schemas.openxmlformats.org/markup-compatibility/2006">
                <mc:Choice xmlns:v="urn:schemas-microsoft-com:vml" Requires="v">
                  <p:oleObj spid="_x0000_s13468" name="公式" r:id="rId25" imgW="457002" imgH="406224" progId="Equation.3">
                    <p:embed/>
                  </p:oleObj>
                </mc:Choice>
                <mc:Fallback>
                  <p:oleObj name="公式" r:id="rId25" imgW="457002" imgH="406224" progId="Equation.3">
                    <p:embed/>
                    <p:pic>
                      <p:nvPicPr>
                        <p:cNvPr id="19" name="Object 2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256" y="3380"/>
                          <a:ext cx="575" cy="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24"/>
            <p:cNvGraphicFramePr>
              <a:graphicFrameLocks noChangeAspect="1"/>
            </p:cNvGraphicFramePr>
            <p:nvPr/>
          </p:nvGraphicFramePr>
          <p:xfrm>
            <a:off x="4016" y="3452"/>
            <a:ext cx="528" cy="304"/>
          </p:xfrm>
          <a:graphic>
            <a:graphicData uri="http://schemas.openxmlformats.org/presentationml/2006/ole">
              <mc:AlternateContent xmlns:mc="http://schemas.openxmlformats.org/markup-compatibility/2006">
                <mc:Choice xmlns:v="urn:schemas-microsoft-com:vml" Requires="v">
                  <p:oleObj spid="_x0000_s13469" name="公式" r:id="rId27" imgW="418918" imgH="241195" progId="Equation.3">
                    <p:embed/>
                  </p:oleObj>
                </mc:Choice>
                <mc:Fallback>
                  <p:oleObj name="公式" r:id="rId27" imgW="418918" imgH="241195" progId="Equation.3">
                    <p:embed/>
                    <p:pic>
                      <p:nvPicPr>
                        <p:cNvPr id="20" name="Object 24"/>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016" y="3452"/>
                          <a:ext cx="528"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2040319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3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amond(out)">
                                      <p:cBhvr>
                                        <p:cTn id="7" dur="1000"/>
                                        <p:tgtEl>
                                          <p:spTgt spid="6"/>
                                        </p:tgtEl>
                                      </p:cBhvr>
                                    </p:animEffect>
                                  </p:childTnLst>
                                </p:cTn>
                              </p:par>
                              <p:par>
                                <p:cTn id="8" presetID="8" presetClass="entr" presetSubtype="32"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amond(out)">
                                      <p:cBhvr>
                                        <p:cTn id="10" dur="1000"/>
                                        <p:tgtEl>
                                          <p:spTgt spid="7"/>
                                        </p:tgtEl>
                                      </p:cBhvr>
                                    </p:animEffect>
                                  </p:childTnLst>
                                </p:cTn>
                              </p:par>
                              <p:par>
                                <p:cTn id="11" presetID="8" presetClass="entr" presetSubtype="32"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amond(out)">
                                      <p:cBhvr>
                                        <p:cTn id="13" dur="1000"/>
                                        <p:tgtEl>
                                          <p:spTgt spid="8"/>
                                        </p:tgtEl>
                                      </p:cBhvr>
                                    </p:animEffect>
                                  </p:childTnLst>
                                </p:cTn>
                              </p:par>
                              <p:par>
                                <p:cTn id="14" presetID="8" presetClass="entr" presetSubtype="32"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amond(out)">
                                      <p:cBhvr>
                                        <p:cTn id="16" dur="1000"/>
                                        <p:tgtEl>
                                          <p:spTgt spid="9"/>
                                        </p:tgtEl>
                                      </p:cBhvr>
                                    </p:animEffect>
                                  </p:childTnLst>
                                </p:cTn>
                              </p:par>
                              <p:par>
                                <p:cTn id="17" presetID="8" presetClass="entr" presetSubtype="32"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amond(out)">
                                      <p:cBhvr>
                                        <p:cTn id="19" dur="1000"/>
                                        <p:tgtEl>
                                          <p:spTgt spid="10"/>
                                        </p:tgtEl>
                                      </p:cBhvr>
                                    </p:animEffect>
                                  </p:childTnLst>
                                </p:cTn>
                              </p:par>
                              <p:par>
                                <p:cTn id="20" presetID="8" presetClass="entr" presetSubtype="32"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amond(out)">
                                      <p:cBhvr>
                                        <p:cTn id="22" dur="1000"/>
                                        <p:tgtEl>
                                          <p:spTgt spid="11"/>
                                        </p:tgtEl>
                                      </p:cBhvr>
                                    </p:animEffect>
                                  </p:childTnLst>
                                </p:cTn>
                              </p:par>
                              <p:par>
                                <p:cTn id="23" presetID="8" presetClass="entr" presetSubtype="32"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amond(out)">
                                      <p:cBhvr>
                                        <p:cTn id="25" dur="1000"/>
                                        <p:tgtEl>
                                          <p:spTgt spid="12"/>
                                        </p:tgtEl>
                                      </p:cBhvr>
                                    </p:animEffect>
                                  </p:childTnLst>
                                </p:cTn>
                              </p:par>
                              <p:par>
                                <p:cTn id="26" presetID="8" presetClass="entr" presetSubtype="32"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amond(out)">
                                      <p:cBhvr>
                                        <p:cTn id="28" dur="10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down)">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8" presetClass="entr" presetSubtype="32"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diamond(out)">
                                      <p:cBhvr>
                                        <p:cTn id="38"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48</a:t>
            </a:fld>
            <a:endParaRPr lang="en-US" altLang="zh-CN"/>
          </a:p>
        </p:txBody>
      </p:sp>
      <p:sp>
        <p:nvSpPr>
          <p:cNvPr id="3" name="Rectangle 2"/>
          <p:cNvSpPr txBox="1">
            <a:spLocks noChangeArrowheads="1"/>
          </p:cNvSpPr>
          <p:nvPr/>
        </p:nvSpPr>
        <p:spPr bwMode="auto">
          <a:xfrm>
            <a:off x="1963382" y="305746"/>
            <a:ext cx="4179189"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5.2.3</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直方图均衡化</a:t>
            </a:r>
          </a:p>
        </p:txBody>
      </p:sp>
      <p:sp>
        <p:nvSpPr>
          <p:cNvPr id="4" name="Rectangle 2"/>
          <p:cNvSpPr txBox="1">
            <a:spLocks noChangeArrowheads="1"/>
          </p:cNvSpPr>
          <p:nvPr/>
        </p:nvSpPr>
        <p:spPr bwMode="auto">
          <a:xfrm>
            <a:off x="5494635" y="933434"/>
            <a:ext cx="48676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基于直方图修正的图像增强</a:t>
            </a:r>
          </a:p>
        </p:txBody>
      </p:sp>
      <p:sp>
        <p:nvSpPr>
          <p:cNvPr id="5" name="矩形 4"/>
          <p:cNvSpPr/>
          <p:nvPr/>
        </p:nvSpPr>
        <p:spPr>
          <a:xfrm>
            <a:off x="2354949" y="1529778"/>
            <a:ext cx="2691121" cy="425758"/>
          </a:xfrm>
          <a:prstGeom prst="rect">
            <a:avLst/>
          </a:prstGeom>
        </p:spPr>
        <p:txBody>
          <a:bodyPr wrap="none">
            <a:spAutoFit/>
          </a:bodyPr>
          <a:lstStyle/>
          <a:p>
            <a:pPr marL="437369" indent="-437369" algn="just">
              <a:lnSpc>
                <a:spcPts val="2551"/>
              </a:lnSpc>
              <a:buClr>
                <a:srgbClr val="7000C8"/>
              </a:buClr>
              <a:buSzPct val="75000"/>
              <a:buFont typeface="Wingdings" panose="05000000000000000000" pitchFamily="2" charset="2"/>
              <a:buChar char="p"/>
            </a:pPr>
            <a:r>
              <a:rPr lang="zh-CN" altLang="zh-CN" sz="2296" kern="100" dirty="0">
                <a:ea typeface="楷体" panose="02010609060101010101" pitchFamily="49" charset="-122"/>
                <a:cs typeface="Times New Roman" panose="02020603050405020304" pitchFamily="18" charset="0"/>
              </a:rPr>
              <a:t>计算新的直方图</a:t>
            </a:r>
          </a:p>
        </p:txBody>
      </p:sp>
      <p:graphicFrame>
        <p:nvGraphicFramePr>
          <p:cNvPr id="6" name="Object 5"/>
          <p:cNvGraphicFramePr>
            <a:graphicFrameLocks noChangeAspect="1"/>
          </p:cNvGraphicFramePr>
          <p:nvPr>
            <p:extLst/>
          </p:nvPr>
        </p:nvGraphicFramePr>
        <p:xfrm>
          <a:off x="2081311" y="2014712"/>
          <a:ext cx="4120965" cy="840276"/>
        </p:xfrm>
        <a:graphic>
          <a:graphicData uri="http://schemas.openxmlformats.org/presentationml/2006/ole">
            <mc:AlternateContent xmlns:mc="http://schemas.openxmlformats.org/markup-compatibility/2006">
              <mc:Choice xmlns:v="urn:schemas-microsoft-com:vml" Requires="v">
                <p:oleObj spid="_x0000_s14393" name="Equation" r:id="rId3" imgW="1993035" imgH="406224" progId="Equation.DSMT4">
                  <p:embed/>
                </p:oleObj>
              </mc:Choice>
              <mc:Fallback>
                <p:oleObj name="Equation" r:id="rId3" imgW="1993035" imgH="406224" progId="Equation.DSMT4">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1311" y="2014712"/>
                        <a:ext cx="4120965" cy="8402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6"/>
          <p:cNvGraphicFramePr>
            <a:graphicFrameLocks noChangeAspect="1"/>
          </p:cNvGraphicFramePr>
          <p:nvPr>
            <p:extLst/>
          </p:nvPr>
        </p:nvGraphicFramePr>
        <p:xfrm>
          <a:off x="2095260" y="2854989"/>
          <a:ext cx="4093065" cy="840276"/>
        </p:xfrm>
        <a:graphic>
          <a:graphicData uri="http://schemas.openxmlformats.org/presentationml/2006/ole">
            <mc:AlternateContent xmlns:mc="http://schemas.openxmlformats.org/markup-compatibility/2006">
              <mc:Choice xmlns:v="urn:schemas-microsoft-com:vml" Requires="v">
                <p:oleObj spid="_x0000_s14394" name="Equation" r:id="rId5" imgW="1981200" imgH="406400" progId="Equation.DSMT4">
                  <p:embed/>
                </p:oleObj>
              </mc:Choice>
              <mc:Fallback>
                <p:oleObj name="Equation" r:id="rId5" imgW="1981200" imgH="406400" progId="Equation.DSMT4">
                  <p:embed/>
                  <p:pic>
                    <p:nvPicPr>
                      <p:cNvPr id="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5260" y="2854989"/>
                        <a:ext cx="4093065" cy="8402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7"/>
          <p:cNvGraphicFramePr>
            <a:graphicFrameLocks noChangeAspect="1"/>
          </p:cNvGraphicFramePr>
          <p:nvPr>
            <p:extLst/>
          </p:nvPr>
        </p:nvGraphicFramePr>
        <p:xfrm>
          <a:off x="2067361" y="3712542"/>
          <a:ext cx="4120964" cy="840276"/>
        </p:xfrm>
        <a:graphic>
          <a:graphicData uri="http://schemas.openxmlformats.org/presentationml/2006/ole">
            <mc:AlternateContent xmlns:mc="http://schemas.openxmlformats.org/markup-compatibility/2006">
              <mc:Choice xmlns:v="urn:schemas-microsoft-com:vml" Requires="v">
                <p:oleObj spid="_x0000_s14395" name="Equation" r:id="rId7" imgW="1993035" imgH="406224" progId="Equation.DSMT4">
                  <p:embed/>
                </p:oleObj>
              </mc:Choice>
              <mc:Fallback>
                <p:oleObj name="Equation" r:id="rId7" imgW="1993035" imgH="406224" progId="Equation.DSMT4">
                  <p:embed/>
                  <p:pic>
                    <p:nvPicPr>
                      <p:cNvPr id="8"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67361" y="3712542"/>
                        <a:ext cx="4120964" cy="8402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8"/>
          <p:cNvGraphicFramePr>
            <a:graphicFrameLocks noChangeAspect="1"/>
          </p:cNvGraphicFramePr>
          <p:nvPr>
            <p:extLst/>
          </p:nvPr>
        </p:nvGraphicFramePr>
        <p:xfrm>
          <a:off x="2016187" y="4570096"/>
          <a:ext cx="6956896" cy="840276"/>
        </p:xfrm>
        <a:graphic>
          <a:graphicData uri="http://schemas.openxmlformats.org/presentationml/2006/ole">
            <mc:AlternateContent xmlns:mc="http://schemas.openxmlformats.org/markup-compatibility/2006">
              <mc:Choice xmlns:v="urn:schemas-microsoft-com:vml" Requires="v">
                <p:oleObj spid="_x0000_s14396" name="Equation" r:id="rId9" imgW="3365500" imgH="406400" progId="Equation.DSMT4">
                  <p:embed/>
                </p:oleObj>
              </mc:Choice>
              <mc:Fallback>
                <p:oleObj name="Equation" r:id="rId9" imgW="3365500" imgH="406400" progId="Equation.DSMT4">
                  <p:embed/>
                  <p:pic>
                    <p:nvPicPr>
                      <p:cNvPr id="9"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16187" y="4570096"/>
                        <a:ext cx="6956896" cy="8402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9"/>
          <p:cNvGraphicFramePr>
            <a:graphicFrameLocks noChangeAspect="1"/>
          </p:cNvGraphicFramePr>
          <p:nvPr>
            <p:extLst/>
          </p:nvPr>
        </p:nvGraphicFramePr>
        <p:xfrm>
          <a:off x="1917779" y="5554721"/>
          <a:ext cx="8568996" cy="484737"/>
        </p:xfrm>
        <a:graphic>
          <a:graphicData uri="http://schemas.openxmlformats.org/presentationml/2006/ole">
            <mc:AlternateContent xmlns:mc="http://schemas.openxmlformats.org/markup-compatibility/2006">
              <mc:Choice xmlns:v="urn:schemas-microsoft-com:vml" Requires="v">
                <p:oleObj spid="_x0000_s14397" name="Equation" r:id="rId11" imgW="4267200" imgH="241300" progId="Equation.DSMT4">
                  <p:embed/>
                </p:oleObj>
              </mc:Choice>
              <mc:Fallback>
                <p:oleObj name="Equation" r:id="rId11" imgW="4267200" imgH="241300" progId="Equation.DSMT4">
                  <p:embed/>
                  <p:pic>
                    <p:nvPicPr>
                      <p:cNvPr id="1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17779" y="5554721"/>
                        <a:ext cx="8568996" cy="48473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937437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3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amond(out)">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3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amond(out)">
                                      <p:cBhvr>
                                        <p:cTn id="12" dur="1000"/>
                                        <p:tgtEl>
                                          <p:spTgt spid="7"/>
                                        </p:tgtEl>
                                      </p:cBhvr>
                                    </p:animEffect>
                                  </p:childTnLst>
                                </p:cTn>
                              </p:par>
                              <p:par>
                                <p:cTn id="13" presetID="8" presetClass="entr" presetSubtype="32"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amond(out)">
                                      <p:cBhvr>
                                        <p:cTn id="15" dur="1000"/>
                                        <p:tgtEl>
                                          <p:spTgt spid="8"/>
                                        </p:tgtEl>
                                      </p:cBhvr>
                                    </p:animEffect>
                                  </p:childTnLst>
                                </p:cTn>
                              </p:par>
                              <p:par>
                                <p:cTn id="16" presetID="8" presetClass="entr" presetSubtype="32"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amond(out)">
                                      <p:cBhvr>
                                        <p:cTn id="18" dur="1000"/>
                                        <p:tgtEl>
                                          <p:spTgt spid="9"/>
                                        </p:tgtEl>
                                      </p:cBhvr>
                                    </p:animEffect>
                                  </p:childTnLst>
                                </p:cTn>
                              </p:par>
                              <p:par>
                                <p:cTn id="19" presetID="8" presetClass="entr" presetSubtype="32"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amond(out)">
                                      <p:cBhvr>
                                        <p:cTn id="21"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49</a:t>
            </a:fld>
            <a:endParaRPr lang="en-US" altLang="zh-CN"/>
          </a:p>
        </p:txBody>
      </p:sp>
      <p:sp>
        <p:nvSpPr>
          <p:cNvPr id="3" name="Rectangle 2"/>
          <p:cNvSpPr txBox="1">
            <a:spLocks noChangeArrowheads="1"/>
          </p:cNvSpPr>
          <p:nvPr/>
        </p:nvSpPr>
        <p:spPr bwMode="auto">
          <a:xfrm>
            <a:off x="1963382" y="305746"/>
            <a:ext cx="4179189"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5.2.3</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直方图均衡化</a:t>
            </a:r>
          </a:p>
        </p:txBody>
      </p:sp>
      <p:sp>
        <p:nvSpPr>
          <p:cNvPr id="4" name="Rectangle 2"/>
          <p:cNvSpPr txBox="1">
            <a:spLocks noChangeArrowheads="1"/>
          </p:cNvSpPr>
          <p:nvPr/>
        </p:nvSpPr>
        <p:spPr bwMode="auto">
          <a:xfrm>
            <a:off x="5494635" y="933434"/>
            <a:ext cx="48676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基于直方图修正的图像增强</a:t>
            </a:r>
          </a:p>
        </p:txBody>
      </p:sp>
      <p:sp>
        <p:nvSpPr>
          <p:cNvPr id="5" name="矩形 4"/>
          <p:cNvSpPr/>
          <p:nvPr/>
        </p:nvSpPr>
        <p:spPr>
          <a:xfrm>
            <a:off x="2346120" y="1330296"/>
            <a:ext cx="2101216" cy="445635"/>
          </a:xfrm>
          <a:prstGeom prst="rect">
            <a:avLst/>
          </a:prstGeom>
        </p:spPr>
        <p:txBody>
          <a:bodyPr wrap="none">
            <a:spAutoFit/>
          </a:bodyPr>
          <a:lstStyle/>
          <a:p>
            <a:pPr marL="437369" indent="-437369" algn="just">
              <a:buClr>
                <a:srgbClr val="7000C8"/>
              </a:buClr>
              <a:buSzPct val="75000"/>
              <a:buFont typeface="Wingdings" panose="05000000000000000000" pitchFamily="2" charset="2"/>
              <a:buChar char="p"/>
            </a:pPr>
            <a:r>
              <a:rPr lang="zh-CN" altLang="zh-CN" sz="2296" kern="100" dirty="0">
                <a:ea typeface="楷体" panose="02010609060101010101" pitchFamily="49" charset="-122"/>
                <a:cs typeface="Times New Roman" panose="02020603050405020304" pitchFamily="18" charset="0"/>
              </a:rPr>
              <a:t>生成新图像</a:t>
            </a:r>
          </a:p>
        </p:txBody>
      </p:sp>
      <p:graphicFrame>
        <p:nvGraphicFramePr>
          <p:cNvPr id="7" name="表格 6"/>
          <p:cNvGraphicFramePr>
            <a:graphicFrameLocks noGrp="1"/>
          </p:cNvGraphicFramePr>
          <p:nvPr>
            <p:extLst/>
          </p:nvPr>
        </p:nvGraphicFramePr>
        <p:xfrm>
          <a:off x="1825269" y="1957983"/>
          <a:ext cx="8385128" cy="855276"/>
        </p:xfrm>
        <a:graphic>
          <a:graphicData uri="http://schemas.openxmlformats.org/drawingml/2006/table">
            <a:tbl>
              <a:tblPr firstRow="1" firstCol="1" bandRow="1"/>
              <a:tblGrid>
                <a:gridCol w="2112405">
                  <a:extLst>
                    <a:ext uri="{9D8B030D-6E8A-4147-A177-3AD203B41FA5}">
                      <a16:colId xmlns:a16="http://schemas.microsoft.com/office/drawing/2014/main" val="2256429142"/>
                    </a:ext>
                  </a:extLst>
                </a:gridCol>
                <a:gridCol w="688828">
                  <a:extLst>
                    <a:ext uri="{9D8B030D-6E8A-4147-A177-3AD203B41FA5}">
                      <a16:colId xmlns:a16="http://schemas.microsoft.com/office/drawing/2014/main" val="1705176639"/>
                    </a:ext>
                  </a:extLst>
                </a:gridCol>
                <a:gridCol w="780671">
                  <a:extLst>
                    <a:ext uri="{9D8B030D-6E8A-4147-A177-3AD203B41FA5}">
                      <a16:colId xmlns:a16="http://schemas.microsoft.com/office/drawing/2014/main" val="2155429028"/>
                    </a:ext>
                  </a:extLst>
                </a:gridCol>
                <a:gridCol w="734749">
                  <a:extLst>
                    <a:ext uri="{9D8B030D-6E8A-4147-A177-3AD203B41FA5}">
                      <a16:colId xmlns:a16="http://schemas.microsoft.com/office/drawing/2014/main" val="4017601309"/>
                    </a:ext>
                  </a:extLst>
                </a:gridCol>
                <a:gridCol w="872515">
                  <a:extLst>
                    <a:ext uri="{9D8B030D-6E8A-4147-A177-3AD203B41FA5}">
                      <a16:colId xmlns:a16="http://schemas.microsoft.com/office/drawing/2014/main" val="69638584"/>
                    </a:ext>
                  </a:extLst>
                </a:gridCol>
                <a:gridCol w="826593">
                  <a:extLst>
                    <a:ext uri="{9D8B030D-6E8A-4147-A177-3AD203B41FA5}">
                      <a16:colId xmlns:a16="http://schemas.microsoft.com/office/drawing/2014/main" val="2404446177"/>
                    </a:ext>
                  </a:extLst>
                </a:gridCol>
                <a:gridCol w="964359">
                  <a:extLst>
                    <a:ext uri="{9D8B030D-6E8A-4147-A177-3AD203B41FA5}">
                      <a16:colId xmlns:a16="http://schemas.microsoft.com/office/drawing/2014/main" val="1032478846"/>
                    </a:ext>
                  </a:extLst>
                </a:gridCol>
                <a:gridCol w="872515">
                  <a:extLst>
                    <a:ext uri="{9D8B030D-6E8A-4147-A177-3AD203B41FA5}">
                      <a16:colId xmlns:a16="http://schemas.microsoft.com/office/drawing/2014/main" val="2865602388"/>
                    </a:ext>
                  </a:extLst>
                </a:gridCol>
                <a:gridCol w="532493">
                  <a:extLst>
                    <a:ext uri="{9D8B030D-6E8A-4147-A177-3AD203B41FA5}">
                      <a16:colId xmlns:a16="http://schemas.microsoft.com/office/drawing/2014/main" val="1013794804"/>
                    </a:ext>
                  </a:extLst>
                </a:gridCol>
              </a:tblGrid>
              <a:tr h="427638">
                <a:tc>
                  <a:txBody>
                    <a:bodyPr/>
                    <a:lstStyle/>
                    <a:p>
                      <a:pPr algn="ctr">
                        <a:lnSpc>
                          <a:spcPct val="100000"/>
                        </a:lnSpc>
                        <a:spcAft>
                          <a:spcPts val="0"/>
                        </a:spcAft>
                      </a:pPr>
                      <a:r>
                        <a:rPr lang="zh-CN" sz="2300" b="1" kern="100" dirty="0">
                          <a:effectLst/>
                          <a:latin typeface="Times New Roman" panose="02020603050405020304" pitchFamily="18" charset="0"/>
                          <a:ea typeface="楷体" panose="02010609060101010101" pitchFamily="49" charset="-122"/>
                          <a:cs typeface="Times New Roman" panose="02020603050405020304" pitchFamily="18" charset="0"/>
                        </a:rPr>
                        <a:t>变换前灰度级</a:t>
                      </a:r>
                    </a:p>
                  </a:txBody>
                  <a:tcPr marL="87471" marR="87471"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2800" b="1" kern="100">
                          <a:effectLst/>
                          <a:latin typeface="Times New Roman" panose="02020603050405020304" pitchFamily="18" charset="0"/>
                          <a:ea typeface="楷体" panose="02010609060101010101" pitchFamily="49" charset="-122"/>
                          <a:cs typeface="Times New Roman" panose="02020603050405020304" pitchFamily="18" charset="0"/>
                        </a:rPr>
                        <a:t>0</a:t>
                      </a:r>
                      <a:endParaRPr lang="zh-CN" sz="2800" b="1" kern="100">
                        <a:effectLst/>
                        <a:latin typeface="Times New Roman" panose="02020603050405020304" pitchFamily="18" charset="0"/>
                        <a:ea typeface="楷体" panose="02010609060101010101" pitchFamily="49" charset="-122"/>
                        <a:cs typeface="Times New Roman" panose="02020603050405020304" pitchFamily="18" charset="0"/>
                      </a:endParaRPr>
                    </a:p>
                  </a:txBody>
                  <a:tcPr marL="87471" marR="87471"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2800" b="1" kern="100">
                          <a:effectLst/>
                          <a:latin typeface="Times New Roman" panose="02020603050405020304" pitchFamily="18" charset="0"/>
                          <a:ea typeface="楷体" panose="02010609060101010101" pitchFamily="49" charset="-122"/>
                          <a:cs typeface="Times New Roman" panose="02020603050405020304" pitchFamily="18" charset="0"/>
                        </a:rPr>
                        <a:t>1/7</a:t>
                      </a:r>
                      <a:endParaRPr lang="zh-CN" sz="2800" b="1" kern="100">
                        <a:effectLst/>
                        <a:latin typeface="Times New Roman" panose="02020603050405020304" pitchFamily="18" charset="0"/>
                        <a:ea typeface="楷体" panose="02010609060101010101" pitchFamily="49" charset="-122"/>
                        <a:cs typeface="Times New Roman" panose="02020603050405020304" pitchFamily="18" charset="0"/>
                      </a:endParaRPr>
                    </a:p>
                  </a:txBody>
                  <a:tcPr marL="87471" marR="87471"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2800" b="1" kern="100">
                          <a:effectLst/>
                          <a:latin typeface="Times New Roman" panose="02020603050405020304" pitchFamily="18" charset="0"/>
                          <a:ea typeface="楷体" panose="02010609060101010101" pitchFamily="49" charset="-122"/>
                          <a:cs typeface="Times New Roman" panose="02020603050405020304" pitchFamily="18" charset="0"/>
                        </a:rPr>
                        <a:t>2/7</a:t>
                      </a:r>
                      <a:endParaRPr lang="zh-CN" sz="2800" b="1" kern="100">
                        <a:effectLst/>
                        <a:latin typeface="Times New Roman" panose="02020603050405020304" pitchFamily="18" charset="0"/>
                        <a:ea typeface="楷体" panose="02010609060101010101" pitchFamily="49" charset="-122"/>
                        <a:cs typeface="Times New Roman" panose="02020603050405020304" pitchFamily="18" charset="0"/>
                      </a:endParaRPr>
                    </a:p>
                  </a:txBody>
                  <a:tcPr marL="87471" marR="87471"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2800" b="1" kern="100">
                          <a:effectLst/>
                          <a:latin typeface="Times New Roman" panose="02020603050405020304" pitchFamily="18" charset="0"/>
                          <a:ea typeface="楷体" panose="02010609060101010101" pitchFamily="49" charset="-122"/>
                          <a:cs typeface="Times New Roman" panose="02020603050405020304" pitchFamily="18" charset="0"/>
                        </a:rPr>
                        <a:t>3/7</a:t>
                      </a:r>
                      <a:endParaRPr lang="zh-CN" sz="2800" b="1" kern="100">
                        <a:effectLst/>
                        <a:latin typeface="Times New Roman" panose="02020603050405020304" pitchFamily="18" charset="0"/>
                        <a:ea typeface="楷体" panose="02010609060101010101" pitchFamily="49" charset="-122"/>
                        <a:cs typeface="Times New Roman" panose="02020603050405020304" pitchFamily="18" charset="0"/>
                      </a:endParaRPr>
                    </a:p>
                  </a:txBody>
                  <a:tcPr marL="87471" marR="87471"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2800" b="1" kern="100">
                          <a:effectLst/>
                          <a:latin typeface="Times New Roman" panose="02020603050405020304" pitchFamily="18" charset="0"/>
                          <a:ea typeface="楷体" panose="02010609060101010101" pitchFamily="49" charset="-122"/>
                          <a:cs typeface="Times New Roman" panose="02020603050405020304" pitchFamily="18" charset="0"/>
                        </a:rPr>
                        <a:t>4/7</a:t>
                      </a:r>
                      <a:endParaRPr lang="zh-CN" sz="2800" b="1" kern="100">
                        <a:effectLst/>
                        <a:latin typeface="Times New Roman" panose="02020603050405020304" pitchFamily="18" charset="0"/>
                        <a:ea typeface="楷体" panose="02010609060101010101" pitchFamily="49" charset="-122"/>
                        <a:cs typeface="Times New Roman" panose="02020603050405020304" pitchFamily="18" charset="0"/>
                      </a:endParaRPr>
                    </a:p>
                  </a:txBody>
                  <a:tcPr marL="87471" marR="87471"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2800" b="1" kern="100" dirty="0">
                          <a:effectLst/>
                          <a:latin typeface="Times New Roman" panose="02020603050405020304" pitchFamily="18" charset="0"/>
                          <a:ea typeface="楷体" panose="02010609060101010101" pitchFamily="49" charset="-122"/>
                          <a:cs typeface="Times New Roman" panose="02020603050405020304" pitchFamily="18" charset="0"/>
                        </a:rPr>
                        <a:t>5/7</a:t>
                      </a:r>
                      <a:endParaRPr lang="zh-CN" sz="2800" b="1" kern="100" dirty="0">
                        <a:effectLst/>
                        <a:latin typeface="Times New Roman" panose="02020603050405020304" pitchFamily="18" charset="0"/>
                        <a:ea typeface="楷体" panose="02010609060101010101" pitchFamily="49" charset="-122"/>
                        <a:cs typeface="Times New Roman" panose="02020603050405020304" pitchFamily="18" charset="0"/>
                      </a:endParaRPr>
                    </a:p>
                  </a:txBody>
                  <a:tcPr marL="87471" marR="87471"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2800" b="1" kern="100" dirty="0">
                          <a:effectLst/>
                          <a:latin typeface="Times New Roman" panose="02020603050405020304" pitchFamily="18" charset="0"/>
                          <a:ea typeface="楷体" panose="02010609060101010101" pitchFamily="49" charset="-122"/>
                          <a:cs typeface="Times New Roman" panose="02020603050405020304" pitchFamily="18" charset="0"/>
                        </a:rPr>
                        <a:t>6/7</a:t>
                      </a:r>
                      <a:endParaRPr lang="zh-CN" sz="2800" b="1" kern="100" dirty="0">
                        <a:effectLst/>
                        <a:latin typeface="Times New Roman" panose="02020603050405020304" pitchFamily="18" charset="0"/>
                        <a:ea typeface="楷体" panose="02010609060101010101" pitchFamily="49" charset="-122"/>
                        <a:cs typeface="Times New Roman" panose="02020603050405020304" pitchFamily="18" charset="0"/>
                      </a:endParaRPr>
                    </a:p>
                  </a:txBody>
                  <a:tcPr marL="87471" marR="87471"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2800" b="1" kern="100">
                          <a:effectLst/>
                          <a:latin typeface="Times New Roman" panose="02020603050405020304" pitchFamily="18" charset="0"/>
                          <a:ea typeface="楷体" panose="02010609060101010101" pitchFamily="49" charset="-122"/>
                          <a:cs typeface="Times New Roman" panose="02020603050405020304" pitchFamily="18" charset="0"/>
                        </a:rPr>
                        <a:t>1</a:t>
                      </a:r>
                      <a:endParaRPr lang="zh-CN" sz="2800" b="1" kern="100">
                        <a:effectLst/>
                        <a:latin typeface="Times New Roman" panose="02020603050405020304" pitchFamily="18" charset="0"/>
                        <a:ea typeface="楷体" panose="02010609060101010101" pitchFamily="49" charset="-122"/>
                        <a:cs typeface="Times New Roman" panose="02020603050405020304" pitchFamily="18" charset="0"/>
                      </a:endParaRPr>
                    </a:p>
                  </a:txBody>
                  <a:tcPr marL="87471" marR="87471"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4431909"/>
                  </a:ext>
                </a:extLst>
              </a:tr>
              <a:tr h="427638">
                <a:tc>
                  <a:txBody>
                    <a:bodyPr/>
                    <a:lstStyle/>
                    <a:p>
                      <a:pPr algn="ctr">
                        <a:lnSpc>
                          <a:spcPct val="100000"/>
                        </a:lnSpc>
                        <a:spcAft>
                          <a:spcPts val="0"/>
                        </a:spcAft>
                      </a:pPr>
                      <a:r>
                        <a:rPr lang="zh-CN" sz="2300" b="1" kern="100" dirty="0">
                          <a:effectLst/>
                          <a:latin typeface="Times New Roman" panose="02020603050405020304" pitchFamily="18" charset="0"/>
                          <a:ea typeface="楷体" panose="02010609060101010101" pitchFamily="49" charset="-122"/>
                          <a:cs typeface="Times New Roman" panose="02020603050405020304" pitchFamily="18" charset="0"/>
                        </a:rPr>
                        <a:t>变换后灰度级</a:t>
                      </a:r>
                    </a:p>
                  </a:txBody>
                  <a:tcPr marL="87471" marR="87471"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2800" b="1" kern="100">
                          <a:effectLst/>
                          <a:latin typeface="Times New Roman" panose="02020603050405020304" pitchFamily="18" charset="0"/>
                          <a:ea typeface="楷体" panose="02010609060101010101" pitchFamily="49" charset="-122"/>
                          <a:cs typeface="Times New Roman" panose="02020603050405020304" pitchFamily="18" charset="0"/>
                        </a:rPr>
                        <a:t>1/7</a:t>
                      </a:r>
                      <a:endParaRPr lang="zh-CN" sz="2800" b="1" kern="100">
                        <a:effectLst/>
                        <a:latin typeface="Times New Roman" panose="02020603050405020304" pitchFamily="18" charset="0"/>
                        <a:ea typeface="楷体" panose="02010609060101010101" pitchFamily="49" charset="-122"/>
                        <a:cs typeface="Times New Roman" panose="02020603050405020304" pitchFamily="18" charset="0"/>
                      </a:endParaRPr>
                    </a:p>
                  </a:txBody>
                  <a:tcPr marL="87471" marR="87471"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2800" b="1" kern="100">
                          <a:effectLst/>
                          <a:latin typeface="Times New Roman" panose="02020603050405020304" pitchFamily="18" charset="0"/>
                          <a:ea typeface="楷体" panose="02010609060101010101" pitchFamily="49" charset="-122"/>
                          <a:cs typeface="Times New Roman" panose="02020603050405020304" pitchFamily="18" charset="0"/>
                        </a:rPr>
                        <a:t>3/7</a:t>
                      </a:r>
                      <a:endParaRPr lang="zh-CN" sz="2800" b="1" kern="100">
                        <a:effectLst/>
                        <a:latin typeface="Times New Roman" panose="02020603050405020304" pitchFamily="18" charset="0"/>
                        <a:ea typeface="楷体" panose="02010609060101010101" pitchFamily="49" charset="-122"/>
                        <a:cs typeface="Times New Roman" panose="02020603050405020304" pitchFamily="18" charset="0"/>
                      </a:endParaRPr>
                    </a:p>
                  </a:txBody>
                  <a:tcPr marL="87471" marR="87471"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2800" b="1" kern="100">
                          <a:effectLst/>
                          <a:latin typeface="Times New Roman" panose="02020603050405020304" pitchFamily="18" charset="0"/>
                          <a:ea typeface="楷体" panose="02010609060101010101" pitchFamily="49" charset="-122"/>
                          <a:cs typeface="Times New Roman" panose="02020603050405020304" pitchFamily="18" charset="0"/>
                        </a:rPr>
                        <a:t>5/7</a:t>
                      </a:r>
                      <a:endParaRPr lang="zh-CN" sz="2800" b="1" kern="100">
                        <a:effectLst/>
                        <a:latin typeface="Times New Roman" panose="02020603050405020304" pitchFamily="18" charset="0"/>
                        <a:ea typeface="楷体" panose="02010609060101010101" pitchFamily="49" charset="-122"/>
                        <a:cs typeface="Times New Roman" panose="02020603050405020304" pitchFamily="18" charset="0"/>
                      </a:endParaRPr>
                    </a:p>
                  </a:txBody>
                  <a:tcPr marL="87471" marR="87471"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2800" b="1" kern="100">
                          <a:effectLst/>
                          <a:latin typeface="Times New Roman" panose="02020603050405020304" pitchFamily="18" charset="0"/>
                          <a:ea typeface="楷体" panose="02010609060101010101" pitchFamily="49" charset="-122"/>
                          <a:cs typeface="Times New Roman" panose="02020603050405020304" pitchFamily="18" charset="0"/>
                        </a:rPr>
                        <a:t>6/7</a:t>
                      </a:r>
                      <a:endParaRPr lang="zh-CN" sz="2800" b="1" kern="100">
                        <a:effectLst/>
                        <a:latin typeface="Times New Roman" panose="02020603050405020304" pitchFamily="18" charset="0"/>
                        <a:ea typeface="楷体" panose="02010609060101010101" pitchFamily="49" charset="-122"/>
                        <a:cs typeface="Times New Roman" panose="02020603050405020304" pitchFamily="18" charset="0"/>
                      </a:endParaRPr>
                    </a:p>
                  </a:txBody>
                  <a:tcPr marL="87471" marR="87471"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2800" b="1" kern="100">
                          <a:effectLst/>
                          <a:latin typeface="Times New Roman" panose="02020603050405020304" pitchFamily="18" charset="0"/>
                          <a:ea typeface="楷体" panose="02010609060101010101" pitchFamily="49" charset="-122"/>
                          <a:cs typeface="Times New Roman" panose="02020603050405020304" pitchFamily="18" charset="0"/>
                        </a:rPr>
                        <a:t>6/7</a:t>
                      </a:r>
                      <a:endParaRPr lang="zh-CN" sz="2800" b="1" kern="100">
                        <a:effectLst/>
                        <a:latin typeface="Times New Roman" panose="02020603050405020304" pitchFamily="18" charset="0"/>
                        <a:ea typeface="楷体" panose="02010609060101010101" pitchFamily="49" charset="-122"/>
                        <a:cs typeface="Times New Roman" panose="02020603050405020304" pitchFamily="18" charset="0"/>
                      </a:endParaRPr>
                    </a:p>
                  </a:txBody>
                  <a:tcPr marL="87471" marR="87471"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2800" b="1" kern="100">
                          <a:effectLst/>
                          <a:latin typeface="Times New Roman" panose="02020603050405020304" pitchFamily="18" charset="0"/>
                          <a:ea typeface="楷体" panose="02010609060101010101" pitchFamily="49" charset="-122"/>
                          <a:cs typeface="Times New Roman" panose="02020603050405020304" pitchFamily="18" charset="0"/>
                        </a:rPr>
                        <a:t>1</a:t>
                      </a:r>
                      <a:endParaRPr lang="zh-CN" sz="2800" b="1" kern="100">
                        <a:effectLst/>
                        <a:latin typeface="Times New Roman" panose="02020603050405020304" pitchFamily="18" charset="0"/>
                        <a:ea typeface="楷体" panose="02010609060101010101" pitchFamily="49" charset="-122"/>
                        <a:cs typeface="Times New Roman" panose="02020603050405020304" pitchFamily="18" charset="0"/>
                      </a:endParaRPr>
                    </a:p>
                  </a:txBody>
                  <a:tcPr marL="87471" marR="87471"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2800" b="1" kern="100">
                          <a:effectLst/>
                          <a:latin typeface="Times New Roman" panose="02020603050405020304" pitchFamily="18" charset="0"/>
                          <a:ea typeface="楷体" panose="02010609060101010101" pitchFamily="49" charset="-122"/>
                          <a:cs typeface="Times New Roman" panose="02020603050405020304" pitchFamily="18" charset="0"/>
                        </a:rPr>
                        <a:t>1</a:t>
                      </a:r>
                      <a:endParaRPr lang="zh-CN" sz="2800" b="1" kern="100">
                        <a:effectLst/>
                        <a:latin typeface="Times New Roman" panose="02020603050405020304" pitchFamily="18" charset="0"/>
                        <a:ea typeface="楷体" panose="02010609060101010101" pitchFamily="49" charset="-122"/>
                        <a:cs typeface="Times New Roman" panose="02020603050405020304" pitchFamily="18" charset="0"/>
                      </a:endParaRPr>
                    </a:p>
                  </a:txBody>
                  <a:tcPr marL="87471" marR="87471"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2800" b="1" kern="100" dirty="0">
                          <a:effectLst/>
                          <a:latin typeface="Times New Roman" panose="02020603050405020304" pitchFamily="18" charset="0"/>
                          <a:ea typeface="楷体" panose="02010609060101010101" pitchFamily="49" charset="-122"/>
                          <a:cs typeface="Times New Roman" panose="02020603050405020304" pitchFamily="18" charset="0"/>
                        </a:rPr>
                        <a:t>1</a:t>
                      </a:r>
                      <a:endParaRPr lang="zh-CN" sz="2800" b="1" kern="100" dirty="0">
                        <a:effectLst/>
                        <a:latin typeface="Times New Roman" panose="02020603050405020304" pitchFamily="18" charset="0"/>
                        <a:ea typeface="楷体" panose="02010609060101010101" pitchFamily="49" charset="-122"/>
                        <a:cs typeface="Times New Roman" panose="02020603050405020304" pitchFamily="18" charset="0"/>
                      </a:endParaRPr>
                    </a:p>
                  </a:txBody>
                  <a:tcPr marL="87471" marR="87471"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0505357"/>
                  </a:ext>
                </a:extLst>
              </a:tr>
            </a:tbl>
          </a:graphicData>
        </a:graphic>
      </p:graphicFrame>
      <p:grpSp>
        <p:nvGrpSpPr>
          <p:cNvPr id="10" name="Group 12"/>
          <p:cNvGrpSpPr>
            <a:grpSpLocks noChangeAspect="1"/>
          </p:cNvGrpSpPr>
          <p:nvPr/>
        </p:nvGrpSpPr>
        <p:grpSpPr bwMode="auto">
          <a:xfrm>
            <a:off x="2650068" y="3075529"/>
            <a:ext cx="3317333" cy="2865550"/>
            <a:chOff x="236" y="1744"/>
            <a:chExt cx="1947" cy="1682"/>
          </a:xfrm>
        </p:grpSpPr>
        <p:graphicFrame>
          <p:nvGraphicFramePr>
            <p:cNvPr id="11" name="Object 13"/>
            <p:cNvGraphicFramePr>
              <a:graphicFrameLocks noChangeAspect="1"/>
            </p:cNvGraphicFramePr>
            <p:nvPr/>
          </p:nvGraphicFramePr>
          <p:xfrm>
            <a:off x="519" y="3108"/>
            <a:ext cx="1434" cy="318"/>
          </p:xfrm>
          <a:graphic>
            <a:graphicData uri="http://schemas.openxmlformats.org/presentationml/2006/ole">
              <mc:AlternateContent xmlns:mc="http://schemas.openxmlformats.org/markup-compatibility/2006">
                <mc:Choice xmlns:v="urn:schemas-microsoft-com:vml" Requires="v">
                  <p:oleObj spid="_x0000_s15450" name="公式" r:id="rId3" imgW="1777229" imgH="393529" progId="Equation.3">
                    <p:embed/>
                  </p:oleObj>
                </mc:Choice>
                <mc:Fallback>
                  <p:oleObj name="公式" r:id="rId3" imgW="1777229" imgH="393529" progId="Equation.3">
                    <p:embed/>
                    <p:pic>
                      <p:nvPicPr>
                        <p:cNvPr id="11"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 y="3108"/>
                          <a:ext cx="1434" cy="3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Line 14"/>
            <p:cNvSpPr>
              <a:spLocks noChangeAspect="1" noChangeShapeType="1"/>
            </p:cNvSpPr>
            <p:nvPr/>
          </p:nvSpPr>
          <p:spPr bwMode="auto">
            <a:xfrm flipV="1">
              <a:off x="567" y="3110"/>
              <a:ext cx="1539" cy="3"/>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296"/>
            </a:p>
          </p:txBody>
        </p:sp>
        <p:sp>
          <p:nvSpPr>
            <p:cNvPr id="13" name="Line 15"/>
            <p:cNvSpPr>
              <a:spLocks noChangeAspect="1" noChangeShapeType="1"/>
            </p:cNvSpPr>
            <p:nvPr/>
          </p:nvSpPr>
          <p:spPr bwMode="auto">
            <a:xfrm flipH="1" flipV="1">
              <a:off x="567" y="1744"/>
              <a:ext cx="6" cy="1369"/>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296"/>
            </a:p>
          </p:txBody>
        </p:sp>
        <p:sp>
          <p:nvSpPr>
            <p:cNvPr id="14" name="Line 16"/>
            <p:cNvSpPr>
              <a:spLocks noChangeAspect="1" noChangeShapeType="1"/>
            </p:cNvSpPr>
            <p:nvPr/>
          </p:nvSpPr>
          <p:spPr bwMode="auto">
            <a:xfrm flipV="1">
              <a:off x="567" y="2931"/>
              <a:ext cx="4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296"/>
            </a:p>
          </p:txBody>
        </p:sp>
        <p:sp>
          <p:nvSpPr>
            <p:cNvPr id="15" name="Line 17"/>
            <p:cNvSpPr>
              <a:spLocks noChangeAspect="1" noChangeShapeType="1"/>
            </p:cNvSpPr>
            <p:nvPr/>
          </p:nvSpPr>
          <p:spPr bwMode="auto">
            <a:xfrm flipV="1">
              <a:off x="567" y="2704"/>
              <a:ext cx="4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296"/>
            </a:p>
          </p:txBody>
        </p:sp>
        <p:sp>
          <p:nvSpPr>
            <p:cNvPr id="16" name="Line 18"/>
            <p:cNvSpPr>
              <a:spLocks noChangeAspect="1" noChangeShapeType="1"/>
            </p:cNvSpPr>
            <p:nvPr/>
          </p:nvSpPr>
          <p:spPr bwMode="auto">
            <a:xfrm flipV="1">
              <a:off x="567" y="2478"/>
              <a:ext cx="4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296"/>
            </a:p>
          </p:txBody>
        </p:sp>
        <p:sp>
          <p:nvSpPr>
            <p:cNvPr id="17" name="Line 19"/>
            <p:cNvSpPr>
              <a:spLocks noChangeAspect="1" noChangeShapeType="1"/>
            </p:cNvSpPr>
            <p:nvPr/>
          </p:nvSpPr>
          <p:spPr bwMode="auto">
            <a:xfrm flipV="1">
              <a:off x="567" y="2251"/>
              <a:ext cx="4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296"/>
            </a:p>
          </p:txBody>
        </p:sp>
        <p:sp>
          <p:nvSpPr>
            <p:cNvPr id="18" name="Line 20"/>
            <p:cNvSpPr>
              <a:spLocks noChangeAspect="1" noChangeShapeType="1"/>
            </p:cNvSpPr>
            <p:nvPr/>
          </p:nvSpPr>
          <p:spPr bwMode="auto">
            <a:xfrm flipV="1">
              <a:off x="567" y="2069"/>
              <a:ext cx="4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296"/>
            </a:p>
          </p:txBody>
        </p:sp>
        <p:sp>
          <p:nvSpPr>
            <p:cNvPr id="19" name="Line 21"/>
            <p:cNvSpPr>
              <a:spLocks noChangeAspect="1" noChangeShapeType="1"/>
            </p:cNvSpPr>
            <p:nvPr/>
          </p:nvSpPr>
          <p:spPr bwMode="auto">
            <a:xfrm>
              <a:off x="772" y="2063"/>
              <a:ext cx="0" cy="1044"/>
            </a:xfrm>
            <a:prstGeom prst="line">
              <a:avLst/>
            </a:prstGeom>
            <a:noFill/>
            <a:ln w="28575">
              <a:solidFill>
                <a:srgbClr val="00B400"/>
              </a:solidFill>
              <a:round/>
              <a:headEnd/>
              <a:tailEnd/>
            </a:ln>
            <a:extLst>
              <a:ext uri="{909E8E84-426E-40DD-AFC4-6F175D3DCCD1}">
                <a14:hiddenFill xmlns:a14="http://schemas.microsoft.com/office/drawing/2010/main">
                  <a:noFill/>
                </a14:hiddenFill>
              </a:ext>
            </a:extLst>
          </p:spPr>
          <p:txBody>
            <a:bodyPr/>
            <a:lstStyle/>
            <a:p>
              <a:endParaRPr lang="zh-CN" altLang="en-US" sz="2296"/>
            </a:p>
          </p:txBody>
        </p:sp>
        <p:sp>
          <p:nvSpPr>
            <p:cNvPr id="20" name="Line 22"/>
            <p:cNvSpPr>
              <a:spLocks noChangeAspect="1" noChangeShapeType="1"/>
            </p:cNvSpPr>
            <p:nvPr/>
          </p:nvSpPr>
          <p:spPr bwMode="auto">
            <a:xfrm flipH="1" flipV="1">
              <a:off x="573" y="2281"/>
              <a:ext cx="6" cy="825"/>
            </a:xfrm>
            <a:prstGeom prst="line">
              <a:avLst/>
            </a:prstGeom>
            <a:noFill/>
            <a:ln w="28575">
              <a:solidFill>
                <a:srgbClr val="00B400"/>
              </a:solidFill>
              <a:round/>
              <a:headEnd/>
              <a:tailEnd/>
            </a:ln>
            <a:extLst>
              <a:ext uri="{909E8E84-426E-40DD-AFC4-6F175D3DCCD1}">
                <a14:hiddenFill xmlns:a14="http://schemas.microsoft.com/office/drawing/2010/main">
                  <a:noFill/>
                </a14:hiddenFill>
              </a:ext>
            </a:extLst>
          </p:spPr>
          <p:txBody>
            <a:bodyPr/>
            <a:lstStyle/>
            <a:p>
              <a:endParaRPr lang="zh-CN" altLang="en-US" sz="2296"/>
            </a:p>
          </p:txBody>
        </p:sp>
        <p:sp>
          <p:nvSpPr>
            <p:cNvPr id="21" name="Line 23"/>
            <p:cNvSpPr>
              <a:spLocks noChangeAspect="1" noChangeShapeType="1"/>
            </p:cNvSpPr>
            <p:nvPr/>
          </p:nvSpPr>
          <p:spPr bwMode="auto">
            <a:xfrm flipV="1">
              <a:off x="960" y="2233"/>
              <a:ext cx="0" cy="877"/>
            </a:xfrm>
            <a:prstGeom prst="line">
              <a:avLst/>
            </a:prstGeom>
            <a:noFill/>
            <a:ln w="28575">
              <a:solidFill>
                <a:srgbClr val="00B400"/>
              </a:solidFill>
              <a:round/>
              <a:headEnd/>
              <a:tailEnd/>
            </a:ln>
            <a:extLst>
              <a:ext uri="{909E8E84-426E-40DD-AFC4-6F175D3DCCD1}">
                <a14:hiddenFill xmlns:a14="http://schemas.microsoft.com/office/drawing/2010/main">
                  <a:noFill/>
                </a14:hiddenFill>
              </a:ext>
            </a:extLst>
          </p:spPr>
          <p:txBody>
            <a:bodyPr/>
            <a:lstStyle/>
            <a:p>
              <a:endParaRPr lang="zh-CN" altLang="en-US" sz="2296"/>
            </a:p>
          </p:txBody>
        </p:sp>
        <p:sp>
          <p:nvSpPr>
            <p:cNvPr id="22" name="Line 24"/>
            <p:cNvSpPr>
              <a:spLocks noChangeAspect="1" noChangeShapeType="1"/>
            </p:cNvSpPr>
            <p:nvPr/>
          </p:nvSpPr>
          <p:spPr bwMode="auto">
            <a:xfrm flipV="1">
              <a:off x="1152" y="2436"/>
              <a:ext cx="0" cy="664"/>
            </a:xfrm>
            <a:prstGeom prst="line">
              <a:avLst/>
            </a:prstGeom>
            <a:noFill/>
            <a:ln w="28575">
              <a:solidFill>
                <a:srgbClr val="00B400"/>
              </a:solidFill>
              <a:round/>
              <a:headEnd/>
              <a:tailEnd/>
            </a:ln>
            <a:extLst>
              <a:ext uri="{909E8E84-426E-40DD-AFC4-6F175D3DCCD1}">
                <a14:hiddenFill xmlns:a14="http://schemas.microsoft.com/office/drawing/2010/main">
                  <a:noFill/>
                </a14:hiddenFill>
              </a:ext>
            </a:extLst>
          </p:spPr>
          <p:txBody>
            <a:bodyPr/>
            <a:lstStyle/>
            <a:p>
              <a:endParaRPr lang="zh-CN" altLang="en-US" sz="2296"/>
            </a:p>
          </p:txBody>
        </p:sp>
        <p:sp>
          <p:nvSpPr>
            <p:cNvPr id="23" name="Line 25"/>
            <p:cNvSpPr>
              <a:spLocks noChangeAspect="1" noChangeShapeType="1"/>
            </p:cNvSpPr>
            <p:nvPr/>
          </p:nvSpPr>
          <p:spPr bwMode="auto">
            <a:xfrm flipH="1" flipV="1">
              <a:off x="1344" y="2770"/>
              <a:ext cx="6" cy="340"/>
            </a:xfrm>
            <a:prstGeom prst="line">
              <a:avLst/>
            </a:prstGeom>
            <a:noFill/>
            <a:ln w="28575">
              <a:solidFill>
                <a:srgbClr val="00B400"/>
              </a:solidFill>
              <a:round/>
              <a:headEnd/>
              <a:tailEnd/>
            </a:ln>
            <a:extLst>
              <a:ext uri="{909E8E84-426E-40DD-AFC4-6F175D3DCCD1}">
                <a14:hiddenFill xmlns:a14="http://schemas.microsoft.com/office/drawing/2010/main">
                  <a:noFill/>
                </a14:hiddenFill>
              </a:ext>
            </a:extLst>
          </p:spPr>
          <p:txBody>
            <a:bodyPr/>
            <a:lstStyle/>
            <a:p>
              <a:endParaRPr lang="zh-CN" altLang="en-US" sz="2296"/>
            </a:p>
          </p:txBody>
        </p:sp>
        <p:sp>
          <p:nvSpPr>
            <p:cNvPr id="24" name="Line 26"/>
            <p:cNvSpPr>
              <a:spLocks noChangeAspect="1" noChangeShapeType="1"/>
            </p:cNvSpPr>
            <p:nvPr/>
          </p:nvSpPr>
          <p:spPr bwMode="auto">
            <a:xfrm flipH="1" flipV="1">
              <a:off x="1534" y="2876"/>
              <a:ext cx="0" cy="238"/>
            </a:xfrm>
            <a:prstGeom prst="line">
              <a:avLst/>
            </a:prstGeom>
            <a:noFill/>
            <a:ln w="28575">
              <a:solidFill>
                <a:srgbClr val="00B400"/>
              </a:solidFill>
              <a:round/>
              <a:headEnd/>
              <a:tailEnd/>
            </a:ln>
            <a:extLst>
              <a:ext uri="{909E8E84-426E-40DD-AFC4-6F175D3DCCD1}">
                <a14:hiddenFill xmlns:a14="http://schemas.microsoft.com/office/drawing/2010/main">
                  <a:noFill/>
                </a14:hiddenFill>
              </a:ext>
            </a:extLst>
          </p:spPr>
          <p:txBody>
            <a:bodyPr/>
            <a:lstStyle/>
            <a:p>
              <a:endParaRPr lang="zh-CN" altLang="en-US" sz="2296"/>
            </a:p>
          </p:txBody>
        </p:sp>
        <p:sp>
          <p:nvSpPr>
            <p:cNvPr id="25" name="Line 27"/>
            <p:cNvSpPr>
              <a:spLocks noChangeAspect="1" noChangeShapeType="1"/>
            </p:cNvSpPr>
            <p:nvPr/>
          </p:nvSpPr>
          <p:spPr bwMode="auto">
            <a:xfrm flipH="1" flipV="1">
              <a:off x="1724" y="3000"/>
              <a:ext cx="0" cy="113"/>
            </a:xfrm>
            <a:prstGeom prst="line">
              <a:avLst/>
            </a:prstGeom>
            <a:noFill/>
            <a:ln w="28575">
              <a:solidFill>
                <a:srgbClr val="00B400"/>
              </a:solidFill>
              <a:round/>
              <a:headEnd/>
              <a:tailEnd/>
            </a:ln>
            <a:extLst>
              <a:ext uri="{909E8E84-426E-40DD-AFC4-6F175D3DCCD1}">
                <a14:hiddenFill xmlns:a14="http://schemas.microsoft.com/office/drawing/2010/main">
                  <a:noFill/>
                </a14:hiddenFill>
              </a:ext>
            </a:extLst>
          </p:spPr>
          <p:txBody>
            <a:bodyPr/>
            <a:lstStyle/>
            <a:p>
              <a:endParaRPr lang="zh-CN" altLang="en-US" sz="2296"/>
            </a:p>
          </p:txBody>
        </p:sp>
        <p:sp>
          <p:nvSpPr>
            <p:cNvPr id="26" name="Line 28"/>
            <p:cNvSpPr>
              <a:spLocks noChangeAspect="1" noChangeShapeType="1"/>
            </p:cNvSpPr>
            <p:nvPr/>
          </p:nvSpPr>
          <p:spPr bwMode="auto">
            <a:xfrm flipH="1" flipV="1">
              <a:off x="1920" y="3034"/>
              <a:ext cx="0" cy="79"/>
            </a:xfrm>
            <a:prstGeom prst="line">
              <a:avLst/>
            </a:prstGeom>
            <a:noFill/>
            <a:ln w="28575">
              <a:solidFill>
                <a:srgbClr val="00B400"/>
              </a:solidFill>
              <a:round/>
              <a:headEnd/>
              <a:tailEnd/>
            </a:ln>
            <a:extLst>
              <a:ext uri="{909E8E84-426E-40DD-AFC4-6F175D3DCCD1}">
                <a14:hiddenFill xmlns:a14="http://schemas.microsoft.com/office/drawing/2010/main">
                  <a:noFill/>
                </a14:hiddenFill>
              </a:ext>
            </a:extLst>
          </p:spPr>
          <p:txBody>
            <a:bodyPr/>
            <a:lstStyle/>
            <a:p>
              <a:endParaRPr lang="zh-CN" altLang="en-US" sz="2296"/>
            </a:p>
          </p:txBody>
        </p:sp>
        <p:graphicFrame>
          <p:nvGraphicFramePr>
            <p:cNvPr id="27" name="Object 29"/>
            <p:cNvGraphicFramePr>
              <a:graphicFrameLocks noChangeAspect="1"/>
            </p:cNvGraphicFramePr>
            <p:nvPr/>
          </p:nvGraphicFramePr>
          <p:xfrm>
            <a:off x="236" y="1992"/>
            <a:ext cx="397" cy="1004"/>
          </p:xfrm>
          <a:graphic>
            <a:graphicData uri="http://schemas.openxmlformats.org/presentationml/2006/ole">
              <mc:AlternateContent xmlns:mc="http://schemas.openxmlformats.org/markup-compatibility/2006">
                <mc:Choice xmlns:v="urn:schemas-microsoft-com:vml" Requires="v">
                  <p:oleObj spid="_x0000_s15451" name="公式" r:id="rId5" imgW="317362" imgH="1091726" progId="Equation.3">
                    <p:embed/>
                  </p:oleObj>
                </mc:Choice>
                <mc:Fallback>
                  <p:oleObj name="公式" r:id="rId5" imgW="317362" imgH="1091726" progId="Equation.3">
                    <p:embed/>
                    <p:pic>
                      <p:nvPicPr>
                        <p:cNvPr id="27" name="Object 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 y="1992"/>
                          <a:ext cx="397" cy="10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30"/>
            <p:cNvGraphicFramePr>
              <a:graphicFrameLocks noChangeAspect="1"/>
            </p:cNvGraphicFramePr>
            <p:nvPr/>
          </p:nvGraphicFramePr>
          <p:xfrm>
            <a:off x="236" y="1744"/>
            <a:ext cx="320" cy="186"/>
          </p:xfrm>
          <a:graphic>
            <a:graphicData uri="http://schemas.openxmlformats.org/presentationml/2006/ole">
              <mc:AlternateContent xmlns:mc="http://schemas.openxmlformats.org/markup-compatibility/2006">
                <mc:Choice xmlns:v="urn:schemas-microsoft-com:vml" Requires="v">
                  <p:oleObj spid="_x0000_s15452" name="公式" r:id="rId7" imgW="393529" imgH="228501" progId="Equation.3">
                    <p:embed/>
                  </p:oleObj>
                </mc:Choice>
                <mc:Fallback>
                  <p:oleObj name="公式" r:id="rId7" imgW="393529" imgH="228501" progId="Equation.3">
                    <p:embed/>
                    <p:pic>
                      <p:nvPicPr>
                        <p:cNvPr id="28" name="Object 3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6" y="1744"/>
                          <a:ext cx="320" cy="1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31"/>
            <p:cNvGraphicFramePr>
              <a:graphicFrameLocks noChangeAspect="1"/>
            </p:cNvGraphicFramePr>
            <p:nvPr/>
          </p:nvGraphicFramePr>
          <p:xfrm>
            <a:off x="2019" y="3122"/>
            <a:ext cx="164" cy="268"/>
          </p:xfrm>
          <a:graphic>
            <a:graphicData uri="http://schemas.openxmlformats.org/presentationml/2006/ole">
              <mc:AlternateContent xmlns:mc="http://schemas.openxmlformats.org/markup-compatibility/2006">
                <mc:Choice xmlns:v="urn:schemas-microsoft-com:vml" Requires="v">
                  <p:oleObj spid="_x0000_s15453" name="公式" r:id="rId9" imgW="139700" imgH="228600" progId="Equation.3">
                    <p:embed/>
                  </p:oleObj>
                </mc:Choice>
                <mc:Fallback>
                  <p:oleObj name="公式" r:id="rId9" imgW="139700" imgH="228600" progId="Equation.3">
                    <p:embed/>
                    <p:pic>
                      <p:nvPicPr>
                        <p:cNvPr id="29" name="Object 3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19" y="3122"/>
                          <a:ext cx="164"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0" name="Group 32"/>
          <p:cNvGrpSpPr>
            <a:grpSpLocks noChangeAspect="1"/>
          </p:cNvGrpSpPr>
          <p:nvPr/>
        </p:nvGrpSpPr>
        <p:grpSpPr bwMode="auto">
          <a:xfrm>
            <a:off x="6519569" y="3092717"/>
            <a:ext cx="3316933" cy="2865205"/>
            <a:chOff x="2558" y="1534"/>
            <a:chExt cx="1947" cy="1682"/>
          </a:xfrm>
        </p:grpSpPr>
        <p:graphicFrame>
          <p:nvGraphicFramePr>
            <p:cNvPr id="31" name="Object 33"/>
            <p:cNvGraphicFramePr>
              <a:graphicFrameLocks noChangeAspect="1"/>
            </p:cNvGraphicFramePr>
            <p:nvPr/>
          </p:nvGraphicFramePr>
          <p:xfrm>
            <a:off x="2841" y="2898"/>
            <a:ext cx="1434" cy="318"/>
          </p:xfrm>
          <a:graphic>
            <a:graphicData uri="http://schemas.openxmlformats.org/presentationml/2006/ole">
              <mc:AlternateContent xmlns:mc="http://schemas.openxmlformats.org/markup-compatibility/2006">
                <mc:Choice xmlns:v="urn:schemas-microsoft-com:vml" Requires="v">
                  <p:oleObj spid="_x0000_s15454" name="公式" r:id="rId11" imgW="1777229" imgH="393529" progId="Equation.3">
                    <p:embed/>
                  </p:oleObj>
                </mc:Choice>
                <mc:Fallback>
                  <p:oleObj name="公式" r:id="rId11" imgW="1777229" imgH="393529" progId="Equation.3">
                    <p:embed/>
                    <p:pic>
                      <p:nvPicPr>
                        <p:cNvPr id="31" name="Object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1" y="2898"/>
                          <a:ext cx="1434" cy="3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 name="Line 34"/>
            <p:cNvSpPr>
              <a:spLocks noChangeAspect="1" noChangeShapeType="1"/>
            </p:cNvSpPr>
            <p:nvPr/>
          </p:nvSpPr>
          <p:spPr bwMode="auto">
            <a:xfrm flipV="1">
              <a:off x="2889" y="2900"/>
              <a:ext cx="1539" cy="3"/>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296"/>
            </a:p>
          </p:txBody>
        </p:sp>
        <p:sp>
          <p:nvSpPr>
            <p:cNvPr id="33" name="Line 35"/>
            <p:cNvSpPr>
              <a:spLocks noChangeAspect="1" noChangeShapeType="1"/>
            </p:cNvSpPr>
            <p:nvPr/>
          </p:nvSpPr>
          <p:spPr bwMode="auto">
            <a:xfrm flipH="1" flipV="1">
              <a:off x="2889" y="1534"/>
              <a:ext cx="6" cy="1369"/>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296"/>
            </a:p>
          </p:txBody>
        </p:sp>
        <p:sp>
          <p:nvSpPr>
            <p:cNvPr id="34" name="Line 36"/>
            <p:cNvSpPr>
              <a:spLocks noChangeAspect="1" noChangeShapeType="1"/>
            </p:cNvSpPr>
            <p:nvPr/>
          </p:nvSpPr>
          <p:spPr bwMode="auto">
            <a:xfrm flipV="1">
              <a:off x="2889" y="2721"/>
              <a:ext cx="4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296"/>
            </a:p>
          </p:txBody>
        </p:sp>
        <p:sp>
          <p:nvSpPr>
            <p:cNvPr id="35" name="Line 37"/>
            <p:cNvSpPr>
              <a:spLocks noChangeAspect="1" noChangeShapeType="1"/>
            </p:cNvSpPr>
            <p:nvPr/>
          </p:nvSpPr>
          <p:spPr bwMode="auto">
            <a:xfrm flipV="1">
              <a:off x="2889" y="2494"/>
              <a:ext cx="4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296"/>
            </a:p>
          </p:txBody>
        </p:sp>
        <p:sp>
          <p:nvSpPr>
            <p:cNvPr id="36" name="Line 38"/>
            <p:cNvSpPr>
              <a:spLocks noChangeAspect="1" noChangeShapeType="1"/>
            </p:cNvSpPr>
            <p:nvPr/>
          </p:nvSpPr>
          <p:spPr bwMode="auto">
            <a:xfrm flipV="1">
              <a:off x="2889" y="2268"/>
              <a:ext cx="4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296"/>
            </a:p>
          </p:txBody>
        </p:sp>
        <p:sp>
          <p:nvSpPr>
            <p:cNvPr id="37" name="Line 39"/>
            <p:cNvSpPr>
              <a:spLocks noChangeAspect="1" noChangeShapeType="1"/>
            </p:cNvSpPr>
            <p:nvPr/>
          </p:nvSpPr>
          <p:spPr bwMode="auto">
            <a:xfrm flipV="1">
              <a:off x="2889" y="2041"/>
              <a:ext cx="4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296"/>
            </a:p>
          </p:txBody>
        </p:sp>
        <p:sp>
          <p:nvSpPr>
            <p:cNvPr id="38" name="Line 40"/>
            <p:cNvSpPr>
              <a:spLocks noChangeAspect="1" noChangeShapeType="1"/>
            </p:cNvSpPr>
            <p:nvPr/>
          </p:nvSpPr>
          <p:spPr bwMode="auto">
            <a:xfrm flipV="1">
              <a:off x="2889" y="1859"/>
              <a:ext cx="4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296"/>
            </a:p>
          </p:txBody>
        </p:sp>
        <p:sp>
          <p:nvSpPr>
            <p:cNvPr id="39" name="Line 41"/>
            <p:cNvSpPr>
              <a:spLocks noChangeAspect="1" noChangeShapeType="1"/>
            </p:cNvSpPr>
            <p:nvPr/>
          </p:nvSpPr>
          <p:spPr bwMode="auto">
            <a:xfrm>
              <a:off x="3460" y="1851"/>
              <a:ext cx="0" cy="1044"/>
            </a:xfrm>
            <a:prstGeom prst="line">
              <a:avLst/>
            </a:prstGeom>
            <a:noFill/>
            <a:ln w="28575">
              <a:solidFill>
                <a:srgbClr val="00B400"/>
              </a:solidFill>
              <a:round/>
              <a:headEnd/>
              <a:tailEnd/>
            </a:ln>
            <a:extLst>
              <a:ext uri="{909E8E84-426E-40DD-AFC4-6F175D3DCCD1}">
                <a14:hiddenFill xmlns:a14="http://schemas.microsoft.com/office/drawing/2010/main">
                  <a:noFill/>
                </a14:hiddenFill>
              </a:ext>
            </a:extLst>
          </p:spPr>
          <p:txBody>
            <a:bodyPr/>
            <a:lstStyle/>
            <a:p>
              <a:endParaRPr lang="zh-CN" altLang="en-US" sz="2296"/>
            </a:p>
          </p:txBody>
        </p:sp>
        <p:sp>
          <p:nvSpPr>
            <p:cNvPr id="40" name="Line 42"/>
            <p:cNvSpPr>
              <a:spLocks noChangeAspect="1" noChangeShapeType="1"/>
            </p:cNvSpPr>
            <p:nvPr/>
          </p:nvSpPr>
          <p:spPr bwMode="auto">
            <a:xfrm flipH="1" flipV="1">
              <a:off x="3075" y="2071"/>
              <a:ext cx="6" cy="825"/>
            </a:xfrm>
            <a:prstGeom prst="line">
              <a:avLst/>
            </a:prstGeom>
            <a:noFill/>
            <a:ln w="28575">
              <a:solidFill>
                <a:srgbClr val="00B400"/>
              </a:solidFill>
              <a:round/>
              <a:headEnd/>
              <a:tailEnd/>
            </a:ln>
            <a:extLst>
              <a:ext uri="{909E8E84-426E-40DD-AFC4-6F175D3DCCD1}">
                <a14:hiddenFill xmlns:a14="http://schemas.microsoft.com/office/drawing/2010/main">
                  <a:noFill/>
                </a14:hiddenFill>
              </a:ext>
            </a:extLst>
          </p:spPr>
          <p:txBody>
            <a:bodyPr/>
            <a:lstStyle/>
            <a:p>
              <a:endParaRPr lang="zh-CN" altLang="en-US" sz="2296"/>
            </a:p>
          </p:txBody>
        </p:sp>
        <p:sp>
          <p:nvSpPr>
            <p:cNvPr id="41" name="Line 43"/>
            <p:cNvSpPr>
              <a:spLocks noChangeAspect="1" noChangeShapeType="1"/>
            </p:cNvSpPr>
            <p:nvPr/>
          </p:nvSpPr>
          <p:spPr bwMode="auto">
            <a:xfrm flipV="1">
              <a:off x="3834" y="2013"/>
              <a:ext cx="0" cy="877"/>
            </a:xfrm>
            <a:prstGeom prst="line">
              <a:avLst/>
            </a:prstGeom>
            <a:noFill/>
            <a:ln w="28575">
              <a:solidFill>
                <a:srgbClr val="00B400"/>
              </a:solidFill>
              <a:round/>
              <a:headEnd/>
              <a:tailEnd/>
            </a:ln>
            <a:extLst>
              <a:ext uri="{909E8E84-426E-40DD-AFC4-6F175D3DCCD1}">
                <a14:hiddenFill xmlns:a14="http://schemas.microsoft.com/office/drawing/2010/main">
                  <a:noFill/>
                </a14:hiddenFill>
              </a:ext>
            </a:extLst>
          </p:spPr>
          <p:txBody>
            <a:bodyPr/>
            <a:lstStyle/>
            <a:p>
              <a:endParaRPr lang="zh-CN" altLang="en-US" sz="2296"/>
            </a:p>
          </p:txBody>
        </p:sp>
        <p:graphicFrame>
          <p:nvGraphicFramePr>
            <p:cNvPr id="42" name="Object 44"/>
            <p:cNvGraphicFramePr>
              <a:graphicFrameLocks noChangeAspect="1"/>
            </p:cNvGraphicFramePr>
            <p:nvPr/>
          </p:nvGraphicFramePr>
          <p:xfrm>
            <a:off x="2558" y="1782"/>
            <a:ext cx="397" cy="1004"/>
          </p:xfrm>
          <a:graphic>
            <a:graphicData uri="http://schemas.openxmlformats.org/presentationml/2006/ole">
              <mc:AlternateContent xmlns:mc="http://schemas.openxmlformats.org/markup-compatibility/2006">
                <mc:Choice xmlns:v="urn:schemas-microsoft-com:vml" Requires="v">
                  <p:oleObj spid="_x0000_s15455" name="公式" r:id="rId12" imgW="317362" imgH="1091726" progId="Equation.3">
                    <p:embed/>
                  </p:oleObj>
                </mc:Choice>
                <mc:Fallback>
                  <p:oleObj name="公式" r:id="rId12" imgW="317362" imgH="1091726" progId="Equation.3">
                    <p:embed/>
                    <p:pic>
                      <p:nvPicPr>
                        <p:cNvPr id="42" name="Object 4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8" y="1782"/>
                          <a:ext cx="397" cy="10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 name="Object 45"/>
            <p:cNvGraphicFramePr>
              <a:graphicFrameLocks noChangeAspect="1"/>
            </p:cNvGraphicFramePr>
            <p:nvPr/>
          </p:nvGraphicFramePr>
          <p:xfrm>
            <a:off x="2558" y="1534"/>
            <a:ext cx="320" cy="186"/>
          </p:xfrm>
          <a:graphic>
            <a:graphicData uri="http://schemas.openxmlformats.org/presentationml/2006/ole">
              <mc:AlternateContent xmlns:mc="http://schemas.openxmlformats.org/markup-compatibility/2006">
                <mc:Choice xmlns:v="urn:schemas-microsoft-com:vml" Requires="v">
                  <p:oleObj spid="_x0000_s15456" name="公式" r:id="rId13" imgW="393529" imgH="228501" progId="Equation.3">
                    <p:embed/>
                  </p:oleObj>
                </mc:Choice>
                <mc:Fallback>
                  <p:oleObj name="公式" r:id="rId13" imgW="393529" imgH="228501" progId="Equation.3">
                    <p:embed/>
                    <p:pic>
                      <p:nvPicPr>
                        <p:cNvPr id="43" name="Object 4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8" y="1534"/>
                          <a:ext cx="320" cy="1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 name="Object 46"/>
            <p:cNvGraphicFramePr>
              <a:graphicFrameLocks noChangeAspect="1"/>
            </p:cNvGraphicFramePr>
            <p:nvPr/>
          </p:nvGraphicFramePr>
          <p:xfrm>
            <a:off x="4341" y="2912"/>
            <a:ext cx="164" cy="268"/>
          </p:xfrm>
          <a:graphic>
            <a:graphicData uri="http://schemas.openxmlformats.org/presentationml/2006/ole">
              <mc:AlternateContent xmlns:mc="http://schemas.openxmlformats.org/markup-compatibility/2006">
                <mc:Choice xmlns:v="urn:schemas-microsoft-com:vml" Requires="v">
                  <p:oleObj spid="_x0000_s15457" name="公式" r:id="rId14" imgW="139700" imgH="228600" progId="Equation.3">
                    <p:embed/>
                  </p:oleObj>
                </mc:Choice>
                <mc:Fallback>
                  <p:oleObj name="公式" r:id="rId14" imgW="139700" imgH="228600" progId="Equation.3">
                    <p:embed/>
                    <p:pic>
                      <p:nvPicPr>
                        <p:cNvPr id="44" name="Object 4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41" y="2912"/>
                          <a:ext cx="164"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 name="Line 47"/>
            <p:cNvSpPr>
              <a:spLocks noChangeAspect="1" noChangeShapeType="1"/>
            </p:cNvSpPr>
            <p:nvPr/>
          </p:nvSpPr>
          <p:spPr bwMode="auto">
            <a:xfrm>
              <a:off x="4034" y="1886"/>
              <a:ext cx="0" cy="1009"/>
            </a:xfrm>
            <a:prstGeom prst="line">
              <a:avLst/>
            </a:prstGeom>
            <a:noFill/>
            <a:ln w="28575">
              <a:solidFill>
                <a:srgbClr val="00B400"/>
              </a:solidFill>
              <a:round/>
              <a:headEnd/>
              <a:tailEnd/>
            </a:ln>
            <a:extLst>
              <a:ext uri="{909E8E84-426E-40DD-AFC4-6F175D3DCCD1}">
                <a14:hiddenFill xmlns:a14="http://schemas.microsoft.com/office/drawing/2010/main">
                  <a:noFill/>
                </a14:hiddenFill>
              </a:ext>
            </a:extLst>
          </p:spPr>
          <p:txBody>
            <a:bodyPr/>
            <a:lstStyle/>
            <a:p>
              <a:endParaRPr lang="zh-CN" altLang="en-US" sz="2296"/>
            </a:p>
          </p:txBody>
        </p:sp>
        <p:sp>
          <p:nvSpPr>
            <p:cNvPr id="46" name="Line 48"/>
            <p:cNvSpPr>
              <a:spLocks noChangeAspect="1" noChangeShapeType="1"/>
            </p:cNvSpPr>
            <p:nvPr/>
          </p:nvSpPr>
          <p:spPr bwMode="auto">
            <a:xfrm flipH="1" flipV="1">
              <a:off x="4227" y="2436"/>
              <a:ext cx="6" cy="460"/>
            </a:xfrm>
            <a:prstGeom prst="line">
              <a:avLst/>
            </a:prstGeom>
            <a:noFill/>
            <a:ln w="28575">
              <a:solidFill>
                <a:srgbClr val="00B400"/>
              </a:solidFill>
              <a:round/>
              <a:headEnd/>
              <a:tailEnd/>
            </a:ln>
            <a:extLst>
              <a:ext uri="{909E8E84-426E-40DD-AFC4-6F175D3DCCD1}">
                <a14:hiddenFill xmlns:a14="http://schemas.microsoft.com/office/drawing/2010/main">
                  <a:noFill/>
                </a14:hiddenFill>
              </a:ext>
            </a:extLst>
          </p:spPr>
          <p:txBody>
            <a:bodyPr/>
            <a:lstStyle/>
            <a:p>
              <a:endParaRPr lang="zh-CN" altLang="en-US" sz="2296"/>
            </a:p>
          </p:txBody>
        </p:sp>
      </p:grpSp>
      <p:sp>
        <p:nvSpPr>
          <p:cNvPr id="47" name="Text Box 10"/>
          <p:cNvSpPr txBox="1">
            <a:spLocks noChangeArrowheads="1"/>
          </p:cNvSpPr>
          <p:nvPr/>
        </p:nvSpPr>
        <p:spPr bwMode="auto">
          <a:xfrm>
            <a:off x="3195289" y="5949504"/>
            <a:ext cx="2512778" cy="439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eaLnBrk="1" hangingPunct="1">
              <a:spcBef>
                <a:spcPct val="20000"/>
              </a:spcBef>
              <a:buClr>
                <a:schemeClr val="hlink"/>
              </a:buClr>
              <a:buSzPct val="110000"/>
              <a:buFont typeface="Wingdings" panose="05000000000000000000" pitchFamily="2" charset="2"/>
              <a:buNone/>
            </a:pPr>
            <a:r>
              <a:rPr kumimoji="1" lang="zh-CN" altLang="en-US" sz="2806" dirty="0">
                <a:solidFill>
                  <a:srgbClr val="0000FF"/>
                </a:solidFill>
                <a:latin typeface="楷体" panose="02010609060101010101" pitchFamily="49" charset="-122"/>
                <a:ea typeface="楷体" panose="02010609060101010101" pitchFamily="49" charset="-122"/>
              </a:rPr>
              <a:t>原始直方图</a:t>
            </a:r>
          </a:p>
        </p:txBody>
      </p:sp>
      <p:sp>
        <p:nvSpPr>
          <p:cNvPr id="48" name="Text Box 11"/>
          <p:cNvSpPr txBox="1">
            <a:spLocks noChangeArrowheads="1"/>
          </p:cNvSpPr>
          <p:nvPr/>
        </p:nvSpPr>
        <p:spPr bwMode="auto">
          <a:xfrm>
            <a:off x="7436990" y="5971027"/>
            <a:ext cx="2512777" cy="439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eaLnBrk="1" hangingPunct="1">
              <a:spcBef>
                <a:spcPct val="20000"/>
              </a:spcBef>
              <a:buClr>
                <a:schemeClr val="hlink"/>
              </a:buClr>
              <a:buSzPct val="110000"/>
              <a:buFont typeface="Wingdings" panose="05000000000000000000" pitchFamily="2" charset="2"/>
              <a:buNone/>
            </a:pPr>
            <a:r>
              <a:rPr kumimoji="1" lang="zh-CN" altLang="en-US" sz="2806" dirty="0">
                <a:solidFill>
                  <a:srgbClr val="0000FF"/>
                </a:solidFill>
                <a:latin typeface="楷体" panose="02010609060101010101" pitchFamily="49" charset="-122"/>
                <a:ea typeface="楷体" panose="02010609060101010101" pitchFamily="49" charset="-122"/>
              </a:rPr>
              <a:t>新的直方图</a:t>
            </a:r>
          </a:p>
        </p:txBody>
      </p:sp>
    </p:spTree>
    <p:extLst>
      <p:ext uri="{BB962C8B-B14F-4D97-AF65-F5344CB8AC3E}">
        <p14:creationId xmlns:p14="http://schemas.microsoft.com/office/powerpoint/2010/main" val="3904794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3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amond(out)">
                                      <p:cBhvr>
                                        <p:cTn id="7" dur="1000"/>
                                        <p:tgtEl>
                                          <p:spTgt spid="10"/>
                                        </p:tgtEl>
                                      </p:cBhvr>
                                    </p:animEffect>
                                  </p:childTnLst>
                                </p:cTn>
                              </p:par>
                              <p:par>
                                <p:cTn id="8" presetID="8" presetClass="entr" presetSubtype="32"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diamond(out)">
                                      <p:cBhvr>
                                        <p:cTn id="10" dur="1000"/>
                                        <p:tgtEl>
                                          <p:spTgt spid="30"/>
                                        </p:tgtEl>
                                      </p:cBhvr>
                                    </p:animEffect>
                                  </p:childTnLst>
                                </p:cTn>
                              </p:par>
                              <p:par>
                                <p:cTn id="11" presetID="8" presetClass="entr" presetSubtype="32"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diamond(out)">
                                      <p:cBhvr>
                                        <p:cTn id="13" dur="1000"/>
                                        <p:tgtEl>
                                          <p:spTgt spid="47"/>
                                        </p:tgtEl>
                                      </p:cBhvr>
                                    </p:animEffect>
                                  </p:childTnLst>
                                </p:cTn>
                              </p:par>
                              <p:par>
                                <p:cTn id="14" presetID="8" presetClass="entr" presetSubtype="32" fill="hold" grpId="0"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diamond(out)">
                                      <p:cBhvr>
                                        <p:cTn id="16"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p"/>
              <a:defRPr sz="2423" b="1">
                <a:solidFill>
                  <a:schemeClr val="tx1"/>
                </a:solidFill>
                <a:latin typeface="黑体" panose="02010609060101010101" pitchFamily="49" charset="-122"/>
                <a:ea typeface="宋体" panose="02010600030101010101" pitchFamily="2" charset="-122"/>
              </a:defRPr>
            </a:lvl1pPr>
            <a:lvl2pPr marL="947633" indent="-364474">
              <a:spcBef>
                <a:spcPct val="20000"/>
              </a:spcBef>
              <a:buClr>
                <a:schemeClr val="tx2"/>
              </a:buClr>
              <a:buSzPct val="75000"/>
              <a:buFont typeface="Wingdings" panose="05000000000000000000" pitchFamily="2" charset="2"/>
              <a:buChar char="n"/>
              <a:defRPr sz="2423" b="1">
                <a:solidFill>
                  <a:schemeClr val="tx1"/>
                </a:solidFill>
                <a:latin typeface="宋体" panose="02010600030101010101" pitchFamily="2" charset="-122"/>
                <a:ea typeface="宋体" panose="02010600030101010101" pitchFamily="2" charset="-122"/>
              </a:defRPr>
            </a:lvl2pPr>
            <a:lvl3pPr marL="1457897" indent="-291579">
              <a:spcBef>
                <a:spcPct val="20000"/>
              </a:spcBef>
              <a:buClr>
                <a:schemeClr val="accent1"/>
              </a:buClr>
              <a:buSzPct val="65000"/>
              <a:buFont typeface="Wingdings" panose="05000000000000000000" pitchFamily="2" charset="2"/>
              <a:buChar char="p"/>
              <a:defRPr sz="2423" b="1">
                <a:solidFill>
                  <a:schemeClr val="tx1"/>
                </a:solidFill>
                <a:latin typeface="宋体" panose="02010600030101010101" pitchFamily="2" charset="-122"/>
                <a:ea typeface="宋体" panose="02010600030101010101" pitchFamily="2" charset="-122"/>
              </a:defRPr>
            </a:lvl3pPr>
            <a:lvl4pPr marL="2041055" indent="-291579">
              <a:spcBef>
                <a:spcPct val="20000"/>
              </a:spcBef>
              <a:buClr>
                <a:schemeClr val="bg2"/>
              </a:buClr>
              <a:buFont typeface="Wingdings" panose="05000000000000000000" pitchFamily="2" charset="2"/>
              <a:buChar char="§"/>
              <a:defRPr sz="2041" b="1">
                <a:solidFill>
                  <a:schemeClr val="tx1"/>
                </a:solidFill>
                <a:latin typeface="宋体" panose="02010600030101010101" pitchFamily="2" charset="-122"/>
                <a:ea typeface="宋体" panose="02010600030101010101" pitchFamily="2" charset="-122"/>
              </a:defRPr>
            </a:lvl4pPr>
            <a:lvl5pPr marL="2624214" indent="-291579">
              <a:spcBef>
                <a:spcPct val="20000"/>
              </a:spcBef>
              <a:buClr>
                <a:schemeClr val="tx2"/>
              </a:buClr>
              <a:buSzPct val="80000"/>
              <a:buFont typeface="Wingdings" panose="05000000000000000000" pitchFamily="2" charset="2"/>
              <a:buChar char="§"/>
              <a:defRPr sz="1786" b="1">
                <a:solidFill>
                  <a:schemeClr val="tx1"/>
                </a:solidFill>
                <a:latin typeface="宋体" panose="02010600030101010101" pitchFamily="2" charset="-122"/>
                <a:ea typeface="宋体" panose="02010600030101010101" pitchFamily="2" charset="-122"/>
              </a:defRPr>
            </a:lvl5pPr>
            <a:lvl6pPr marL="3207372" indent="-291579" eaLnBrk="0" fontAlgn="base" hangingPunct="0">
              <a:spcBef>
                <a:spcPct val="20000"/>
              </a:spcBef>
              <a:spcAft>
                <a:spcPct val="0"/>
              </a:spcAft>
              <a:buClr>
                <a:schemeClr val="tx2"/>
              </a:buClr>
              <a:buSzPct val="80000"/>
              <a:buFont typeface="Wingdings" panose="05000000000000000000" pitchFamily="2" charset="2"/>
              <a:buChar char="§"/>
              <a:defRPr sz="1786" b="1">
                <a:solidFill>
                  <a:schemeClr val="tx1"/>
                </a:solidFill>
                <a:latin typeface="宋体" panose="02010600030101010101" pitchFamily="2" charset="-122"/>
                <a:ea typeface="宋体" panose="02010600030101010101" pitchFamily="2" charset="-122"/>
              </a:defRPr>
            </a:lvl6pPr>
            <a:lvl7pPr marL="3790531" indent="-291579" eaLnBrk="0" fontAlgn="base" hangingPunct="0">
              <a:spcBef>
                <a:spcPct val="20000"/>
              </a:spcBef>
              <a:spcAft>
                <a:spcPct val="0"/>
              </a:spcAft>
              <a:buClr>
                <a:schemeClr val="tx2"/>
              </a:buClr>
              <a:buSzPct val="80000"/>
              <a:buFont typeface="Wingdings" panose="05000000000000000000" pitchFamily="2" charset="2"/>
              <a:buChar char="§"/>
              <a:defRPr sz="1786" b="1">
                <a:solidFill>
                  <a:schemeClr val="tx1"/>
                </a:solidFill>
                <a:latin typeface="宋体" panose="02010600030101010101" pitchFamily="2" charset="-122"/>
                <a:ea typeface="宋体" panose="02010600030101010101" pitchFamily="2" charset="-122"/>
              </a:defRPr>
            </a:lvl7pPr>
            <a:lvl8pPr marL="4373690" indent="-291579" eaLnBrk="0" fontAlgn="base" hangingPunct="0">
              <a:spcBef>
                <a:spcPct val="20000"/>
              </a:spcBef>
              <a:spcAft>
                <a:spcPct val="0"/>
              </a:spcAft>
              <a:buClr>
                <a:schemeClr val="tx2"/>
              </a:buClr>
              <a:buSzPct val="80000"/>
              <a:buFont typeface="Wingdings" panose="05000000000000000000" pitchFamily="2" charset="2"/>
              <a:buChar char="§"/>
              <a:defRPr sz="1786" b="1">
                <a:solidFill>
                  <a:schemeClr val="tx1"/>
                </a:solidFill>
                <a:latin typeface="宋体" panose="02010600030101010101" pitchFamily="2" charset="-122"/>
                <a:ea typeface="宋体" panose="02010600030101010101" pitchFamily="2" charset="-122"/>
              </a:defRPr>
            </a:lvl8pPr>
            <a:lvl9pPr marL="4956848" indent="-291579" eaLnBrk="0" fontAlgn="base" hangingPunct="0">
              <a:spcBef>
                <a:spcPct val="20000"/>
              </a:spcBef>
              <a:spcAft>
                <a:spcPct val="0"/>
              </a:spcAft>
              <a:buClr>
                <a:schemeClr val="tx2"/>
              </a:buClr>
              <a:buSzPct val="80000"/>
              <a:buFont typeface="Wingdings" panose="05000000000000000000" pitchFamily="2" charset="2"/>
              <a:buChar char="§"/>
              <a:defRPr sz="1786" b="1">
                <a:solidFill>
                  <a:schemeClr val="tx1"/>
                </a:solidFill>
                <a:latin typeface="宋体" panose="02010600030101010101" pitchFamily="2" charset="-122"/>
                <a:ea typeface="宋体" panose="02010600030101010101" pitchFamily="2" charset="-122"/>
              </a:defRPr>
            </a:lvl9pPr>
          </a:lstStyle>
          <a:p>
            <a:pPr>
              <a:spcBef>
                <a:spcPct val="0"/>
              </a:spcBef>
              <a:buClrTx/>
              <a:buSzTx/>
              <a:buFontTx/>
              <a:buNone/>
            </a:pPr>
            <a:fld id="{FC1850F3-9F5A-4A6D-8093-9A58C18CAEC9}" type="slidenum">
              <a:rPr lang="en-US" altLang="zh-CN" sz="1403" b="0">
                <a:latin typeface="Times New Roman" panose="02020603050405020304" pitchFamily="18" charset="0"/>
              </a:rPr>
              <a:pPr>
                <a:spcBef>
                  <a:spcPct val="0"/>
                </a:spcBef>
                <a:buClrTx/>
                <a:buSzTx/>
                <a:buFontTx/>
                <a:buNone/>
              </a:pPr>
              <a:t>5</a:t>
            </a:fld>
            <a:endParaRPr lang="en-US" altLang="zh-CN" sz="1403" b="0">
              <a:latin typeface="Times New Roman" panose="02020603050405020304" pitchFamily="18" charset="0"/>
            </a:endParaRPr>
          </a:p>
        </p:txBody>
      </p:sp>
      <p:sp>
        <p:nvSpPr>
          <p:cNvPr id="10243" name="Rectangle 2"/>
          <p:cNvSpPr txBox="1">
            <a:spLocks noChangeArrowheads="1"/>
          </p:cNvSpPr>
          <p:nvPr/>
        </p:nvSpPr>
        <p:spPr bwMode="auto">
          <a:xfrm>
            <a:off x="1963382" y="305746"/>
            <a:ext cx="6291055"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en-US" altLang="zh-CN" sz="3061" dirty="0">
                <a:latin typeface="Times New Roman" panose="02020603050405020304" pitchFamily="18" charset="0"/>
                <a:ea typeface="微软雅黑" panose="020B0503020204020204" pitchFamily="34" charset="-122"/>
                <a:cs typeface="Times New Roman" panose="02020603050405020304" pitchFamily="18" charset="0"/>
              </a:rPr>
              <a:t>5.1 </a:t>
            </a:r>
            <a:r>
              <a:rPr lang="zh-CN" altLang="en-US" sz="3061" dirty="0">
                <a:latin typeface="Times New Roman" panose="02020603050405020304" pitchFamily="18" charset="0"/>
                <a:ea typeface="微软雅黑" panose="020B0503020204020204" pitchFamily="34" charset="-122"/>
                <a:cs typeface="Times New Roman" panose="02020603050405020304" pitchFamily="18" charset="0"/>
              </a:rPr>
              <a:t>基于灰度级变换的图像增强</a:t>
            </a:r>
          </a:p>
        </p:txBody>
      </p:sp>
      <p:sp>
        <p:nvSpPr>
          <p:cNvPr id="10244" name="Text Box 4"/>
          <p:cNvSpPr txBox="1">
            <a:spLocks noChangeArrowheads="1"/>
          </p:cNvSpPr>
          <p:nvPr/>
        </p:nvSpPr>
        <p:spPr bwMode="auto">
          <a:xfrm>
            <a:off x="2167888" y="1571246"/>
            <a:ext cx="7570730" cy="141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7" tIns="45718" rIns="91437" bIns="45718">
            <a:spAutoFit/>
          </a:bodyPr>
          <a:lstStyle>
            <a:lvl1pPr>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nSpc>
                <a:spcPct val="120000"/>
              </a:lnSpc>
              <a:spcBef>
                <a:spcPct val="40000"/>
              </a:spcBef>
              <a:buClrTx/>
              <a:buSzTx/>
              <a:buFontTx/>
              <a:buNone/>
            </a:pPr>
            <a:r>
              <a:rPr lang="en-US" altLang="zh-CN" sz="3061" dirty="0">
                <a:ea typeface="黑体" panose="02010609060101010101" pitchFamily="49" charset="-122"/>
                <a:cs typeface="Times New Roman" panose="02020603050405020304" pitchFamily="18" charset="0"/>
              </a:rPr>
              <a:t>5.1.1 </a:t>
            </a:r>
            <a:r>
              <a:rPr lang="zh-CN" altLang="en-US" sz="3061" dirty="0">
                <a:ea typeface="黑体" panose="02010609060101010101" pitchFamily="49" charset="-122"/>
                <a:cs typeface="Times New Roman" panose="02020603050405020304" pitchFamily="18" charset="0"/>
              </a:rPr>
              <a:t>线性灰度级变换</a:t>
            </a:r>
            <a:endParaRPr lang="en-US" altLang="zh-CN" sz="3061" dirty="0">
              <a:ea typeface="黑体" panose="02010609060101010101" pitchFamily="49" charset="-122"/>
              <a:cs typeface="Times New Roman" panose="02020603050405020304" pitchFamily="18" charset="0"/>
            </a:endParaRPr>
          </a:p>
          <a:p>
            <a:pPr>
              <a:lnSpc>
                <a:spcPct val="120000"/>
              </a:lnSpc>
              <a:spcBef>
                <a:spcPct val="40000"/>
              </a:spcBef>
              <a:buClrTx/>
              <a:buSzTx/>
              <a:buFontTx/>
              <a:buNone/>
            </a:pPr>
            <a:r>
              <a:rPr lang="en-US" altLang="zh-CN" sz="3061" dirty="0">
                <a:ea typeface="黑体" panose="02010609060101010101" pitchFamily="49" charset="-122"/>
                <a:cs typeface="Times New Roman" panose="02020603050405020304" pitchFamily="18" charset="0"/>
              </a:rPr>
              <a:t>5.1.2 </a:t>
            </a:r>
            <a:r>
              <a:rPr lang="zh-CN" altLang="en-US" sz="3061" dirty="0">
                <a:ea typeface="黑体" panose="02010609060101010101" pitchFamily="49" charset="-122"/>
                <a:cs typeface="Times New Roman" panose="02020603050405020304" pitchFamily="18" charset="0"/>
              </a:rPr>
              <a:t>非线性灰度级变换</a:t>
            </a:r>
            <a:endParaRPr lang="en-US" altLang="zh-CN" sz="3061" dirty="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87603111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50</a:t>
            </a:fld>
            <a:endParaRPr lang="en-US" altLang="zh-CN"/>
          </a:p>
        </p:txBody>
      </p:sp>
      <p:sp>
        <p:nvSpPr>
          <p:cNvPr id="4" name="Rectangle 2"/>
          <p:cNvSpPr txBox="1">
            <a:spLocks noChangeArrowheads="1"/>
          </p:cNvSpPr>
          <p:nvPr/>
        </p:nvSpPr>
        <p:spPr bwMode="auto">
          <a:xfrm>
            <a:off x="1963382" y="305746"/>
            <a:ext cx="4179189"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5.2.3</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直方图均衡化</a:t>
            </a:r>
          </a:p>
        </p:txBody>
      </p:sp>
      <p:sp>
        <p:nvSpPr>
          <p:cNvPr id="5" name="Rectangle 2"/>
          <p:cNvSpPr txBox="1">
            <a:spLocks noChangeArrowheads="1"/>
          </p:cNvSpPr>
          <p:nvPr/>
        </p:nvSpPr>
        <p:spPr bwMode="auto">
          <a:xfrm>
            <a:off x="5494635" y="933434"/>
            <a:ext cx="48676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基于直方图修正的图像增强</a:t>
            </a:r>
          </a:p>
        </p:txBody>
      </p:sp>
      <p:sp>
        <p:nvSpPr>
          <p:cNvPr id="6" name="文本框 5"/>
          <p:cNvSpPr txBox="1"/>
          <p:nvPr/>
        </p:nvSpPr>
        <p:spPr>
          <a:xfrm>
            <a:off x="2226121" y="1957984"/>
            <a:ext cx="8127818" cy="4310283"/>
          </a:xfrm>
          <a:prstGeom prst="rect">
            <a:avLst/>
          </a:prstGeom>
          <a:noFill/>
        </p:spPr>
        <p:txBody>
          <a:bodyPr wrap="square" rtlCol="0">
            <a:spAutoFit/>
          </a:bodyPr>
          <a:lstStyle/>
          <a:p>
            <a:pPr marL="437369" indent="-437369">
              <a:buClr>
                <a:srgbClr val="7000C8"/>
              </a:buClr>
              <a:buSzPct val="75000"/>
              <a:buFont typeface="Wingdings" panose="05000000000000000000" pitchFamily="2" charset="2"/>
              <a:buChar char="p"/>
            </a:pPr>
            <a:r>
              <a:rPr lang="zh-CN" altLang="zh-CN" sz="2296" dirty="0">
                <a:ea typeface="楷体" panose="02010609060101010101" pitchFamily="49" charset="-122"/>
                <a:cs typeface="Times New Roman" panose="02020603050405020304" pitchFamily="18" charset="0"/>
              </a:rPr>
              <a:t>程序</a:t>
            </a:r>
          </a:p>
          <a:p>
            <a:pPr indent="583159">
              <a:spcBef>
                <a:spcPts val="383"/>
              </a:spcBef>
            </a:pPr>
            <a:r>
              <a:rPr lang="en-US" altLang="zh-CN" sz="2806" dirty="0">
                <a:ea typeface="楷体" panose="02010609060101010101" pitchFamily="49" charset="-122"/>
                <a:cs typeface="Times New Roman" panose="02020603050405020304" pitchFamily="18" charset="0"/>
              </a:rPr>
              <a:t>Image=rgb2gray(</a:t>
            </a:r>
            <a:r>
              <a:rPr lang="en-US" altLang="zh-CN" sz="2806" dirty="0" err="1">
                <a:ea typeface="楷体" panose="02010609060101010101" pitchFamily="49" charset="-122"/>
                <a:cs typeface="Times New Roman" panose="02020603050405020304" pitchFamily="18" charset="0"/>
              </a:rPr>
              <a:t>imread</a:t>
            </a:r>
            <a:r>
              <a:rPr lang="en-US" altLang="zh-CN" sz="2806" dirty="0">
                <a:ea typeface="楷体" panose="02010609060101010101" pitchFamily="49" charset="-122"/>
                <a:cs typeface="Times New Roman" panose="02020603050405020304" pitchFamily="18" charset="0"/>
              </a:rPr>
              <a:t>('couple.bmp'));</a:t>
            </a:r>
            <a:endParaRPr lang="zh-CN" altLang="zh-CN" sz="2806" dirty="0">
              <a:ea typeface="楷体" panose="02010609060101010101" pitchFamily="49" charset="-122"/>
              <a:cs typeface="Times New Roman" panose="02020603050405020304" pitchFamily="18" charset="0"/>
            </a:endParaRPr>
          </a:p>
          <a:p>
            <a:pPr indent="583159">
              <a:spcBef>
                <a:spcPts val="383"/>
              </a:spcBef>
            </a:pPr>
            <a:r>
              <a:rPr lang="en-US" altLang="zh-CN" sz="2806" dirty="0" err="1">
                <a:ea typeface="楷体" panose="02010609060101010101" pitchFamily="49" charset="-122"/>
                <a:cs typeface="Times New Roman" panose="02020603050405020304" pitchFamily="18" charset="0"/>
              </a:rPr>
              <a:t>histgram</a:t>
            </a:r>
            <a:r>
              <a:rPr lang="en-US" altLang="zh-CN" sz="2806" dirty="0">
                <a:ea typeface="楷体" panose="02010609060101010101" pitchFamily="49" charset="-122"/>
                <a:cs typeface="Times New Roman" panose="02020603050405020304" pitchFamily="18" charset="0"/>
              </a:rPr>
              <a:t> =</a:t>
            </a:r>
            <a:r>
              <a:rPr lang="en-US" altLang="zh-CN" sz="2806" dirty="0" err="1">
                <a:ea typeface="楷体" panose="02010609060101010101" pitchFamily="49" charset="-122"/>
                <a:cs typeface="Times New Roman" panose="02020603050405020304" pitchFamily="18" charset="0"/>
              </a:rPr>
              <a:t>imhist</a:t>
            </a:r>
            <a:r>
              <a:rPr lang="en-US" altLang="zh-CN" sz="2806" dirty="0">
                <a:ea typeface="楷体" panose="02010609060101010101" pitchFamily="49" charset="-122"/>
                <a:cs typeface="Times New Roman" panose="02020603050405020304" pitchFamily="18" charset="0"/>
              </a:rPr>
              <a:t>(Image); </a:t>
            </a:r>
          </a:p>
          <a:p>
            <a:pPr indent="583159">
              <a:spcBef>
                <a:spcPts val="383"/>
              </a:spcBef>
            </a:pPr>
            <a:r>
              <a:rPr lang="en-US" altLang="zh-CN" sz="2806" dirty="0">
                <a:ea typeface="楷体" panose="02010609060101010101" pitchFamily="49" charset="-122"/>
                <a:cs typeface="Times New Roman" panose="02020603050405020304" pitchFamily="18" charset="0"/>
              </a:rPr>
              <a:t>[h w]=size(Image);       </a:t>
            </a:r>
            <a:endParaRPr lang="zh-CN" altLang="zh-CN" sz="2806" dirty="0">
              <a:ea typeface="楷体" panose="02010609060101010101" pitchFamily="49" charset="-122"/>
              <a:cs typeface="Times New Roman" panose="02020603050405020304" pitchFamily="18" charset="0"/>
            </a:endParaRPr>
          </a:p>
          <a:p>
            <a:pPr indent="583159">
              <a:spcBef>
                <a:spcPts val="383"/>
              </a:spcBef>
            </a:pPr>
            <a:r>
              <a:rPr lang="en-US" altLang="zh-CN" sz="2806" dirty="0" err="1">
                <a:ea typeface="楷体" panose="02010609060101010101" pitchFamily="49" charset="-122"/>
                <a:cs typeface="Times New Roman" panose="02020603050405020304" pitchFamily="18" charset="0"/>
              </a:rPr>
              <a:t>NewImage</a:t>
            </a:r>
            <a:r>
              <a:rPr lang="en-US" altLang="zh-CN" sz="2806" dirty="0">
                <a:ea typeface="楷体" panose="02010609060101010101" pitchFamily="49" charset="-122"/>
                <a:cs typeface="Times New Roman" panose="02020603050405020304" pitchFamily="18" charset="0"/>
              </a:rPr>
              <a:t>=zeros(</a:t>
            </a:r>
            <a:r>
              <a:rPr lang="en-US" altLang="zh-CN" sz="2806" dirty="0" err="1">
                <a:ea typeface="楷体" panose="02010609060101010101" pitchFamily="49" charset="-122"/>
                <a:cs typeface="Times New Roman" panose="02020603050405020304" pitchFamily="18" charset="0"/>
              </a:rPr>
              <a:t>h,w</a:t>
            </a:r>
            <a:r>
              <a:rPr lang="en-US" altLang="zh-CN" sz="2806" dirty="0">
                <a:ea typeface="楷体" panose="02010609060101010101" pitchFamily="49" charset="-122"/>
                <a:cs typeface="Times New Roman" panose="02020603050405020304" pitchFamily="18" charset="0"/>
              </a:rPr>
              <a:t>);</a:t>
            </a:r>
            <a:endParaRPr lang="zh-CN" altLang="zh-CN" sz="2806" dirty="0">
              <a:ea typeface="楷体" panose="02010609060101010101" pitchFamily="49" charset="-122"/>
              <a:cs typeface="Times New Roman" panose="02020603050405020304" pitchFamily="18" charset="0"/>
            </a:endParaRPr>
          </a:p>
          <a:p>
            <a:pPr indent="583159">
              <a:spcBef>
                <a:spcPts val="383"/>
              </a:spcBef>
            </a:pPr>
            <a:r>
              <a:rPr lang="en-US" altLang="zh-CN" sz="2806" dirty="0">
                <a:ea typeface="楷体" panose="02010609060101010101" pitchFamily="49" charset="-122"/>
                <a:cs typeface="Times New Roman" panose="02020603050405020304" pitchFamily="18" charset="0"/>
              </a:rPr>
              <a:t>s=zeros(256);       s(1)=</a:t>
            </a:r>
            <a:r>
              <a:rPr lang="en-US" altLang="zh-CN" sz="2806" dirty="0" err="1">
                <a:ea typeface="楷体" panose="02010609060101010101" pitchFamily="49" charset="-122"/>
                <a:cs typeface="Times New Roman" panose="02020603050405020304" pitchFamily="18" charset="0"/>
              </a:rPr>
              <a:t>histgram</a:t>
            </a:r>
            <a:r>
              <a:rPr lang="en-US" altLang="zh-CN" sz="2806" dirty="0">
                <a:ea typeface="楷体" panose="02010609060101010101" pitchFamily="49" charset="-122"/>
                <a:cs typeface="Times New Roman" panose="02020603050405020304" pitchFamily="18" charset="0"/>
              </a:rPr>
              <a:t>(1);</a:t>
            </a:r>
            <a:endParaRPr lang="zh-CN" altLang="zh-CN" sz="2806" dirty="0">
              <a:ea typeface="楷体" panose="02010609060101010101" pitchFamily="49" charset="-122"/>
              <a:cs typeface="Times New Roman" panose="02020603050405020304" pitchFamily="18" charset="0"/>
            </a:endParaRPr>
          </a:p>
          <a:p>
            <a:pPr indent="583159">
              <a:spcBef>
                <a:spcPts val="383"/>
              </a:spcBef>
            </a:pPr>
            <a:r>
              <a:rPr lang="en-US" altLang="zh-CN" sz="2806" dirty="0">
                <a:ea typeface="楷体" panose="02010609060101010101" pitchFamily="49" charset="-122"/>
                <a:cs typeface="Times New Roman" panose="02020603050405020304" pitchFamily="18" charset="0"/>
              </a:rPr>
              <a:t>for t=2:256</a:t>
            </a:r>
            <a:endParaRPr lang="zh-CN" altLang="zh-CN" sz="2806" dirty="0">
              <a:ea typeface="楷体" panose="02010609060101010101" pitchFamily="49" charset="-122"/>
              <a:cs typeface="Times New Roman" panose="02020603050405020304" pitchFamily="18" charset="0"/>
            </a:endParaRPr>
          </a:p>
          <a:p>
            <a:pPr indent="583159">
              <a:spcBef>
                <a:spcPts val="383"/>
              </a:spcBef>
            </a:pPr>
            <a:r>
              <a:rPr lang="en-US" altLang="zh-CN" sz="2806" dirty="0">
                <a:ea typeface="楷体" panose="02010609060101010101" pitchFamily="49" charset="-122"/>
                <a:cs typeface="Times New Roman" panose="02020603050405020304" pitchFamily="18" charset="0"/>
              </a:rPr>
              <a:t>    s(t)=s(t-1)+</a:t>
            </a:r>
            <a:r>
              <a:rPr lang="en-US" altLang="zh-CN" sz="2806" dirty="0" err="1">
                <a:ea typeface="楷体" panose="02010609060101010101" pitchFamily="49" charset="-122"/>
                <a:cs typeface="Times New Roman" panose="02020603050405020304" pitchFamily="18" charset="0"/>
              </a:rPr>
              <a:t>histgram</a:t>
            </a:r>
            <a:r>
              <a:rPr lang="en-US" altLang="zh-CN" sz="2806" dirty="0">
                <a:ea typeface="楷体" panose="02010609060101010101" pitchFamily="49" charset="-122"/>
                <a:cs typeface="Times New Roman" panose="02020603050405020304" pitchFamily="18" charset="0"/>
              </a:rPr>
              <a:t>(t);     </a:t>
            </a:r>
            <a:endParaRPr lang="zh-CN" altLang="zh-CN" sz="2806" dirty="0">
              <a:ea typeface="楷体" panose="02010609060101010101" pitchFamily="49" charset="-122"/>
              <a:cs typeface="Times New Roman" panose="02020603050405020304" pitchFamily="18" charset="0"/>
            </a:endParaRPr>
          </a:p>
          <a:p>
            <a:pPr indent="583159">
              <a:spcBef>
                <a:spcPts val="383"/>
              </a:spcBef>
            </a:pPr>
            <a:r>
              <a:rPr lang="en-US" altLang="zh-CN" sz="2806" dirty="0">
                <a:ea typeface="楷体" panose="02010609060101010101" pitchFamily="49" charset="-122"/>
                <a:cs typeface="Times New Roman" panose="02020603050405020304" pitchFamily="18" charset="0"/>
              </a:rPr>
              <a:t>end</a:t>
            </a:r>
            <a:endParaRPr lang="zh-CN" altLang="zh-CN" sz="2806" dirty="0">
              <a:ea typeface="楷体" panose="02010609060101010101" pitchFamily="49" charset="-122"/>
              <a:cs typeface="Times New Roman" panose="02020603050405020304" pitchFamily="18" charset="0"/>
            </a:endParaRPr>
          </a:p>
        </p:txBody>
      </p:sp>
      <p:sp>
        <p:nvSpPr>
          <p:cNvPr id="7" name="Rectangle 32"/>
          <p:cNvSpPr>
            <a:spLocks noChangeArrowheads="1"/>
          </p:cNvSpPr>
          <p:nvPr/>
        </p:nvSpPr>
        <p:spPr bwMode="auto">
          <a:xfrm>
            <a:off x="1963382" y="1347694"/>
            <a:ext cx="2575547" cy="59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marL="437369" indent="-437369">
              <a:spcBef>
                <a:spcPct val="20000"/>
              </a:spcBef>
              <a:buClr>
                <a:srgbClr val="7000C8"/>
              </a:buClr>
              <a:buSzPct val="75000"/>
              <a:buFont typeface="Wingdings" panose="05000000000000000000" pitchFamily="2" charset="2"/>
              <a:buChar char="n"/>
            </a:pPr>
            <a:r>
              <a:rPr kumimoji="1" lang="zh-CN" altLang="en-US" sz="3061" dirty="0">
                <a:latin typeface="楷体" panose="02010609060101010101" pitchFamily="49" charset="-122"/>
                <a:ea typeface="楷体" panose="02010609060101010101" pitchFamily="49" charset="-122"/>
                <a:cs typeface="Times New Roman" panose="02020603050405020304" pitchFamily="18" charset="0"/>
              </a:rPr>
              <a:t>例程</a:t>
            </a:r>
            <a:r>
              <a:rPr kumimoji="1" lang="en-US" altLang="zh-CN" sz="3061" dirty="0">
                <a:latin typeface="楷体" panose="02010609060101010101" pitchFamily="49" charset="-122"/>
                <a:ea typeface="楷体" panose="02010609060101010101" pitchFamily="49" charset="-122"/>
                <a:cs typeface="Times New Roman" panose="02020603050405020304" pitchFamily="18" charset="0"/>
              </a:rPr>
              <a:t>(1)</a:t>
            </a:r>
            <a:endParaRPr kumimoji="1" lang="zh-CN" altLang="en-US" sz="3061"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90074913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51</a:t>
            </a:fld>
            <a:endParaRPr lang="en-US" altLang="zh-CN"/>
          </a:p>
        </p:txBody>
      </p:sp>
      <p:sp>
        <p:nvSpPr>
          <p:cNvPr id="3" name="Rectangle 2"/>
          <p:cNvSpPr txBox="1">
            <a:spLocks noChangeArrowheads="1"/>
          </p:cNvSpPr>
          <p:nvPr/>
        </p:nvSpPr>
        <p:spPr bwMode="auto">
          <a:xfrm>
            <a:off x="1963382" y="305746"/>
            <a:ext cx="4179189"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5.2.3</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直方图均衡化</a:t>
            </a:r>
          </a:p>
        </p:txBody>
      </p:sp>
      <p:sp>
        <p:nvSpPr>
          <p:cNvPr id="4" name="Rectangle 2"/>
          <p:cNvSpPr txBox="1">
            <a:spLocks noChangeArrowheads="1"/>
          </p:cNvSpPr>
          <p:nvPr/>
        </p:nvSpPr>
        <p:spPr bwMode="auto">
          <a:xfrm>
            <a:off x="5494635" y="933434"/>
            <a:ext cx="48676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基于直方图修正的图像增强</a:t>
            </a:r>
          </a:p>
        </p:txBody>
      </p:sp>
      <p:sp>
        <p:nvSpPr>
          <p:cNvPr id="5" name="文本框 4"/>
          <p:cNvSpPr txBox="1"/>
          <p:nvPr/>
        </p:nvSpPr>
        <p:spPr>
          <a:xfrm>
            <a:off x="1980017" y="1382148"/>
            <a:ext cx="8325109" cy="4970207"/>
          </a:xfrm>
          <a:prstGeom prst="rect">
            <a:avLst/>
          </a:prstGeom>
          <a:noFill/>
        </p:spPr>
        <p:txBody>
          <a:bodyPr wrap="square" rtlCol="0">
            <a:spAutoFit/>
          </a:bodyPr>
          <a:lstStyle/>
          <a:p>
            <a:pPr algn="just">
              <a:spcBef>
                <a:spcPts val="128"/>
              </a:spcBef>
            </a:pPr>
            <a:r>
              <a:rPr lang="en-US" altLang="zh-CN" sz="2806" dirty="0">
                <a:ea typeface="楷体" panose="02010609060101010101" pitchFamily="49" charset="-122"/>
                <a:cs typeface="Times New Roman" panose="02020603050405020304" pitchFamily="18" charset="0"/>
              </a:rPr>
              <a:t>for x=1:w</a:t>
            </a:r>
            <a:endParaRPr lang="zh-CN" altLang="zh-CN" sz="2806" dirty="0">
              <a:ea typeface="楷体" panose="02010609060101010101" pitchFamily="49" charset="-122"/>
              <a:cs typeface="Times New Roman" panose="02020603050405020304" pitchFamily="18" charset="0"/>
            </a:endParaRPr>
          </a:p>
          <a:p>
            <a:pPr algn="just">
              <a:spcBef>
                <a:spcPts val="128"/>
              </a:spcBef>
            </a:pPr>
            <a:r>
              <a:rPr lang="en-US" altLang="zh-CN" sz="2806" dirty="0">
                <a:ea typeface="楷体" panose="02010609060101010101" pitchFamily="49" charset="-122"/>
                <a:cs typeface="Times New Roman" panose="02020603050405020304" pitchFamily="18" charset="0"/>
              </a:rPr>
              <a:t>    for y=1:h</a:t>
            </a:r>
            <a:endParaRPr lang="zh-CN" altLang="zh-CN" sz="2806" dirty="0">
              <a:ea typeface="楷体" panose="02010609060101010101" pitchFamily="49" charset="-122"/>
              <a:cs typeface="Times New Roman" panose="02020603050405020304" pitchFamily="18" charset="0"/>
            </a:endParaRPr>
          </a:p>
          <a:p>
            <a:pPr algn="just">
              <a:spcBef>
                <a:spcPts val="128"/>
              </a:spcBef>
            </a:pPr>
            <a:r>
              <a:rPr lang="en-US" altLang="zh-CN" sz="2806" dirty="0">
                <a:ea typeface="楷体" panose="02010609060101010101" pitchFamily="49" charset="-122"/>
                <a:cs typeface="Times New Roman" panose="02020603050405020304" pitchFamily="18" charset="0"/>
              </a:rPr>
              <a:t>        </a:t>
            </a:r>
            <a:r>
              <a:rPr lang="en-US" altLang="zh-CN" sz="2806" dirty="0" err="1">
                <a:ea typeface="楷体" panose="02010609060101010101" pitchFamily="49" charset="-122"/>
                <a:cs typeface="Times New Roman" panose="02020603050405020304" pitchFamily="18" charset="0"/>
              </a:rPr>
              <a:t>NewImage</a:t>
            </a:r>
            <a:r>
              <a:rPr lang="en-US" altLang="zh-CN" sz="2806" dirty="0">
                <a:ea typeface="楷体" panose="02010609060101010101" pitchFamily="49" charset="-122"/>
                <a:cs typeface="Times New Roman" panose="02020603050405020304" pitchFamily="18" charset="0"/>
              </a:rPr>
              <a:t>(</a:t>
            </a:r>
            <a:r>
              <a:rPr lang="en-US" altLang="zh-CN" sz="2806" dirty="0" err="1">
                <a:ea typeface="楷体" panose="02010609060101010101" pitchFamily="49" charset="-122"/>
                <a:cs typeface="Times New Roman" panose="02020603050405020304" pitchFamily="18" charset="0"/>
              </a:rPr>
              <a:t>y,x</a:t>
            </a:r>
            <a:r>
              <a:rPr lang="en-US" altLang="zh-CN" sz="2806" dirty="0">
                <a:ea typeface="楷体" panose="02010609060101010101" pitchFamily="49" charset="-122"/>
                <a:cs typeface="Times New Roman" panose="02020603050405020304" pitchFamily="18" charset="0"/>
              </a:rPr>
              <a:t>)=s(Image(</a:t>
            </a:r>
            <a:r>
              <a:rPr lang="en-US" altLang="zh-CN" sz="2806" dirty="0" err="1">
                <a:ea typeface="楷体" panose="02010609060101010101" pitchFamily="49" charset="-122"/>
                <a:cs typeface="Times New Roman" panose="02020603050405020304" pitchFamily="18" charset="0"/>
              </a:rPr>
              <a:t>y,x</a:t>
            </a:r>
            <a:r>
              <a:rPr lang="en-US" altLang="zh-CN" sz="2806" dirty="0">
                <a:ea typeface="楷体" panose="02010609060101010101" pitchFamily="49" charset="-122"/>
                <a:cs typeface="Times New Roman" panose="02020603050405020304" pitchFamily="18" charset="0"/>
              </a:rPr>
              <a:t>)+1)/(w*h);       </a:t>
            </a:r>
            <a:endParaRPr lang="zh-CN" altLang="zh-CN" sz="2806" dirty="0">
              <a:ea typeface="楷体" panose="02010609060101010101" pitchFamily="49" charset="-122"/>
              <a:cs typeface="Times New Roman" panose="02020603050405020304" pitchFamily="18" charset="0"/>
            </a:endParaRPr>
          </a:p>
          <a:p>
            <a:pPr algn="just">
              <a:spcBef>
                <a:spcPts val="128"/>
              </a:spcBef>
            </a:pPr>
            <a:r>
              <a:rPr lang="en-US" altLang="zh-CN" sz="2806" dirty="0">
                <a:ea typeface="楷体" panose="02010609060101010101" pitchFamily="49" charset="-122"/>
                <a:cs typeface="Times New Roman" panose="02020603050405020304" pitchFamily="18" charset="0"/>
              </a:rPr>
              <a:t>   end</a:t>
            </a:r>
            <a:endParaRPr lang="zh-CN" altLang="zh-CN" sz="2806" dirty="0">
              <a:ea typeface="楷体" panose="02010609060101010101" pitchFamily="49" charset="-122"/>
              <a:cs typeface="Times New Roman" panose="02020603050405020304" pitchFamily="18" charset="0"/>
            </a:endParaRPr>
          </a:p>
          <a:p>
            <a:pPr algn="just">
              <a:spcBef>
                <a:spcPts val="128"/>
              </a:spcBef>
            </a:pPr>
            <a:r>
              <a:rPr lang="en-US" altLang="zh-CN" sz="2806" dirty="0">
                <a:ea typeface="楷体" panose="02010609060101010101" pitchFamily="49" charset="-122"/>
                <a:cs typeface="Times New Roman" panose="02020603050405020304" pitchFamily="18" charset="0"/>
              </a:rPr>
              <a:t>end</a:t>
            </a:r>
            <a:endParaRPr lang="zh-CN" altLang="zh-CN" sz="2806" dirty="0">
              <a:ea typeface="楷体" panose="02010609060101010101" pitchFamily="49" charset="-122"/>
              <a:cs typeface="Times New Roman" panose="02020603050405020304" pitchFamily="18" charset="0"/>
            </a:endParaRPr>
          </a:p>
          <a:p>
            <a:pPr algn="just">
              <a:spcBef>
                <a:spcPts val="128"/>
              </a:spcBef>
            </a:pPr>
            <a:r>
              <a:rPr lang="en-US" altLang="zh-CN" sz="2806" dirty="0" err="1">
                <a:ea typeface="楷体" panose="02010609060101010101" pitchFamily="49" charset="-122"/>
                <a:cs typeface="Times New Roman" panose="02020603050405020304" pitchFamily="18" charset="0"/>
              </a:rPr>
              <a:t>imshow</a:t>
            </a:r>
            <a:r>
              <a:rPr lang="en-US" altLang="zh-CN" sz="2806" dirty="0">
                <a:ea typeface="楷体" panose="02010609060101010101" pitchFamily="49" charset="-122"/>
                <a:cs typeface="Times New Roman" panose="02020603050405020304" pitchFamily="18" charset="0"/>
              </a:rPr>
              <a:t>(Image);title('couple</a:t>
            </a:r>
            <a:r>
              <a:rPr lang="zh-CN" altLang="zh-CN" sz="2806" dirty="0">
                <a:ea typeface="楷体" panose="02010609060101010101" pitchFamily="49" charset="-122"/>
                <a:cs typeface="Times New Roman" panose="02020603050405020304" pitchFamily="18" charset="0"/>
              </a:rPr>
              <a:t>灰度图像</a:t>
            </a:r>
            <a:r>
              <a:rPr lang="en-US" altLang="zh-CN" sz="2806" dirty="0">
                <a:ea typeface="楷体" panose="02010609060101010101" pitchFamily="49" charset="-122"/>
                <a:cs typeface="Times New Roman" panose="02020603050405020304" pitchFamily="18" charset="0"/>
              </a:rPr>
              <a:t>');</a:t>
            </a:r>
            <a:endParaRPr lang="zh-CN" altLang="zh-CN" sz="2806" dirty="0">
              <a:ea typeface="楷体" panose="02010609060101010101" pitchFamily="49" charset="-122"/>
              <a:cs typeface="Times New Roman" panose="02020603050405020304" pitchFamily="18" charset="0"/>
            </a:endParaRPr>
          </a:p>
          <a:p>
            <a:pPr algn="just">
              <a:spcBef>
                <a:spcPts val="128"/>
              </a:spcBef>
            </a:pPr>
            <a:r>
              <a:rPr lang="en-US" altLang="zh-CN" sz="2806" dirty="0" err="1">
                <a:ea typeface="楷体" panose="02010609060101010101" pitchFamily="49" charset="-122"/>
                <a:cs typeface="Times New Roman" panose="02020603050405020304" pitchFamily="18" charset="0"/>
              </a:rPr>
              <a:t>figure;imhist</a:t>
            </a:r>
            <a:r>
              <a:rPr lang="en-US" altLang="zh-CN" sz="2806" dirty="0">
                <a:ea typeface="楷体" panose="02010609060101010101" pitchFamily="49" charset="-122"/>
                <a:cs typeface="Times New Roman" panose="02020603050405020304" pitchFamily="18" charset="0"/>
              </a:rPr>
              <a:t>(Image);title('couple</a:t>
            </a:r>
            <a:r>
              <a:rPr lang="zh-CN" altLang="zh-CN" sz="2806" dirty="0">
                <a:ea typeface="楷体" panose="02010609060101010101" pitchFamily="49" charset="-122"/>
                <a:cs typeface="Times New Roman" panose="02020603050405020304" pitchFamily="18" charset="0"/>
              </a:rPr>
              <a:t>图像的直方图</a:t>
            </a:r>
            <a:r>
              <a:rPr lang="en-US" altLang="zh-CN" sz="2806" dirty="0">
                <a:ea typeface="楷体" panose="02010609060101010101" pitchFamily="49" charset="-122"/>
                <a:cs typeface="Times New Roman" panose="02020603050405020304" pitchFamily="18" charset="0"/>
              </a:rPr>
              <a:t>'); </a:t>
            </a:r>
            <a:endParaRPr lang="zh-CN" altLang="zh-CN" sz="2806" dirty="0">
              <a:ea typeface="楷体" panose="02010609060101010101" pitchFamily="49" charset="-122"/>
              <a:cs typeface="Times New Roman" panose="02020603050405020304" pitchFamily="18" charset="0"/>
            </a:endParaRPr>
          </a:p>
          <a:p>
            <a:pPr algn="just">
              <a:spcBef>
                <a:spcPts val="128"/>
              </a:spcBef>
            </a:pPr>
            <a:r>
              <a:rPr lang="en-US" altLang="zh-CN" sz="2806" dirty="0">
                <a:ea typeface="楷体" panose="02010609060101010101" pitchFamily="49" charset="-122"/>
                <a:cs typeface="Times New Roman" panose="02020603050405020304" pitchFamily="18" charset="0"/>
              </a:rPr>
              <a:t>axis tight;</a:t>
            </a:r>
            <a:endParaRPr lang="zh-CN" altLang="zh-CN" sz="2806" dirty="0">
              <a:ea typeface="楷体" panose="02010609060101010101" pitchFamily="49" charset="-122"/>
              <a:cs typeface="Times New Roman" panose="02020603050405020304" pitchFamily="18" charset="0"/>
            </a:endParaRPr>
          </a:p>
          <a:p>
            <a:pPr algn="just">
              <a:spcBef>
                <a:spcPts val="128"/>
              </a:spcBef>
            </a:pPr>
            <a:r>
              <a:rPr lang="en-US" altLang="zh-CN" sz="2806" dirty="0" err="1">
                <a:ea typeface="楷体" panose="02010609060101010101" pitchFamily="49" charset="-122"/>
                <a:cs typeface="Times New Roman" panose="02020603050405020304" pitchFamily="18" charset="0"/>
              </a:rPr>
              <a:t>figure;imshow</a:t>
            </a:r>
            <a:r>
              <a:rPr lang="en-US" altLang="zh-CN" sz="2806" dirty="0">
                <a:ea typeface="楷体" panose="02010609060101010101" pitchFamily="49" charset="-122"/>
                <a:cs typeface="Times New Roman" panose="02020603050405020304" pitchFamily="18" charset="0"/>
              </a:rPr>
              <a:t>(</a:t>
            </a:r>
            <a:r>
              <a:rPr lang="en-US" altLang="zh-CN" sz="2806" dirty="0" err="1">
                <a:ea typeface="楷体" panose="02010609060101010101" pitchFamily="49" charset="-122"/>
                <a:cs typeface="Times New Roman" panose="02020603050405020304" pitchFamily="18" charset="0"/>
              </a:rPr>
              <a:t>NewImage</a:t>
            </a:r>
            <a:r>
              <a:rPr lang="en-US" altLang="zh-CN" sz="2806" dirty="0">
                <a:ea typeface="楷体" panose="02010609060101010101" pitchFamily="49" charset="-122"/>
                <a:cs typeface="Times New Roman" panose="02020603050405020304" pitchFamily="18" charset="0"/>
              </a:rPr>
              <a:t>);title('</a:t>
            </a:r>
            <a:r>
              <a:rPr lang="zh-CN" altLang="zh-CN" sz="2806" dirty="0">
                <a:ea typeface="楷体" panose="02010609060101010101" pitchFamily="49" charset="-122"/>
                <a:cs typeface="Times New Roman" panose="02020603050405020304" pitchFamily="18" charset="0"/>
              </a:rPr>
              <a:t>均衡化后图像</a:t>
            </a:r>
            <a:r>
              <a:rPr lang="en-US" altLang="zh-CN" sz="2806" dirty="0">
                <a:ea typeface="楷体" panose="02010609060101010101" pitchFamily="49" charset="-122"/>
                <a:cs typeface="Times New Roman" panose="02020603050405020304" pitchFamily="18" charset="0"/>
              </a:rPr>
              <a:t>');</a:t>
            </a:r>
            <a:endParaRPr lang="zh-CN" altLang="zh-CN" sz="2806" dirty="0">
              <a:ea typeface="楷体" panose="02010609060101010101" pitchFamily="49" charset="-122"/>
              <a:cs typeface="Times New Roman" panose="02020603050405020304" pitchFamily="18" charset="0"/>
            </a:endParaRPr>
          </a:p>
          <a:p>
            <a:pPr algn="just">
              <a:spcBef>
                <a:spcPts val="128"/>
              </a:spcBef>
            </a:pPr>
            <a:r>
              <a:rPr lang="en-US" altLang="zh-CN" sz="2806" dirty="0" err="1">
                <a:ea typeface="楷体" panose="02010609060101010101" pitchFamily="49" charset="-122"/>
                <a:cs typeface="Times New Roman" panose="02020603050405020304" pitchFamily="18" charset="0"/>
              </a:rPr>
              <a:t>figure;imhist</a:t>
            </a:r>
            <a:r>
              <a:rPr lang="en-US" altLang="zh-CN" sz="2806" dirty="0">
                <a:ea typeface="楷体" panose="02010609060101010101" pitchFamily="49" charset="-122"/>
                <a:cs typeface="Times New Roman" panose="02020603050405020304" pitchFamily="18" charset="0"/>
              </a:rPr>
              <a:t>(</a:t>
            </a:r>
            <a:r>
              <a:rPr lang="en-US" altLang="zh-CN" sz="2806" dirty="0" err="1">
                <a:ea typeface="楷体" panose="02010609060101010101" pitchFamily="49" charset="-122"/>
                <a:cs typeface="Times New Roman" panose="02020603050405020304" pitchFamily="18" charset="0"/>
              </a:rPr>
              <a:t>NewImage</a:t>
            </a:r>
            <a:r>
              <a:rPr lang="en-US" altLang="zh-CN" sz="2806" dirty="0">
                <a:ea typeface="楷体" panose="02010609060101010101" pitchFamily="49" charset="-122"/>
                <a:cs typeface="Times New Roman" panose="02020603050405020304" pitchFamily="18" charset="0"/>
              </a:rPr>
              <a:t>);title('</a:t>
            </a:r>
            <a:r>
              <a:rPr lang="zh-CN" altLang="zh-CN" sz="2551" dirty="0">
                <a:ea typeface="楷体" panose="02010609060101010101" pitchFamily="49" charset="-122"/>
                <a:cs typeface="Times New Roman" panose="02020603050405020304" pitchFamily="18" charset="0"/>
              </a:rPr>
              <a:t>均衡化后图像直方图</a:t>
            </a:r>
            <a:r>
              <a:rPr lang="en-US" altLang="zh-CN" sz="2806" dirty="0">
                <a:ea typeface="楷体" panose="02010609060101010101" pitchFamily="49" charset="-122"/>
                <a:cs typeface="Times New Roman" panose="02020603050405020304" pitchFamily="18" charset="0"/>
              </a:rPr>
              <a:t>');</a:t>
            </a:r>
            <a:endParaRPr lang="zh-CN" altLang="zh-CN" sz="2806" dirty="0">
              <a:ea typeface="楷体" panose="02010609060101010101" pitchFamily="49" charset="-122"/>
              <a:cs typeface="Times New Roman" panose="02020603050405020304" pitchFamily="18" charset="0"/>
            </a:endParaRPr>
          </a:p>
          <a:p>
            <a:pPr algn="just">
              <a:spcBef>
                <a:spcPts val="128"/>
              </a:spcBef>
            </a:pPr>
            <a:r>
              <a:rPr lang="en-US" altLang="zh-CN" sz="2806" dirty="0">
                <a:ea typeface="楷体" panose="02010609060101010101" pitchFamily="49" charset="-122"/>
                <a:cs typeface="Times New Roman" panose="02020603050405020304" pitchFamily="18" charset="0"/>
              </a:rPr>
              <a:t>axis tight;</a:t>
            </a:r>
            <a:endParaRPr lang="zh-CN" altLang="en-US" sz="2806" dirty="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97954023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52</a:t>
            </a:fld>
            <a:endParaRPr lang="en-US" altLang="zh-CN"/>
          </a:p>
        </p:txBody>
      </p:sp>
      <p:sp>
        <p:nvSpPr>
          <p:cNvPr id="3" name="Rectangle 2"/>
          <p:cNvSpPr txBox="1">
            <a:spLocks noChangeArrowheads="1"/>
          </p:cNvSpPr>
          <p:nvPr/>
        </p:nvSpPr>
        <p:spPr bwMode="auto">
          <a:xfrm>
            <a:off x="1963382" y="305746"/>
            <a:ext cx="4179189"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5.2.3</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直方图均衡化</a:t>
            </a:r>
          </a:p>
        </p:txBody>
      </p:sp>
      <p:sp>
        <p:nvSpPr>
          <p:cNvPr id="4" name="Rectangle 2"/>
          <p:cNvSpPr txBox="1">
            <a:spLocks noChangeArrowheads="1"/>
          </p:cNvSpPr>
          <p:nvPr/>
        </p:nvSpPr>
        <p:spPr bwMode="auto">
          <a:xfrm>
            <a:off x="5494635" y="933434"/>
            <a:ext cx="48676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基于直方图修正的图像增强</a:t>
            </a:r>
          </a:p>
        </p:txBody>
      </p:sp>
      <p:sp>
        <p:nvSpPr>
          <p:cNvPr id="5" name="矩形 4"/>
          <p:cNvSpPr/>
          <p:nvPr/>
        </p:nvSpPr>
        <p:spPr>
          <a:xfrm>
            <a:off x="2224582" y="2075421"/>
            <a:ext cx="6672651" cy="1408719"/>
          </a:xfrm>
          <a:prstGeom prst="rect">
            <a:avLst/>
          </a:prstGeom>
        </p:spPr>
        <p:txBody>
          <a:bodyPr wrap="square">
            <a:spAutoFit/>
          </a:bodyPr>
          <a:lstStyle/>
          <a:p>
            <a:pPr marL="437369" indent="-437369" algn="just">
              <a:spcBef>
                <a:spcPts val="510"/>
              </a:spcBef>
              <a:spcAft>
                <a:spcPts val="510"/>
              </a:spcAft>
              <a:buClr>
                <a:srgbClr val="7000C8"/>
              </a:buClr>
              <a:buSzPct val="75000"/>
              <a:buFont typeface="Wingdings" panose="05000000000000000000" pitchFamily="2" charset="2"/>
              <a:buChar char="p"/>
            </a:pPr>
            <a:r>
              <a:rPr lang="zh-CN" altLang="zh-CN" sz="2296" kern="100" dirty="0">
                <a:latin typeface="楷体" panose="02010609060101010101" pitchFamily="49" charset="-122"/>
                <a:ea typeface="楷体" panose="02010609060101010101" pitchFamily="49" charset="-122"/>
                <a:cs typeface="Times New Roman" panose="02020603050405020304" pitchFamily="18" charset="0"/>
              </a:rPr>
              <a:t>函数</a:t>
            </a:r>
          </a:p>
          <a:p>
            <a:pPr indent="583159" algn="just">
              <a:spcBef>
                <a:spcPts val="510"/>
              </a:spcBef>
              <a:spcAft>
                <a:spcPts val="510"/>
              </a:spcAft>
            </a:pPr>
            <a:r>
              <a:rPr lang="en-US" altLang="zh-CN" sz="2296" kern="100" dirty="0">
                <a:ea typeface="楷体" panose="02010609060101010101" pitchFamily="49" charset="-122"/>
                <a:cs typeface="Times New Roman" panose="02020603050405020304" pitchFamily="18" charset="0"/>
              </a:rPr>
              <a:t>J = </a:t>
            </a:r>
            <a:r>
              <a:rPr lang="en-US" altLang="zh-CN" sz="2296" kern="100" dirty="0" err="1">
                <a:ea typeface="楷体" panose="02010609060101010101" pitchFamily="49" charset="-122"/>
                <a:cs typeface="Times New Roman" panose="02020603050405020304" pitchFamily="18" charset="0"/>
              </a:rPr>
              <a:t>histeq</a:t>
            </a:r>
            <a:r>
              <a:rPr lang="en-US" altLang="zh-CN" sz="2296" kern="100" dirty="0">
                <a:ea typeface="楷体" panose="02010609060101010101" pitchFamily="49" charset="-122"/>
                <a:cs typeface="Times New Roman" panose="02020603050405020304" pitchFamily="18" charset="0"/>
              </a:rPr>
              <a:t>(I,HGRAM)</a:t>
            </a:r>
            <a:r>
              <a:rPr lang="zh-CN" altLang="zh-CN" sz="2296" kern="100" dirty="0">
                <a:ea typeface="楷体" panose="02010609060101010101" pitchFamily="49" charset="-122"/>
                <a:cs typeface="Times New Roman" panose="02020603050405020304" pitchFamily="18" charset="0"/>
              </a:rPr>
              <a:t>：</a:t>
            </a:r>
          </a:p>
          <a:p>
            <a:pPr indent="583159" algn="just">
              <a:spcBef>
                <a:spcPts val="510"/>
              </a:spcBef>
              <a:spcAft>
                <a:spcPts val="510"/>
              </a:spcAft>
            </a:pPr>
            <a:r>
              <a:rPr lang="en-US" altLang="zh-CN" sz="2296" kern="100" dirty="0">
                <a:ea typeface="楷体" panose="02010609060101010101" pitchFamily="49" charset="-122"/>
                <a:cs typeface="Times New Roman" panose="02020603050405020304" pitchFamily="18" charset="0"/>
              </a:rPr>
              <a:t>J = </a:t>
            </a:r>
            <a:r>
              <a:rPr lang="en-US" altLang="zh-CN" sz="2296" kern="100" dirty="0" err="1">
                <a:ea typeface="楷体" panose="02010609060101010101" pitchFamily="49" charset="-122"/>
                <a:cs typeface="Times New Roman" panose="02020603050405020304" pitchFamily="18" charset="0"/>
              </a:rPr>
              <a:t>histeq</a:t>
            </a:r>
            <a:r>
              <a:rPr lang="en-US" altLang="zh-CN" sz="2296" kern="100" dirty="0">
                <a:ea typeface="楷体" panose="02010609060101010101" pitchFamily="49" charset="-122"/>
                <a:cs typeface="Times New Roman" panose="02020603050405020304" pitchFamily="18" charset="0"/>
              </a:rPr>
              <a:t>(I,N)</a:t>
            </a:r>
            <a:r>
              <a:rPr lang="zh-CN" altLang="zh-CN" sz="2296" kern="100" dirty="0">
                <a:ea typeface="楷体" panose="02010609060101010101" pitchFamily="49" charset="-122"/>
                <a:cs typeface="Times New Roman" panose="02020603050405020304" pitchFamily="18" charset="0"/>
              </a:rPr>
              <a:t>：</a:t>
            </a:r>
            <a:endParaRPr lang="zh-CN" altLang="en-US" sz="2296" dirty="0">
              <a:ea typeface="楷体" panose="02010609060101010101" pitchFamily="49" charset="-122"/>
              <a:cs typeface="Times New Roman" panose="02020603050405020304" pitchFamily="18" charset="0"/>
            </a:endParaRPr>
          </a:p>
        </p:txBody>
      </p:sp>
      <p:sp>
        <p:nvSpPr>
          <p:cNvPr id="7" name="矩形 6"/>
          <p:cNvSpPr/>
          <p:nvPr/>
        </p:nvSpPr>
        <p:spPr>
          <a:xfrm>
            <a:off x="2224583" y="4143592"/>
            <a:ext cx="7727240" cy="1408719"/>
          </a:xfrm>
          <a:prstGeom prst="rect">
            <a:avLst/>
          </a:prstGeom>
        </p:spPr>
        <p:txBody>
          <a:bodyPr wrap="square">
            <a:spAutoFit/>
          </a:bodyPr>
          <a:lstStyle/>
          <a:p>
            <a:pPr marL="437369" indent="-437369" algn="just">
              <a:spcBef>
                <a:spcPts val="510"/>
              </a:spcBef>
              <a:spcAft>
                <a:spcPts val="510"/>
              </a:spcAft>
              <a:buClr>
                <a:srgbClr val="7000C8"/>
              </a:buClr>
              <a:buSzPct val="75000"/>
              <a:buFont typeface="Wingdings" panose="05000000000000000000" pitchFamily="2" charset="2"/>
              <a:buChar char="p"/>
            </a:pPr>
            <a:r>
              <a:rPr lang="zh-CN" altLang="zh-CN" sz="2296" kern="100" dirty="0">
                <a:ea typeface="楷体" panose="02010609060101010101" pitchFamily="49" charset="-122"/>
                <a:cs typeface="Times New Roman" panose="02020603050405020304" pitchFamily="18" charset="0"/>
              </a:rPr>
              <a:t>程序</a:t>
            </a:r>
          </a:p>
          <a:p>
            <a:pPr indent="583159" algn="just">
              <a:spcBef>
                <a:spcPts val="510"/>
              </a:spcBef>
              <a:spcAft>
                <a:spcPts val="510"/>
              </a:spcAft>
            </a:pPr>
            <a:r>
              <a:rPr lang="en-US" altLang="zh-CN" sz="2296" kern="0" dirty="0">
                <a:ea typeface="楷体" panose="02010609060101010101" pitchFamily="49" charset="-122"/>
                <a:cs typeface="Times New Roman" panose="02020603050405020304" pitchFamily="18" charset="0"/>
              </a:rPr>
              <a:t>Image=rgb2gray(</a:t>
            </a:r>
            <a:r>
              <a:rPr lang="en-US" altLang="zh-CN" sz="2296" kern="0" dirty="0" err="1">
                <a:ea typeface="楷体" panose="02010609060101010101" pitchFamily="49" charset="-122"/>
                <a:cs typeface="Times New Roman" panose="02020603050405020304" pitchFamily="18" charset="0"/>
              </a:rPr>
              <a:t>imread</a:t>
            </a:r>
            <a:r>
              <a:rPr lang="en-US" altLang="zh-CN" sz="2296" kern="0" dirty="0">
                <a:ea typeface="楷体" panose="02010609060101010101" pitchFamily="49" charset="-122"/>
                <a:cs typeface="Times New Roman" panose="02020603050405020304" pitchFamily="18" charset="0"/>
              </a:rPr>
              <a:t>('couple.bmp'));</a:t>
            </a:r>
            <a:endParaRPr lang="zh-CN" altLang="zh-CN" sz="2296" kern="100" dirty="0">
              <a:ea typeface="楷体" panose="02010609060101010101" pitchFamily="49" charset="-122"/>
              <a:cs typeface="Times New Roman" panose="02020603050405020304" pitchFamily="18" charset="0"/>
            </a:endParaRPr>
          </a:p>
          <a:p>
            <a:pPr indent="583159" algn="just">
              <a:spcBef>
                <a:spcPts val="510"/>
              </a:spcBef>
              <a:spcAft>
                <a:spcPts val="510"/>
              </a:spcAft>
            </a:pPr>
            <a:r>
              <a:rPr lang="en-US" altLang="zh-CN" sz="2296" kern="0" dirty="0" err="1">
                <a:ea typeface="楷体" panose="02010609060101010101" pitchFamily="49" charset="-122"/>
                <a:cs typeface="Times New Roman" panose="02020603050405020304" pitchFamily="18" charset="0"/>
              </a:rPr>
              <a:t>NewImage</a:t>
            </a:r>
            <a:r>
              <a:rPr lang="en-US" altLang="zh-CN" sz="2296" kern="0" dirty="0">
                <a:ea typeface="楷体" panose="02010609060101010101" pitchFamily="49" charset="-122"/>
                <a:cs typeface="Times New Roman" panose="02020603050405020304" pitchFamily="18" charset="0"/>
              </a:rPr>
              <a:t>=</a:t>
            </a:r>
            <a:r>
              <a:rPr lang="en-US" altLang="zh-CN" sz="2296" kern="100" dirty="0">
                <a:ea typeface="楷体" panose="02010609060101010101" pitchFamily="49" charset="-122"/>
                <a:cs typeface="Times New Roman" panose="02020603050405020304" pitchFamily="18" charset="0"/>
              </a:rPr>
              <a:t> </a:t>
            </a:r>
            <a:r>
              <a:rPr lang="en-US" altLang="zh-CN" sz="2296" kern="0" dirty="0" err="1">
                <a:ea typeface="楷体" panose="02010609060101010101" pitchFamily="49" charset="-122"/>
                <a:cs typeface="Times New Roman" panose="02020603050405020304" pitchFamily="18" charset="0"/>
              </a:rPr>
              <a:t>histeq</a:t>
            </a:r>
            <a:r>
              <a:rPr lang="en-US" altLang="zh-CN" sz="2296" kern="0" dirty="0">
                <a:ea typeface="楷体" panose="02010609060101010101" pitchFamily="49" charset="-122"/>
                <a:cs typeface="Times New Roman" panose="02020603050405020304" pitchFamily="18" charset="0"/>
              </a:rPr>
              <a:t>(Image,256)</a:t>
            </a:r>
            <a:endParaRPr lang="zh-CN" altLang="zh-CN" sz="2296" kern="100" dirty="0">
              <a:ea typeface="楷体" panose="02010609060101010101" pitchFamily="49" charset="-122"/>
              <a:cs typeface="Times New Roman" panose="02020603050405020304" pitchFamily="18" charset="0"/>
            </a:endParaRPr>
          </a:p>
        </p:txBody>
      </p:sp>
      <p:sp>
        <p:nvSpPr>
          <p:cNvPr id="8" name="Rectangle 32"/>
          <p:cNvSpPr>
            <a:spLocks noChangeArrowheads="1"/>
          </p:cNvSpPr>
          <p:nvPr/>
        </p:nvSpPr>
        <p:spPr bwMode="auto">
          <a:xfrm>
            <a:off x="1963382" y="1347694"/>
            <a:ext cx="2575547" cy="59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marL="437369" indent="-437369">
              <a:spcBef>
                <a:spcPct val="20000"/>
              </a:spcBef>
              <a:buClr>
                <a:srgbClr val="7000C8"/>
              </a:buClr>
              <a:buSzPct val="75000"/>
              <a:buFont typeface="Wingdings" panose="05000000000000000000" pitchFamily="2" charset="2"/>
              <a:buChar char="n"/>
            </a:pPr>
            <a:r>
              <a:rPr kumimoji="1" lang="zh-CN" altLang="en-US" sz="3061" dirty="0">
                <a:latin typeface="楷体" panose="02010609060101010101" pitchFamily="49" charset="-122"/>
                <a:ea typeface="楷体" panose="02010609060101010101" pitchFamily="49" charset="-122"/>
                <a:cs typeface="Times New Roman" panose="02020603050405020304" pitchFamily="18" charset="0"/>
              </a:rPr>
              <a:t>例程</a:t>
            </a:r>
            <a:r>
              <a:rPr kumimoji="1" lang="en-US" altLang="zh-CN" sz="3061" dirty="0">
                <a:latin typeface="楷体" panose="02010609060101010101" pitchFamily="49" charset="-122"/>
                <a:ea typeface="楷体" panose="02010609060101010101" pitchFamily="49" charset="-122"/>
                <a:cs typeface="Times New Roman" panose="02020603050405020304" pitchFamily="18" charset="0"/>
              </a:rPr>
              <a:t>(2)</a:t>
            </a:r>
            <a:endParaRPr kumimoji="1" lang="zh-CN" altLang="en-US" sz="3061"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292517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53</a:t>
            </a:fld>
            <a:endParaRPr lang="en-US" altLang="zh-CN"/>
          </a:p>
        </p:txBody>
      </p:sp>
      <p:sp>
        <p:nvSpPr>
          <p:cNvPr id="3" name="Rectangle 2"/>
          <p:cNvSpPr txBox="1">
            <a:spLocks noChangeArrowheads="1"/>
          </p:cNvSpPr>
          <p:nvPr/>
        </p:nvSpPr>
        <p:spPr bwMode="auto">
          <a:xfrm>
            <a:off x="1963382" y="305746"/>
            <a:ext cx="4179189"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5.2.3</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直方图均衡化</a:t>
            </a:r>
          </a:p>
        </p:txBody>
      </p:sp>
      <p:sp>
        <p:nvSpPr>
          <p:cNvPr id="4" name="Rectangle 2"/>
          <p:cNvSpPr txBox="1">
            <a:spLocks noChangeArrowheads="1"/>
          </p:cNvSpPr>
          <p:nvPr/>
        </p:nvSpPr>
        <p:spPr bwMode="auto">
          <a:xfrm>
            <a:off x="5494635" y="933434"/>
            <a:ext cx="48676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基于直方图修正的图像增强</a:t>
            </a:r>
          </a:p>
        </p:txBody>
      </p:sp>
      <p:pic>
        <p:nvPicPr>
          <p:cNvPr id="5" name="图片 4" descr="Couple"/>
          <p:cNvPicPr>
            <a:picLocks noChangeAspect="1"/>
          </p:cNvPicPr>
          <p:nvPr/>
        </p:nvPicPr>
        <p:blipFill>
          <a:blip r:embed="rId2" cstate="print"/>
          <a:srcRect/>
          <a:stretch>
            <a:fillRect/>
          </a:stretch>
        </p:blipFill>
        <p:spPr bwMode="auto">
          <a:xfrm>
            <a:off x="3178550" y="1824020"/>
            <a:ext cx="2295837" cy="2295837"/>
          </a:xfrm>
          <a:prstGeom prst="rect">
            <a:avLst/>
          </a:prstGeom>
          <a:noFill/>
          <a:ln w="9525">
            <a:noFill/>
            <a:miter lim="800000"/>
            <a:headEnd/>
            <a:tailEnd/>
          </a:ln>
        </p:spPr>
      </p:pic>
      <p:pic>
        <p:nvPicPr>
          <p:cNvPr id="6" name="图片 5" descr="couplebalance"/>
          <p:cNvPicPr>
            <a:picLocks noChangeAspect="1"/>
          </p:cNvPicPr>
          <p:nvPr/>
        </p:nvPicPr>
        <p:blipFill>
          <a:blip r:embed="rId3" cstate="print"/>
          <a:srcRect/>
          <a:stretch>
            <a:fillRect/>
          </a:stretch>
        </p:blipFill>
        <p:spPr bwMode="auto">
          <a:xfrm>
            <a:off x="6482898" y="1824019"/>
            <a:ext cx="2295837" cy="2295837"/>
          </a:xfrm>
          <a:prstGeom prst="rect">
            <a:avLst/>
          </a:prstGeom>
          <a:noFill/>
          <a:ln w="9525">
            <a:noFill/>
            <a:miter lim="800000"/>
            <a:headEnd/>
            <a:tailEnd/>
          </a:ln>
        </p:spPr>
      </p:pic>
      <p:pic>
        <p:nvPicPr>
          <p:cNvPr id="7" name="图片 6" descr="couplehist"/>
          <p:cNvPicPr/>
          <p:nvPr/>
        </p:nvPicPr>
        <p:blipFill>
          <a:blip r:embed="rId4" cstate="print"/>
          <a:srcRect/>
          <a:stretch>
            <a:fillRect/>
          </a:stretch>
        </p:blipFill>
        <p:spPr bwMode="auto">
          <a:xfrm>
            <a:off x="2489724" y="4511896"/>
            <a:ext cx="3134391" cy="1227029"/>
          </a:xfrm>
          <a:prstGeom prst="rect">
            <a:avLst/>
          </a:prstGeom>
          <a:noFill/>
          <a:ln w="9525">
            <a:noFill/>
            <a:miter lim="800000"/>
            <a:headEnd/>
            <a:tailEnd/>
          </a:ln>
        </p:spPr>
      </p:pic>
      <p:pic>
        <p:nvPicPr>
          <p:cNvPr id="8" name="图片 7" descr="couplebalancehist"/>
          <p:cNvPicPr/>
          <p:nvPr/>
        </p:nvPicPr>
        <p:blipFill>
          <a:blip r:embed="rId5" cstate="print"/>
          <a:srcRect/>
          <a:stretch>
            <a:fillRect/>
          </a:stretch>
        </p:blipFill>
        <p:spPr bwMode="auto">
          <a:xfrm>
            <a:off x="6397857" y="4492492"/>
            <a:ext cx="3134391" cy="1227029"/>
          </a:xfrm>
          <a:prstGeom prst="rect">
            <a:avLst/>
          </a:prstGeom>
          <a:noFill/>
          <a:ln w="9525">
            <a:noFill/>
            <a:miter lim="800000"/>
            <a:headEnd/>
            <a:tailEnd/>
          </a:ln>
        </p:spPr>
      </p:pic>
      <p:sp>
        <p:nvSpPr>
          <p:cNvPr id="9" name="矩形 8"/>
          <p:cNvSpPr/>
          <p:nvPr/>
        </p:nvSpPr>
        <p:spPr>
          <a:xfrm>
            <a:off x="2772514" y="5917245"/>
            <a:ext cx="7420769" cy="445635"/>
          </a:xfrm>
          <a:prstGeom prst="rect">
            <a:avLst/>
          </a:prstGeom>
        </p:spPr>
        <p:txBody>
          <a:bodyPr wrap="square">
            <a:spAutoFit/>
          </a:bodyPr>
          <a:lstStyle/>
          <a:p>
            <a:r>
              <a:rPr lang="zh-CN" altLang="zh-CN" sz="2296" kern="100" dirty="0">
                <a:ea typeface="楷体" panose="02010609060101010101" pitchFamily="49" charset="-122"/>
                <a:cs typeface="Times New Roman" panose="02020603050405020304" pitchFamily="18" charset="0"/>
              </a:rPr>
              <a:t>直方图均衡化处理前后的图像以及直方图</a:t>
            </a:r>
            <a:endParaRPr lang="zh-CN" altLang="en-US" sz="2296" dirty="0">
              <a:ea typeface="楷体" panose="02010609060101010101" pitchFamily="49" charset="-122"/>
              <a:cs typeface="Times New Roman" panose="02020603050405020304" pitchFamily="18" charset="0"/>
            </a:endParaRPr>
          </a:p>
        </p:txBody>
      </p:sp>
      <p:sp>
        <p:nvSpPr>
          <p:cNvPr id="10" name="Rectangle 32"/>
          <p:cNvSpPr>
            <a:spLocks noChangeArrowheads="1"/>
          </p:cNvSpPr>
          <p:nvPr/>
        </p:nvSpPr>
        <p:spPr bwMode="auto">
          <a:xfrm>
            <a:off x="1928594" y="1143370"/>
            <a:ext cx="2575547" cy="59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marL="437369" indent="-437369">
              <a:spcBef>
                <a:spcPct val="20000"/>
              </a:spcBef>
              <a:buClr>
                <a:srgbClr val="7000C8"/>
              </a:buClr>
              <a:buSzPct val="75000"/>
              <a:buFont typeface="Wingdings" panose="05000000000000000000" pitchFamily="2" charset="2"/>
              <a:buChar char="p"/>
            </a:pPr>
            <a:r>
              <a:rPr kumimoji="1" lang="zh-CN" altLang="en-US" sz="3061" dirty="0">
                <a:latin typeface="楷体" panose="02010609060101010101" pitchFamily="49" charset="-122"/>
                <a:ea typeface="楷体" panose="02010609060101010101" pitchFamily="49" charset="-122"/>
                <a:cs typeface="Times New Roman" panose="02020603050405020304" pitchFamily="18" charset="0"/>
              </a:rPr>
              <a:t>效果</a:t>
            </a:r>
          </a:p>
        </p:txBody>
      </p:sp>
    </p:spTree>
    <p:extLst>
      <p:ext uri="{BB962C8B-B14F-4D97-AF65-F5344CB8AC3E}">
        <p14:creationId xmlns:p14="http://schemas.microsoft.com/office/powerpoint/2010/main" val="383221991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54</a:t>
            </a:fld>
            <a:endParaRPr lang="en-US" altLang="zh-CN"/>
          </a:p>
        </p:txBody>
      </p:sp>
      <p:sp>
        <p:nvSpPr>
          <p:cNvPr id="3" name="Rectangle 2"/>
          <p:cNvSpPr txBox="1">
            <a:spLocks noChangeArrowheads="1"/>
          </p:cNvSpPr>
          <p:nvPr/>
        </p:nvSpPr>
        <p:spPr bwMode="auto">
          <a:xfrm>
            <a:off x="1963382" y="305746"/>
            <a:ext cx="4179189"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5.2.3</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局部直方图均衡化</a:t>
            </a:r>
          </a:p>
        </p:txBody>
      </p:sp>
      <p:sp>
        <p:nvSpPr>
          <p:cNvPr id="4" name="Rectangle 2"/>
          <p:cNvSpPr txBox="1">
            <a:spLocks noChangeArrowheads="1"/>
          </p:cNvSpPr>
          <p:nvPr/>
        </p:nvSpPr>
        <p:spPr bwMode="auto">
          <a:xfrm>
            <a:off x="5494635" y="933434"/>
            <a:ext cx="48676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基于直方图修正的图像增强</a:t>
            </a:r>
          </a:p>
        </p:txBody>
      </p:sp>
      <p:sp>
        <p:nvSpPr>
          <p:cNvPr id="5" name="文本框 4"/>
          <p:cNvSpPr txBox="1"/>
          <p:nvPr/>
        </p:nvSpPr>
        <p:spPr>
          <a:xfrm>
            <a:off x="2232966" y="1447734"/>
            <a:ext cx="8127818" cy="954107"/>
          </a:xfrm>
          <a:prstGeom prst="rect">
            <a:avLst/>
          </a:prstGeom>
          <a:noFill/>
        </p:spPr>
        <p:txBody>
          <a:bodyPr wrap="square" rtlCol="0">
            <a:spAutoFit/>
          </a:bodyPr>
          <a:lstStyle/>
          <a:p>
            <a:r>
              <a:rPr lang="zh-CN" altLang="zh-CN" sz="2800" dirty="0">
                <a:latin typeface="楷体" panose="02010609060101010101" pitchFamily="49" charset="-122"/>
                <a:ea typeface="楷体" panose="02010609060101010101" pitchFamily="49" charset="-122"/>
                <a:cs typeface="Times New Roman" panose="02020603050405020304" pitchFamily="18" charset="0"/>
              </a:rPr>
              <a:t>根据区域的局部直方图统计特性来定义灰度级变换函数，进行均衡化处理，这就是</a:t>
            </a:r>
            <a:r>
              <a:rPr lang="zh-CN" altLang="zh-CN" sz="2800" u="sng" dirty="0">
                <a:solidFill>
                  <a:srgbClr val="0000CC"/>
                </a:solidFill>
                <a:latin typeface="楷体" panose="02010609060101010101" pitchFamily="49" charset="-122"/>
                <a:ea typeface="楷体" panose="02010609060101010101" pitchFamily="49" charset="-122"/>
                <a:cs typeface="Times New Roman" panose="02020603050405020304" pitchFamily="18" charset="0"/>
              </a:rPr>
              <a:t>局部直方图均衡化</a:t>
            </a:r>
            <a:r>
              <a:rPr lang="zh-CN" altLang="en-US" sz="2800" dirty="0">
                <a:latin typeface="楷体" panose="02010609060101010101" pitchFamily="49" charset="-122"/>
                <a:ea typeface="楷体" panose="02010609060101010101" pitchFamily="49" charset="-122"/>
                <a:cs typeface="Times New Roman" panose="02020603050405020304" pitchFamily="18" charset="0"/>
              </a:rPr>
              <a:t>。</a:t>
            </a:r>
          </a:p>
        </p:txBody>
      </p:sp>
      <p:sp>
        <p:nvSpPr>
          <p:cNvPr id="6" name="矩形 5"/>
          <p:cNvSpPr/>
          <p:nvPr/>
        </p:nvSpPr>
        <p:spPr>
          <a:xfrm>
            <a:off x="2059784" y="2925724"/>
            <a:ext cx="8106412" cy="954107"/>
          </a:xfrm>
          <a:prstGeom prst="rect">
            <a:avLst/>
          </a:prstGeom>
        </p:spPr>
        <p:txBody>
          <a:bodyPr wrap="square">
            <a:spAutoFit/>
          </a:bodyPr>
          <a:lstStyle/>
          <a:p>
            <a:r>
              <a:rPr lang="zh-CN" altLang="zh-CN" sz="2800" dirty="0">
                <a:ea typeface="楷体" panose="02010609060101010101" pitchFamily="49" charset="-122"/>
                <a:cs typeface="Times New Roman" panose="02020603050405020304" pitchFamily="18" charset="0"/>
              </a:rPr>
              <a:t>给出一幅数字图像，</a:t>
            </a:r>
            <a:r>
              <a:rPr lang="zh-CN" altLang="en-US" sz="2800" dirty="0">
                <a:ea typeface="楷体" panose="02010609060101010101" pitchFamily="49" charset="-122"/>
                <a:cs typeface="Times New Roman" panose="02020603050405020304" pitchFamily="18" charset="0"/>
              </a:rPr>
              <a:t>选定大小为</a:t>
            </a:r>
            <a:r>
              <a:rPr lang="en-US" altLang="zh-CN" sz="2800" i="1" dirty="0" err="1">
                <a:ea typeface="楷体" panose="02010609060101010101" pitchFamily="49" charset="-122"/>
                <a:cs typeface="Times New Roman" panose="02020603050405020304" pitchFamily="18" charset="0"/>
              </a:rPr>
              <a:t>w</a:t>
            </a:r>
            <a:r>
              <a:rPr lang="en-US" altLang="zh-CN" sz="2800" dirty="0" err="1">
                <a:ea typeface="楷体" panose="02010609060101010101" pitchFamily="49" charset="-122"/>
                <a:cs typeface="Times New Roman" panose="02020603050405020304" pitchFamily="18" charset="0"/>
                <a:sym typeface="Symbol" panose="05050102010706020507" pitchFamily="18" charset="2"/>
              </a:rPr>
              <a:t></a:t>
            </a:r>
            <a:r>
              <a:rPr lang="en-US" altLang="zh-CN" sz="2800" i="1" dirty="0" err="1">
                <a:ea typeface="楷体" panose="02010609060101010101" pitchFamily="49" charset="-122"/>
                <a:cs typeface="Times New Roman" panose="02020603050405020304" pitchFamily="18" charset="0"/>
                <a:sym typeface="Symbol" panose="05050102010706020507" pitchFamily="18" charset="2"/>
              </a:rPr>
              <a:t>h</a:t>
            </a:r>
            <a:r>
              <a:rPr lang="zh-CN" altLang="en-US" sz="2800" dirty="0">
                <a:ea typeface="楷体" panose="02010609060101010101" pitchFamily="49" charset="-122"/>
                <a:cs typeface="Times New Roman" panose="02020603050405020304" pitchFamily="18" charset="0"/>
              </a:rPr>
              <a:t>的矩形子块</a:t>
            </a:r>
            <a:r>
              <a:rPr lang="en-US" altLang="zh-CN" sz="2800" i="1" dirty="0">
                <a:ea typeface="楷体" panose="02010609060101010101" pitchFamily="49" charset="-122"/>
                <a:cs typeface="Times New Roman" panose="02020603050405020304" pitchFamily="18" charset="0"/>
              </a:rPr>
              <a:t>S</a:t>
            </a:r>
            <a:r>
              <a:rPr lang="zh-CN" altLang="en-US" sz="2800" dirty="0">
                <a:ea typeface="楷体" panose="02010609060101010101" pitchFamily="49" charset="-122"/>
                <a:cs typeface="Times New Roman" panose="02020603050405020304" pitchFamily="18" charset="0"/>
              </a:rPr>
              <a:t>，子块</a:t>
            </a:r>
            <a:r>
              <a:rPr lang="en-US" altLang="zh-CN" sz="2800" i="1" dirty="0">
                <a:ea typeface="楷体" panose="02010609060101010101" pitchFamily="49" charset="-122"/>
                <a:cs typeface="Times New Roman" panose="02020603050405020304" pitchFamily="18" charset="0"/>
              </a:rPr>
              <a:t>S</a:t>
            </a:r>
            <a:r>
              <a:rPr lang="zh-CN" altLang="en-US" sz="2800" dirty="0">
                <a:ea typeface="楷体" panose="02010609060101010101" pitchFamily="49" charset="-122"/>
                <a:cs typeface="Times New Roman" panose="02020603050405020304" pitchFamily="18" charset="0"/>
              </a:rPr>
              <a:t>内进行</a:t>
            </a:r>
            <a:r>
              <a:rPr lang="zh-CN" altLang="zh-CN" sz="2800" dirty="0">
                <a:ea typeface="楷体" panose="02010609060101010101" pitchFamily="49" charset="-122"/>
                <a:cs typeface="Times New Roman" panose="02020603050405020304" pitchFamily="18" charset="0"/>
              </a:rPr>
              <a:t>直方图均衡化处理</a:t>
            </a:r>
            <a:r>
              <a:rPr lang="zh-CN" altLang="en-US" sz="2800" dirty="0">
                <a:ea typeface="楷体" panose="02010609060101010101" pitchFamily="49" charset="-122"/>
                <a:cs typeface="Times New Roman" panose="02020603050405020304" pitchFamily="18" charset="0"/>
              </a:rPr>
              <a:t>，有：</a:t>
            </a:r>
          </a:p>
        </p:txBody>
      </p:sp>
      <p:graphicFrame>
        <p:nvGraphicFramePr>
          <p:cNvPr id="8" name="对象 7"/>
          <p:cNvGraphicFramePr>
            <a:graphicFrameLocks noChangeAspect="1"/>
          </p:cNvGraphicFramePr>
          <p:nvPr>
            <p:extLst/>
          </p:nvPr>
        </p:nvGraphicFramePr>
        <p:xfrm>
          <a:off x="3200669" y="4038878"/>
          <a:ext cx="5653244" cy="1212855"/>
        </p:xfrm>
        <a:graphic>
          <a:graphicData uri="http://schemas.openxmlformats.org/presentationml/2006/ole">
            <mc:AlternateContent xmlns:mc="http://schemas.openxmlformats.org/markup-compatibility/2006">
              <mc:Choice xmlns:v="urn:schemas-microsoft-com:vml" Requires="v">
                <p:oleObj spid="_x0000_s16398" name="Equation" r:id="rId4" imgW="2158920" imgH="457200" progId="Equation.DSMT4">
                  <p:embed/>
                </p:oleObj>
              </mc:Choice>
              <mc:Fallback>
                <p:oleObj name="Equation" r:id="rId4" imgW="2158920" imgH="457200" progId="Equation.DSMT4">
                  <p:embed/>
                  <p:pic>
                    <p:nvPicPr>
                      <p:cNvPr id="8" name="对象 7"/>
                      <p:cNvPicPr>
                        <a:picLocks noChangeAspect="1" noChangeArrowheads="1"/>
                      </p:cNvPicPr>
                      <p:nvPr/>
                    </p:nvPicPr>
                    <p:blipFill>
                      <a:blip r:embed="rId5"/>
                      <a:srcRect/>
                      <a:stretch>
                        <a:fillRect/>
                      </a:stretch>
                    </p:blipFill>
                    <p:spPr bwMode="auto">
                      <a:xfrm>
                        <a:off x="3200669" y="4038878"/>
                        <a:ext cx="5653244" cy="1212855"/>
                      </a:xfrm>
                      <a:prstGeom prst="rect">
                        <a:avLst/>
                      </a:prstGeom>
                      <a:noFill/>
                    </p:spPr>
                  </p:pic>
                </p:oleObj>
              </mc:Fallback>
            </mc:AlternateContent>
          </a:graphicData>
        </a:graphic>
      </p:graphicFrame>
      <p:sp>
        <p:nvSpPr>
          <p:cNvPr id="9" name="矩形 8"/>
          <p:cNvSpPr/>
          <p:nvPr/>
        </p:nvSpPr>
        <p:spPr>
          <a:xfrm>
            <a:off x="2119266" y="5304980"/>
            <a:ext cx="8091129" cy="954107"/>
          </a:xfrm>
          <a:prstGeom prst="rect">
            <a:avLst/>
          </a:prstGeom>
        </p:spPr>
        <p:txBody>
          <a:bodyPr wrap="square">
            <a:spAutoFit/>
          </a:bodyPr>
          <a:lstStyle/>
          <a:p>
            <a:r>
              <a:rPr lang="zh-CN" altLang="zh-CN" sz="2800" kern="100" dirty="0">
                <a:ea typeface="楷体" panose="02010609060101010101" pitchFamily="49" charset="-122"/>
                <a:cs typeface="Times New Roman" panose="02020603050405020304" pitchFamily="18" charset="0"/>
              </a:rPr>
              <a:t>可分为</a:t>
            </a:r>
            <a:r>
              <a:rPr lang="zh-CN" altLang="zh-CN" sz="2800" u="sng" kern="100" dirty="0">
                <a:solidFill>
                  <a:srgbClr val="0000CC"/>
                </a:solidFill>
                <a:ea typeface="楷体" panose="02010609060101010101" pitchFamily="49" charset="-122"/>
                <a:cs typeface="Times New Roman" panose="02020603050405020304" pitchFamily="18" charset="0"/>
              </a:rPr>
              <a:t>子块不重叠、子块重叠和子块部分重叠的局部直方图均衡化</a:t>
            </a:r>
            <a:r>
              <a:rPr lang="zh-CN" altLang="en-US" sz="2800" kern="100" dirty="0">
                <a:ea typeface="楷体" panose="02010609060101010101" pitchFamily="49" charset="-122"/>
                <a:cs typeface="Times New Roman" panose="02020603050405020304" pitchFamily="18" charset="0"/>
              </a:rPr>
              <a:t>。</a:t>
            </a:r>
            <a:endParaRPr lang="zh-CN" altLang="en-US" sz="2800" dirty="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193971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55</a:t>
            </a:fld>
            <a:endParaRPr lang="en-US" altLang="zh-CN"/>
          </a:p>
        </p:txBody>
      </p:sp>
      <p:sp>
        <p:nvSpPr>
          <p:cNvPr id="3" name="Rectangle 2"/>
          <p:cNvSpPr txBox="1">
            <a:spLocks noChangeArrowheads="1"/>
          </p:cNvSpPr>
          <p:nvPr/>
        </p:nvSpPr>
        <p:spPr bwMode="auto">
          <a:xfrm>
            <a:off x="1963382" y="305746"/>
            <a:ext cx="4179189"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5.2.3</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局部直方图均衡化</a:t>
            </a:r>
          </a:p>
        </p:txBody>
      </p:sp>
      <p:sp>
        <p:nvSpPr>
          <p:cNvPr id="4" name="Rectangle 2"/>
          <p:cNvSpPr txBox="1">
            <a:spLocks noChangeArrowheads="1"/>
          </p:cNvSpPr>
          <p:nvPr/>
        </p:nvSpPr>
        <p:spPr bwMode="auto">
          <a:xfrm>
            <a:off x="5494635" y="933434"/>
            <a:ext cx="48676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基于直方图修正的图像增强</a:t>
            </a:r>
          </a:p>
        </p:txBody>
      </p:sp>
      <p:sp>
        <p:nvSpPr>
          <p:cNvPr id="5" name="矩形 4"/>
          <p:cNvSpPr/>
          <p:nvPr/>
        </p:nvSpPr>
        <p:spPr>
          <a:xfrm>
            <a:off x="1585035" y="1369146"/>
            <a:ext cx="7117886" cy="445635"/>
          </a:xfrm>
          <a:prstGeom prst="rect">
            <a:avLst/>
          </a:prstGeom>
        </p:spPr>
        <p:txBody>
          <a:bodyPr wrap="square">
            <a:spAutoFit/>
          </a:bodyPr>
          <a:lstStyle/>
          <a:p>
            <a:pPr indent="390392" algn="just"/>
            <a:r>
              <a:rPr lang="en-US" altLang="zh-CN" sz="2296" kern="100" dirty="0">
                <a:solidFill>
                  <a:srgbClr val="0000CC"/>
                </a:solidFill>
                <a:latin typeface="+mj-ea"/>
                <a:ea typeface="+mj-ea"/>
                <a:cs typeface="Times New Roman" panose="02020603050405020304" pitchFamily="18" charset="0"/>
              </a:rPr>
              <a:t>(1) </a:t>
            </a:r>
            <a:r>
              <a:rPr lang="zh-CN" altLang="zh-CN" sz="2296" kern="100" dirty="0">
                <a:solidFill>
                  <a:srgbClr val="0000CC"/>
                </a:solidFill>
                <a:latin typeface="+mj-ea"/>
                <a:ea typeface="+mj-ea"/>
                <a:cs typeface="Times New Roman" panose="02020603050405020304" pitchFamily="18" charset="0"/>
              </a:rPr>
              <a:t>子块不重叠的局部直方图均衡化</a:t>
            </a:r>
          </a:p>
        </p:txBody>
      </p:sp>
      <p:sp>
        <p:nvSpPr>
          <p:cNvPr id="6" name="文本框 5"/>
          <p:cNvSpPr txBox="1"/>
          <p:nvPr/>
        </p:nvSpPr>
        <p:spPr>
          <a:xfrm>
            <a:off x="2239215" y="2152970"/>
            <a:ext cx="7806713" cy="2503249"/>
          </a:xfrm>
          <a:prstGeom prst="rect">
            <a:avLst/>
          </a:prstGeom>
          <a:noFill/>
        </p:spPr>
        <p:txBody>
          <a:bodyPr wrap="square" rtlCol="0">
            <a:spAutoFit/>
          </a:bodyPr>
          <a:lstStyle/>
          <a:p>
            <a:pPr marL="583159" indent="-583159">
              <a:spcBef>
                <a:spcPts val="1020"/>
              </a:spcBef>
              <a:spcAft>
                <a:spcPts val="1020"/>
              </a:spcAft>
              <a:buClr>
                <a:srgbClr val="7000C8"/>
              </a:buClr>
              <a:buSzPct val="75000"/>
              <a:buFont typeface="Wingdings" panose="05000000000000000000" pitchFamily="2" charset="2"/>
              <a:buChar char="p"/>
            </a:pPr>
            <a:r>
              <a:rPr lang="zh-CN" altLang="en-US" sz="2800" dirty="0">
                <a:ea typeface="楷体" panose="02010609060101010101" pitchFamily="49" charset="-122"/>
                <a:cs typeface="Times New Roman" panose="02020603050405020304" pitchFamily="18" charset="0"/>
              </a:rPr>
              <a:t>将图像划分为一系列不重叠的相邻矩形  子块集合</a:t>
            </a:r>
            <a:r>
              <a:rPr lang="en-US" altLang="zh-CN" sz="2800" dirty="0">
                <a:ea typeface="楷体" panose="02010609060101010101" pitchFamily="49" charset="-122"/>
                <a:cs typeface="Times New Roman" panose="02020603050405020304" pitchFamily="18" charset="0"/>
              </a:rPr>
              <a:t>{</a:t>
            </a:r>
            <a:r>
              <a:rPr lang="en-US" altLang="zh-CN" sz="2800" i="1" dirty="0">
                <a:ea typeface="楷体" panose="02010609060101010101" pitchFamily="49" charset="-122"/>
                <a:cs typeface="Times New Roman" panose="02020603050405020304" pitchFamily="18" charset="0"/>
              </a:rPr>
              <a:t>S</a:t>
            </a:r>
            <a:r>
              <a:rPr lang="en-US" altLang="zh-CN" sz="2800" i="1" baseline="-25000" dirty="0">
                <a:ea typeface="楷体" panose="02010609060101010101" pitchFamily="49" charset="-122"/>
                <a:cs typeface="Times New Roman" panose="02020603050405020304" pitchFamily="18" charset="0"/>
              </a:rPr>
              <a:t>i </a:t>
            </a:r>
            <a:r>
              <a:rPr lang="en-US" altLang="zh-CN" sz="2800" dirty="0">
                <a:ea typeface="楷体" panose="02010609060101010101" pitchFamily="49" charset="-122"/>
                <a:cs typeface="Times New Roman" panose="02020603050405020304" pitchFamily="18" charset="0"/>
              </a:rPr>
              <a:t>| </a:t>
            </a:r>
            <a:r>
              <a:rPr lang="en-US" altLang="zh-CN" sz="2800" i="1" dirty="0" err="1">
                <a:ea typeface="楷体" panose="02010609060101010101" pitchFamily="49" charset="-122"/>
                <a:cs typeface="Times New Roman" panose="02020603050405020304" pitchFamily="18" charset="0"/>
              </a:rPr>
              <a:t>i</a:t>
            </a:r>
            <a:r>
              <a:rPr lang="en-US" altLang="zh-CN" sz="2800" dirty="0">
                <a:ea typeface="楷体" panose="02010609060101010101" pitchFamily="49" charset="-122"/>
                <a:cs typeface="Times New Roman" panose="02020603050405020304" pitchFamily="18" charset="0"/>
              </a:rPr>
              <a:t>=1,2,…,</a:t>
            </a:r>
            <a:r>
              <a:rPr lang="en-US" altLang="zh-CN" sz="2800" i="1" dirty="0" err="1">
                <a:ea typeface="楷体" panose="02010609060101010101" pitchFamily="49" charset="-122"/>
                <a:cs typeface="Times New Roman" panose="02020603050405020304" pitchFamily="18" charset="0"/>
              </a:rPr>
              <a:t>num</a:t>
            </a:r>
            <a:r>
              <a:rPr lang="en-US" altLang="zh-CN" sz="2800" dirty="0">
                <a:ea typeface="楷体" panose="02010609060101010101" pitchFamily="49" charset="-122"/>
                <a:cs typeface="Times New Roman" panose="02020603050405020304" pitchFamily="18" charset="0"/>
              </a:rPr>
              <a:t>}</a:t>
            </a:r>
            <a:r>
              <a:rPr lang="zh-CN" altLang="en-US" sz="2800" dirty="0">
                <a:ea typeface="楷体" panose="02010609060101010101" pitchFamily="49" charset="-122"/>
                <a:cs typeface="Times New Roman" panose="02020603050405020304" pitchFamily="18" charset="0"/>
              </a:rPr>
              <a:t> ，逐个独立地对每个子块 中所有像素进行直方图均衡化处理并输出。</a:t>
            </a:r>
            <a:endParaRPr lang="en-US" altLang="zh-CN" sz="2800" dirty="0">
              <a:ea typeface="楷体" panose="02010609060101010101" pitchFamily="49" charset="-122"/>
              <a:cs typeface="Times New Roman" panose="02020603050405020304" pitchFamily="18" charset="0"/>
            </a:endParaRPr>
          </a:p>
          <a:p>
            <a:pPr marL="583159" indent="-583159">
              <a:spcBef>
                <a:spcPts val="1020"/>
              </a:spcBef>
              <a:spcAft>
                <a:spcPts val="1020"/>
              </a:spcAft>
              <a:buClr>
                <a:srgbClr val="7000C8"/>
              </a:buClr>
              <a:buSzPct val="75000"/>
              <a:buFont typeface="Wingdings" panose="05000000000000000000" pitchFamily="2" charset="2"/>
              <a:buChar char="p"/>
            </a:pPr>
            <a:r>
              <a:rPr lang="zh-CN" altLang="en-US" sz="2800" dirty="0">
                <a:ea typeface="楷体" panose="02010609060101010101" pitchFamily="49" charset="-122"/>
                <a:cs typeface="Times New Roman" panose="02020603050405020304" pitchFamily="18" charset="0"/>
              </a:rPr>
              <a:t>由于划分的各子块的灰度分布统计差异较大，因此增强处理后输出图像有明显的块效应。</a:t>
            </a:r>
          </a:p>
        </p:txBody>
      </p:sp>
    </p:spTree>
    <p:extLst>
      <p:ext uri="{BB962C8B-B14F-4D97-AF65-F5344CB8AC3E}">
        <p14:creationId xmlns:p14="http://schemas.microsoft.com/office/powerpoint/2010/main" val="17421373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56</a:t>
            </a:fld>
            <a:endParaRPr lang="en-US" altLang="zh-CN"/>
          </a:p>
        </p:txBody>
      </p:sp>
      <p:sp>
        <p:nvSpPr>
          <p:cNvPr id="3" name="Rectangle 2"/>
          <p:cNvSpPr txBox="1">
            <a:spLocks noChangeArrowheads="1"/>
          </p:cNvSpPr>
          <p:nvPr/>
        </p:nvSpPr>
        <p:spPr bwMode="auto">
          <a:xfrm>
            <a:off x="1963382" y="305746"/>
            <a:ext cx="4179189"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5.2.3</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局部直方图均衡化</a:t>
            </a:r>
          </a:p>
        </p:txBody>
      </p:sp>
      <p:sp>
        <p:nvSpPr>
          <p:cNvPr id="4" name="Rectangle 2"/>
          <p:cNvSpPr txBox="1">
            <a:spLocks noChangeArrowheads="1"/>
          </p:cNvSpPr>
          <p:nvPr/>
        </p:nvSpPr>
        <p:spPr bwMode="auto">
          <a:xfrm>
            <a:off x="5494635" y="933434"/>
            <a:ext cx="48676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基于直方图修正的图像增强</a:t>
            </a:r>
          </a:p>
        </p:txBody>
      </p:sp>
      <p:sp>
        <p:nvSpPr>
          <p:cNvPr id="5" name="矩形 4"/>
          <p:cNvSpPr/>
          <p:nvPr/>
        </p:nvSpPr>
        <p:spPr>
          <a:xfrm>
            <a:off x="1524000" y="1369146"/>
            <a:ext cx="7117886" cy="523220"/>
          </a:xfrm>
          <a:prstGeom prst="rect">
            <a:avLst/>
          </a:prstGeom>
        </p:spPr>
        <p:txBody>
          <a:bodyPr wrap="square">
            <a:spAutoFit/>
          </a:bodyPr>
          <a:lstStyle/>
          <a:p>
            <a:pPr indent="390392" algn="just"/>
            <a:r>
              <a:rPr lang="en-US" altLang="zh-CN" sz="2800" kern="100" dirty="0">
                <a:solidFill>
                  <a:srgbClr val="0000CC"/>
                </a:solidFill>
                <a:latin typeface="+mj-ea"/>
                <a:ea typeface="+mj-ea"/>
                <a:cs typeface="Times New Roman" panose="02020603050405020304" pitchFamily="18" charset="0"/>
              </a:rPr>
              <a:t>(2) </a:t>
            </a:r>
            <a:r>
              <a:rPr lang="zh-CN" altLang="zh-CN" sz="2800" kern="100" dirty="0">
                <a:solidFill>
                  <a:srgbClr val="0000CC"/>
                </a:solidFill>
                <a:latin typeface="+mj-ea"/>
                <a:ea typeface="+mj-ea"/>
                <a:cs typeface="Times New Roman" panose="02020603050405020304" pitchFamily="18" charset="0"/>
              </a:rPr>
              <a:t>子块重叠的局部直方图均衡化</a:t>
            </a:r>
          </a:p>
        </p:txBody>
      </p:sp>
      <p:sp>
        <p:nvSpPr>
          <p:cNvPr id="6" name="文本框 5"/>
          <p:cNvSpPr txBox="1"/>
          <p:nvPr/>
        </p:nvSpPr>
        <p:spPr>
          <a:xfrm>
            <a:off x="2299575" y="2077180"/>
            <a:ext cx="8063673" cy="3570208"/>
          </a:xfrm>
          <a:prstGeom prst="rect">
            <a:avLst/>
          </a:prstGeom>
          <a:noFill/>
        </p:spPr>
        <p:txBody>
          <a:bodyPr wrap="square" rtlCol="0">
            <a:spAutoFit/>
          </a:bodyPr>
          <a:lstStyle/>
          <a:p>
            <a:pPr marL="583159" indent="-583159">
              <a:spcBef>
                <a:spcPts val="638"/>
              </a:spcBef>
              <a:spcAft>
                <a:spcPts val="638"/>
              </a:spcAft>
              <a:buClr>
                <a:srgbClr val="7000C8"/>
              </a:buClr>
              <a:buSzPct val="75000"/>
              <a:buFont typeface="Wingdings" panose="05000000000000000000" pitchFamily="2" charset="2"/>
              <a:buChar char="p"/>
            </a:pPr>
            <a:r>
              <a:rPr lang="zh-CN" altLang="zh-CN" sz="2800" dirty="0">
                <a:ea typeface="楷体" panose="02010609060101010101" pitchFamily="49" charset="-122"/>
                <a:cs typeface="Times New Roman" panose="02020603050405020304" pitchFamily="18" charset="0"/>
              </a:rPr>
              <a:t>利用划分</a:t>
            </a:r>
            <a:r>
              <a:rPr lang="zh-CN" altLang="en-US" sz="2800" dirty="0">
                <a:ea typeface="楷体" panose="02010609060101010101" pitchFamily="49" charset="-122"/>
                <a:cs typeface="Times New Roman" panose="02020603050405020304" pitchFamily="18" charset="0"/>
              </a:rPr>
              <a:t>的</a:t>
            </a:r>
            <a:r>
              <a:rPr lang="zh-CN" altLang="zh-CN" sz="2800" dirty="0">
                <a:ea typeface="楷体" panose="02010609060101010101" pitchFamily="49" charset="-122"/>
                <a:cs typeface="Times New Roman" panose="02020603050405020304" pitchFamily="18" charset="0"/>
              </a:rPr>
              <a:t>子块的直方图信息，对子块进行直方图均衡化处理</a:t>
            </a:r>
            <a:r>
              <a:rPr lang="zh-CN" altLang="en-US" sz="2800" dirty="0">
                <a:ea typeface="楷体" panose="02010609060101010101" pitchFamily="49" charset="-122"/>
                <a:cs typeface="Times New Roman" panose="02020603050405020304" pitchFamily="18" charset="0"/>
              </a:rPr>
              <a:t>。</a:t>
            </a:r>
            <a:endParaRPr lang="en-US" altLang="zh-CN" sz="2800" dirty="0">
              <a:ea typeface="楷体" panose="02010609060101010101" pitchFamily="49" charset="-122"/>
              <a:cs typeface="Times New Roman" panose="02020603050405020304" pitchFamily="18" charset="0"/>
            </a:endParaRPr>
          </a:p>
          <a:p>
            <a:pPr marL="583159" indent="-583159">
              <a:spcBef>
                <a:spcPts val="638"/>
              </a:spcBef>
              <a:spcAft>
                <a:spcPts val="638"/>
              </a:spcAft>
              <a:buClr>
                <a:srgbClr val="7000C8"/>
              </a:buClr>
              <a:buSzPct val="75000"/>
              <a:buFont typeface="Wingdings" panose="05000000000000000000" pitchFamily="2" charset="2"/>
              <a:buChar char="p"/>
            </a:pPr>
            <a:r>
              <a:rPr lang="zh-CN" altLang="zh-CN" sz="2800" dirty="0">
                <a:ea typeface="楷体" panose="02010609060101010101" pitchFamily="49" charset="-122"/>
                <a:cs typeface="Times New Roman" panose="02020603050405020304" pitchFamily="18" charset="0"/>
              </a:rPr>
              <a:t>把</a:t>
            </a:r>
            <a:r>
              <a:rPr lang="zh-CN" altLang="zh-CN" sz="2800" u="sng" dirty="0">
                <a:ea typeface="楷体" panose="02010609060101010101" pitchFamily="49" charset="-122"/>
                <a:cs typeface="Times New Roman" panose="02020603050405020304" pitchFamily="18" charset="0"/>
              </a:rPr>
              <a:t>均衡化处理后的子块中心像素的值作为该像素的输出值</a:t>
            </a:r>
            <a:r>
              <a:rPr lang="zh-CN" altLang="en-US" sz="2800" dirty="0">
                <a:ea typeface="楷体" panose="02010609060101010101" pitchFamily="49" charset="-122"/>
                <a:cs typeface="Times New Roman" panose="02020603050405020304" pitchFamily="18" charset="0"/>
              </a:rPr>
              <a:t>。</a:t>
            </a:r>
            <a:endParaRPr lang="en-US" altLang="zh-CN" sz="2800" dirty="0">
              <a:ea typeface="楷体" panose="02010609060101010101" pitchFamily="49" charset="-122"/>
              <a:cs typeface="Times New Roman" panose="02020603050405020304" pitchFamily="18" charset="0"/>
            </a:endParaRPr>
          </a:p>
          <a:p>
            <a:pPr marL="583159" indent="-583159">
              <a:spcBef>
                <a:spcPts val="638"/>
              </a:spcBef>
              <a:spcAft>
                <a:spcPts val="638"/>
              </a:spcAft>
              <a:buClr>
                <a:srgbClr val="7000C8"/>
              </a:buClr>
              <a:buSzPct val="75000"/>
              <a:buFont typeface="Wingdings" panose="05000000000000000000" pitchFamily="2" charset="2"/>
              <a:buChar char="p"/>
            </a:pPr>
            <a:r>
              <a:rPr lang="zh-CN" altLang="zh-CN" sz="2800" dirty="0">
                <a:ea typeface="楷体" panose="02010609060101010101" pitchFamily="49" charset="-122"/>
                <a:cs typeface="Times New Roman" panose="02020603050405020304" pitchFamily="18" charset="0"/>
              </a:rPr>
              <a:t>将</a:t>
            </a:r>
            <a:r>
              <a:rPr lang="zh-CN" altLang="zh-CN" sz="2800" u="sng" dirty="0">
                <a:ea typeface="楷体" panose="02010609060101010101" pitchFamily="49" charset="-122"/>
                <a:cs typeface="Times New Roman" panose="02020603050405020304" pitchFamily="18" charset="0"/>
              </a:rPr>
              <a:t>子块在图像中逐像素移动</a:t>
            </a:r>
            <a:r>
              <a:rPr lang="zh-CN" altLang="zh-CN" sz="2800" dirty="0">
                <a:ea typeface="楷体" panose="02010609060101010101" pitchFamily="49" charset="-122"/>
                <a:cs typeface="Times New Roman" panose="02020603050405020304" pitchFamily="18" charset="0"/>
              </a:rPr>
              <a:t>，重复上述过程，直至遍历图像中所有像素。</a:t>
            </a:r>
            <a:endParaRPr lang="en-US" altLang="zh-CN" sz="2800" dirty="0">
              <a:ea typeface="楷体" panose="02010609060101010101" pitchFamily="49" charset="-122"/>
              <a:cs typeface="Times New Roman" panose="02020603050405020304" pitchFamily="18" charset="0"/>
            </a:endParaRPr>
          </a:p>
          <a:p>
            <a:pPr marL="583159" indent="-583159">
              <a:spcBef>
                <a:spcPts val="638"/>
              </a:spcBef>
              <a:spcAft>
                <a:spcPts val="638"/>
              </a:spcAft>
              <a:buClr>
                <a:srgbClr val="7000C8"/>
              </a:buClr>
              <a:buSzPct val="75000"/>
              <a:buFont typeface="Wingdings" panose="05000000000000000000" pitchFamily="2" charset="2"/>
              <a:buChar char="p"/>
            </a:pPr>
            <a:r>
              <a:rPr lang="zh-CN" altLang="zh-CN" sz="2800" dirty="0">
                <a:ea typeface="楷体" panose="02010609060101010101" pitchFamily="49" charset="-122"/>
                <a:cs typeface="Times New Roman" panose="02020603050405020304" pitchFamily="18" charset="0"/>
              </a:rPr>
              <a:t>该算法效率较低。</a:t>
            </a:r>
            <a:endParaRPr lang="zh-CN" altLang="en-US" sz="2800" dirty="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153747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57</a:t>
            </a:fld>
            <a:endParaRPr lang="en-US" altLang="zh-CN"/>
          </a:p>
        </p:txBody>
      </p:sp>
      <p:sp>
        <p:nvSpPr>
          <p:cNvPr id="3" name="Rectangle 2"/>
          <p:cNvSpPr txBox="1">
            <a:spLocks noChangeArrowheads="1"/>
          </p:cNvSpPr>
          <p:nvPr/>
        </p:nvSpPr>
        <p:spPr bwMode="auto">
          <a:xfrm>
            <a:off x="1963382" y="305746"/>
            <a:ext cx="4179189"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5.2.3</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局部直方图均衡化</a:t>
            </a:r>
          </a:p>
        </p:txBody>
      </p:sp>
      <p:sp>
        <p:nvSpPr>
          <p:cNvPr id="4" name="Rectangle 2"/>
          <p:cNvSpPr txBox="1">
            <a:spLocks noChangeArrowheads="1"/>
          </p:cNvSpPr>
          <p:nvPr/>
        </p:nvSpPr>
        <p:spPr bwMode="auto">
          <a:xfrm>
            <a:off x="5494635" y="933434"/>
            <a:ext cx="48676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基于直方图修正的图像增强</a:t>
            </a:r>
          </a:p>
        </p:txBody>
      </p:sp>
      <p:sp>
        <p:nvSpPr>
          <p:cNvPr id="5" name="矩形 4"/>
          <p:cNvSpPr/>
          <p:nvPr/>
        </p:nvSpPr>
        <p:spPr>
          <a:xfrm>
            <a:off x="2209800" y="1421322"/>
            <a:ext cx="8081896" cy="523220"/>
          </a:xfrm>
          <a:prstGeom prst="rect">
            <a:avLst/>
          </a:prstGeom>
        </p:spPr>
        <p:txBody>
          <a:bodyPr wrap="square">
            <a:spAutoFit/>
          </a:bodyPr>
          <a:lstStyle/>
          <a:p>
            <a:r>
              <a:rPr lang="en-US" altLang="zh-CN" sz="2800" kern="100" dirty="0">
                <a:solidFill>
                  <a:srgbClr val="0000CC"/>
                </a:solidFill>
                <a:latin typeface="+mj-ea"/>
                <a:ea typeface="+mj-ea"/>
                <a:cs typeface="Times New Roman" panose="02020603050405020304" pitchFamily="18" charset="0"/>
              </a:rPr>
              <a:t>(3) </a:t>
            </a:r>
            <a:r>
              <a:rPr lang="zh-CN" altLang="zh-CN" sz="2800" kern="100" dirty="0">
                <a:solidFill>
                  <a:srgbClr val="0000CC"/>
                </a:solidFill>
                <a:latin typeface="+mj-ea"/>
                <a:ea typeface="+mj-ea"/>
                <a:cs typeface="Times New Roman" panose="02020603050405020304" pitchFamily="18" charset="0"/>
              </a:rPr>
              <a:t>子块部分重叠的局部直方图均衡化</a:t>
            </a:r>
            <a:endParaRPr lang="zh-CN" altLang="en-US" sz="2800" dirty="0">
              <a:solidFill>
                <a:srgbClr val="0000CC"/>
              </a:solidFill>
              <a:latin typeface="+mj-ea"/>
              <a:ea typeface="+mj-ea"/>
            </a:endParaRPr>
          </a:p>
        </p:txBody>
      </p:sp>
      <p:sp>
        <p:nvSpPr>
          <p:cNvPr id="6" name="矩形 5"/>
          <p:cNvSpPr/>
          <p:nvPr/>
        </p:nvSpPr>
        <p:spPr>
          <a:xfrm>
            <a:off x="2118344" y="1957984"/>
            <a:ext cx="8243912" cy="3621504"/>
          </a:xfrm>
          <a:prstGeom prst="rect">
            <a:avLst/>
          </a:prstGeom>
        </p:spPr>
        <p:txBody>
          <a:bodyPr wrap="square">
            <a:spAutoFit/>
          </a:bodyPr>
          <a:lstStyle/>
          <a:p>
            <a:pPr marL="583159" indent="-583159" algn="just">
              <a:spcBef>
                <a:spcPts val="510"/>
              </a:spcBef>
              <a:spcAft>
                <a:spcPts val="510"/>
              </a:spcAft>
              <a:buClr>
                <a:srgbClr val="7000C8"/>
              </a:buClr>
              <a:buSzPct val="75000"/>
              <a:buFont typeface="Wingdings" panose="05000000000000000000" pitchFamily="2" charset="2"/>
              <a:buChar char="p"/>
            </a:pPr>
            <a:r>
              <a:rPr lang="zh-CN" altLang="en-US" sz="2800" dirty="0">
                <a:ea typeface="楷体" panose="02010609060101010101" pitchFamily="49" charset="-122"/>
                <a:cs typeface="Times New Roman" panose="02020603050405020304" pitchFamily="18" charset="0"/>
              </a:rPr>
              <a:t>划分大小为</a:t>
            </a:r>
            <a:r>
              <a:rPr lang="en-US" altLang="zh-CN" sz="2800" i="1" dirty="0" err="1">
                <a:ea typeface="楷体" panose="02010609060101010101" pitchFamily="49" charset="-122"/>
                <a:cs typeface="Times New Roman" panose="02020603050405020304" pitchFamily="18" charset="0"/>
              </a:rPr>
              <a:t>w</a:t>
            </a:r>
            <a:r>
              <a:rPr lang="en-US" altLang="zh-CN" sz="2800" dirty="0" err="1">
                <a:ea typeface="楷体" panose="02010609060101010101" pitchFamily="49" charset="-122"/>
                <a:cs typeface="Times New Roman" panose="02020603050405020304" pitchFamily="18" charset="0"/>
                <a:sym typeface="Symbol" panose="05050102010706020507" pitchFamily="18" charset="2"/>
              </a:rPr>
              <a:t></a:t>
            </a:r>
            <a:r>
              <a:rPr lang="en-US" altLang="zh-CN" sz="2800" i="1" dirty="0" err="1">
                <a:ea typeface="楷体" panose="02010609060101010101" pitchFamily="49" charset="-122"/>
                <a:cs typeface="Times New Roman" panose="02020603050405020304" pitchFamily="18" charset="0"/>
                <a:sym typeface="Symbol" panose="05050102010706020507" pitchFamily="18" charset="2"/>
              </a:rPr>
              <a:t>h</a:t>
            </a:r>
            <a:r>
              <a:rPr lang="zh-CN" altLang="en-US" sz="2800" dirty="0">
                <a:ea typeface="楷体" panose="02010609060101010101" pitchFamily="49" charset="-122"/>
                <a:cs typeface="Times New Roman" panose="02020603050405020304" pitchFamily="18" charset="0"/>
              </a:rPr>
              <a:t>的子块</a:t>
            </a:r>
            <a:r>
              <a:rPr lang="zh-CN" altLang="zh-CN" sz="2800" dirty="0">
                <a:ea typeface="楷体" panose="02010609060101010101" pitchFamily="49" charset="-122"/>
                <a:cs typeface="Times New Roman" panose="02020603050405020304" pitchFamily="18" charset="0"/>
              </a:rPr>
              <a:t>进行直方图均衡化。</a:t>
            </a:r>
            <a:endParaRPr lang="en-US" altLang="zh-CN" sz="2800" dirty="0">
              <a:ea typeface="楷体" panose="02010609060101010101" pitchFamily="49" charset="-122"/>
              <a:cs typeface="Times New Roman" panose="02020603050405020304" pitchFamily="18" charset="0"/>
            </a:endParaRPr>
          </a:p>
          <a:p>
            <a:pPr marL="583159" indent="-583159" algn="just">
              <a:spcBef>
                <a:spcPts val="510"/>
              </a:spcBef>
              <a:spcAft>
                <a:spcPts val="510"/>
              </a:spcAft>
              <a:buClr>
                <a:srgbClr val="7000C8"/>
              </a:buClr>
              <a:buSzPct val="75000"/>
              <a:buFont typeface="Wingdings" panose="05000000000000000000" pitchFamily="2" charset="2"/>
              <a:buChar char="p"/>
            </a:pPr>
            <a:r>
              <a:rPr lang="zh-CN" altLang="zh-CN" sz="2800" dirty="0">
                <a:ea typeface="楷体" panose="02010609060101010101" pitchFamily="49" charset="-122"/>
                <a:cs typeface="Times New Roman" panose="02020603050405020304" pitchFamily="18" charset="0"/>
              </a:rPr>
              <a:t>将子块在图像中按照一定水平步长</a:t>
            </a:r>
            <a:r>
              <a:rPr lang="en-US" altLang="zh-CN" sz="2800" i="1" dirty="0" err="1">
                <a:ea typeface="楷体" panose="02010609060101010101" pitchFamily="49" charset="-122"/>
                <a:cs typeface="Times New Roman" panose="02020603050405020304" pitchFamily="18" charset="0"/>
              </a:rPr>
              <a:t>wstep</a:t>
            </a:r>
            <a:r>
              <a:rPr lang="zh-CN" altLang="en-US" sz="2800" dirty="0">
                <a:ea typeface="楷体" panose="02010609060101010101" pitchFamily="49" charset="-122"/>
                <a:cs typeface="Times New Roman" panose="02020603050405020304" pitchFamily="18" charset="0"/>
              </a:rPr>
              <a:t>和垂直步长</a:t>
            </a:r>
            <a:r>
              <a:rPr lang="en-US" altLang="zh-CN" sz="2800" i="1" dirty="0" err="1">
                <a:ea typeface="楷体" panose="02010609060101010101" pitchFamily="49" charset="-122"/>
                <a:cs typeface="Times New Roman" panose="02020603050405020304" pitchFamily="18" charset="0"/>
              </a:rPr>
              <a:t>hstep</a:t>
            </a:r>
            <a:r>
              <a:rPr lang="zh-CN" altLang="en-US" sz="2800" dirty="0">
                <a:ea typeface="楷体" panose="02010609060101010101" pitchFamily="49" charset="-122"/>
                <a:cs typeface="Times New Roman" panose="02020603050405020304" pitchFamily="18" charset="0"/>
              </a:rPr>
              <a:t>移动，</a:t>
            </a:r>
            <a:r>
              <a:rPr lang="en-US" altLang="zh-CN" sz="2800" dirty="0">
                <a:ea typeface="楷体" panose="02010609060101010101" pitchFamily="49" charset="-122"/>
                <a:cs typeface="Times New Roman" panose="02020603050405020304" pitchFamily="18" charset="0"/>
              </a:rPr>
              <a:t>1&lt;</a:t>
            </a:r>
            <a:r>
              <a:rPr lang="en-US" altLang="zh-CN" sz="2800" i="1" dirty="0" err="1">
                <a:ea typeface="楷体" panose="02010609060101010101" pitchFamily="49" charset="-122"/>
                <a:cs typeface="Times New Roman" panose="02020603050405020304" pitchFamily="18" charset="0"/>
              </a:rPr>
              <a:t>wstep</a:t>
            </a:r>
            <a:r>
              <a:rPr lang="en-US" altLang="zh-CN" sz="2800" dirty="0">
                <a:ea typeface="楷体" panose="02010609060101010101" pitchFamily="49" charset="-122"/>
                <a:cs typeface="Times New Roman" panose="02020603050405020304" pitchFamily="18" charset="0"/>
              </a:rPr>
              <a:t>&lt;</a:t>
            </a:r>
            <a:r>
              <a:rPr lang="en-US" altLang="zh-CN" sz="2800" i="1" dirty="0">
                <a:ea typeface="楷体" panose="02010609060101010101" pitchFamily="49" charset="-122"/>
                <a:cs typeface="Times New Roman" panose="02020603050405020304" pitchFamily="18" charset="0"/>
              </a:rPr>
              <a:t>w</a:t>
            </a:r>
            <a:r>
              <a:rPr lang="zh-CN" altLang="en-US" sz="2800" dirty="0">
                <a:ea typeface="楷体" panose="02010609060101010101" pitchFamily="49" charset="-122"/>
                <a:cs typeface="Times New Roman" panose="02020603050405020304" pitchFamily="18" charset="0"/>
              </a:rPr>
              <a:t>，</a:t>
            </a:r>
            <a:r>
              <a:rPr lang="en-US" altLang="zh-CN" sz="2800" dirty="0">
                <a:ea typeface="楷体" panose="02010609060101010101" pitchFamily="49" charset="-122"/>
                <a:cs typeface="Times New Roman" panose="02020603050405020304" pitchFamily="18" charset="0"/>
              </a:rPr>
              <a:t>1&lt;</a:t>
            </a:r>
            <a:r>
              <a:rPr lang="en-US" altLang="zh-CN" sz="2800" i="1" dirty="0" err="1">
                <a:ea typeface="楷体" panose="02010609060101010101" pitchFamily="49" charset="-122"/>
                <a:cs typeface="Times New Roman" panose="02020603050405020304" pitchFamily="18" charset="0"/>
              </a:rPr>
              <a:t>hstep</a:t>
            </a:r>
            <a:r>
              <a:rPr lang="en-US" altLang="zh-CN" sz="2800" dirty="0">
                <a:ea typeface="楷体" panose="02010609060101010101" pitchFamily="49" charset="-122"/>
                <a:cs typeface="Times New Roman" panose="02020603050405020304" pitchFamily="18" charset="0"/>
              </a:rPr>
              <a:t>&lt;</a:t>
            </a:r>
            <a:r>
              <a:rPr lang="en-US" altLang="zh-CN" sz="2800" i="1" dirty="0">
                <a:ea typeface="楷体" panose="02010609060101010101" pitchFamily="49" charset="-122"/>
                <a:cs typeface="Times New Roman" panose="02020603050405020304" pitchFamily="18" charset="0"/>
                <a:sym typeface="Symbol" panose="05050102010706020507" pitchFamily="18" charset="2"/>
              </a:rPr>
              <a:t>h</a:t>
            </a:r>
            <a:r>
              <a:rPr lang="zh-CN" altLang="en-US" sz="2800" dirty="0">
                <a:ea typeface="楷体" panose="02010609060101010101" pitchFamily="49" charset="-122"/>
                <a:cs typeface="Times New Roman" panose="02020603050405020304" pitchFamily="18" charset="0"/>
                <a:sym typeface="Symbol" panose="05050102010706020507" pitchFamily="18" charset="2"/>
              </a:rPr>
              <a:t>。</a:t>
            </a:r>
            <a:endParaRPr lang="en-US" altLang="zh-CN" sz="2800" dirty="0">
              <a:ea typeface="楷体" panose="02010609060101010101" pitchFamily="49" charset="-122"/>
              <a:cs typeface="Times New Roman" panose="02020603050405020304" pitchFamily="18" charset="0"/>
              <a:sym typeface="Symbol" panose="05050102010706020507" pitchFamily="18" charset="2"/>
            </a:endParaRPr>
          </a:p>
          <a:p>
            <a:pPr marL="583159" indent="-583159" algn="just">
              <a:spcBef>
                <a:spcPts val="510"/>
              </a:spcBef>
              <a:spcAft>
                <a:spcPts val="510"/>
              </a:spcAft>
              <a:buClr>
                <a:srgbClr val="7000C8"/>
              </a:buClr>
              <a:buSzPct val="75000"/>
              <a:buFont typeface="Wingdings" panose="05000000000000000000" pitchFamily="2" charset="2"/>
              <a:buChar char="p"/>
            </a:pPr>
            <a:r>
              <a:rPr lang="zh-CN" altLang="zh-CN" sz="2800" dirty="0">
                <a:ea typeface="楷体" panose="02010609060101010101" pitchFamily="49" charset="-122"/>
                <a:cs typeface="Times New Roman" panose="02020603050405020304" pitchFamily="18" charset="0"/>
              </a:rPr>
              <a:t>重复上述过程，直至遍历图像中所有像素。</a:t>
            </a:r>
            <a:endParaRPr lang="en-US" altLang="zh-CN" sz="2800" dirty="0">
              <a:ea typeface="楷体" panose="02010609060101010101" pitchFamily="49" charset="-122"/>
              <a:cs typeface="Times New Roman" panose="02020603050405020304" pitchFamily="18" charset="0"/>
            </a:endParaRPr>
          </a:p>
          <a:p>
            <a:pPr marL="583159" indent="-583159" algn="just">
              <a:spcBef>
                <a:spcPts val="510"/>
              </a:spcBef>
              <a:spcAft>
                <a:spcPts val="510"/>
              </a:spcAft>
              <a:buClr>
                <a:srgbClr val="7000C8"/>
              </a:buClr>
              <a:buSzPct val="75000"/>
              <a:buFont typeface="Wingdings" panose="05000000000000000000" pitchFamily="2" charset="2"/>
              <a:buChar char="p"/>
            </a:pPr>
            <a:r>
              <a:rPr lang="zh-CN" altLang="zh-CN" sz="2800" dirty="0">
                <a:ea typeface="楷体" panose="02010609060101010101" pitchFamily="49" charset="-122"/>
                <a:cs typeface="Times New Roman" panose="02020603050405020304" pitchFamily="18" charset="0"/>
              </a:rPr>
              <a:t>将重叠区域的多次均衡化处理的结果取平均值作为该重叠区域中像素的输出值。</a:t>
            </a:r>
            <a:endParaRPr lang="en-US" altLang="zh-CN" sz="2800" dirty="0">
              <a:ea typeface="楷体" panose="02010609060101010101" pitchFamily="49" charset="-122"/>
              <a:cs typeface="Times New Roman" panose="02020603050405020304" pitchFamily="18" charset="0"/>
            </a:endParaRPr>
          </a:p>
          <a:p>
            <a:pPr marL="583159" indent="-583159" algn="just">
              <a:spcBef>
                <a:spcPts val="510"/>
              </a:spcBef>
              <a:spcAft>
                <a:spcPts val="510"/>
              </a:spcAft>
              <a:buClr>
                <a:srgbClr val="7000C8"/>
              </a:buClr>
              <a:buSzPct val="75000"/>
              <a:buFont typeface="Wingdings" panose="05000000000000000000" pitchFamily="2" charset="2"/>
              <a:buChar char="p"/>
            </a:pPr>
            <a:r>
              <a:rPr lang="zh-CN" altLang="zh-CN" sz="2800" dirty="0">
                <a:ea typeface="楷体" panose="02010609060101010101" pitchFamily="49" charset="-122"/>
                <a:cs typeface="Times New Roman" panose="02020603050405020304" pitchFamily="18" charset="0"/>
              </a:rPr>
              <a:t>该算法的使用受到青睐。</a:t>
            </a:r>
            <a:endParaRPr lang="zh-CN" altLang="en-US" sz="2800" dirty="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08815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58</a:t>
            </a:fld>
            <a:endParaRPr lang="en-US" altLang="zh-CN"/>
          </a:p>
        </p:txBody>
      </p:sp>
      <p:sp>
        <p:nvSpPr>
          <p:cNvPr id="3" name="Rectangle 2"/>
          <p:cNvSpPr txBox="1">
            <a:spLocks noChangeArrowheads="1"/>
          </p:cNvSpPr>
          <p:nvPr/>
        </p:nvSpPr>
        <p:spPr bwMode="auto">
          <a:xfrm>
            <a:off x="1963382" y="305746"/>
            <a:ext cx="4179189"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5.2.3</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局部直方图均衡化</a:t>
            </a:r>
          </a:p>
        </p:txBody>
      </p:sp>
      <p:sp>
        <p:nvSpPr>
          <p:cNvPr id="4" name="Rectangle 2"/>
          <p:cNvSpPr txBox="1">
            <a:spLocks noChangeArrowheads="1"/>
          </p:cNvSpPr>
          <p:nvPr/>
        </p:nvSpPr>
        <p:spPr bwMode="auto">
          <a:xfrm>
            <a:off x="5494635" y="933434"/>
            <a:ext cx="48676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基于直方图修正的图像增强</a:t>
            </a:r>
          </a:p>
        </p:txBody>
      </p:sp>
      <p:sp>
        <p:nvSpPr>
          <p:cNvPr id="6" name="文本框 5"/>
          <p:cNvSpPr txBox="1"/>
          <p:nvPr/>
        </p:nvSpPr>
        <p:spPr>
          <a:xfrm>
            <a:off x="2238566" y="1963598"/>
            <a:ext cx="8247013" cy="4518673"/>
          </a:xfrm>
          <a:prstGeom prst="rect">
            <a:avLst/>
          </a:prstGeom>
          <a:noFill/>
        </p:spPr>
        <p:txBody>
          <a:bodyPr wrap="square" rtlCol="0">
            <a:spAutoFit/>
          </a:bodyPr>
          <a:lstStyle/>
          <a:p>
            <a:pPr marL="437369" indent="-437369" algn="just">
              <a:spcBef>
                <a:spcPts val="383"/>
              </a:spcBef>
              <a:buClr>
                <a:srgbClr val="7000C8"/>
              </a:buClr>
              <a:buSzPct val="75000"/>
              <a:buFont typeface="Wingdings" panose="05000000000000000000" pitchFamily="2" charset="2"/>
              <a:buChar char="n"/>
            </a:pPr>
            <a:r>
              <a:rPr lang="zh-CN" altLang="zh-CN" sz="2806" dirty="0">
                <a:ea typeface="楷体" panose="02010609060101010101" pitchFamily="49" charset="-122"/>
                <a:cs typeface="Times New Roman" panose="02020603050405020304" pitchFamily="18" charset="0"/>
              </a:rPr>
              <a:t>程序</a:t>
            </a:r>
          </a:p>
          <a:p>
            <a:pPr algn="just">
              <a:spcBef>
                <a:spcPts val="383"/>
              </a:spcBef>
            </a:pPr>
            <a:r>
              <a:rPr lang="en-US" altLang="zh-CN" sz="2551" dirty="0">
                <a:ea typeface="楷体" panose="02010609060101010101" pitchFamily="49" charset="-122"/>
                <a:cs typeface="Times New Roman" panose="02020603050405020304" pitchFamily="18" charset="0"/>
              </a:rPr>
              <a:t>Image=rgb2gray(</a:t>
            </a:r>
            <a:r>
              <a:rPr lang="en-US" altLang="zh-CN" sz="2551" dirty="0" err="1">
                <a:ea typeface="楷体" panose="02010609060101010101" pitchFamily="49" charset="-122"/>
                <a:cs typeface="Times New Roman" panose="02020603050405020304" pitchFamily="18" charset="0"/>
              </a:rPr>
              <a:t>imread</a:t>
            </a:r>
            <a:r>
              <a:rPr lang="en-US" altLang="zh-CN" sz="2551" dirty="0">
                <a:ea typeface="楷体" panose="02010609060101010101" pitchFamily="49" charset="-122"/>
                <a:cs typeface="Times New Roman" panose="02020603050405020304" pitchFamily="18" charset="0"/>
              </a:rPr>
              <a:t>('couple.bmp'));</a:t>
            </a:r>
            <a:endParaRPr lang="zh-CN" altLang="zh-CN" sz="2551" dirty="0">
              <a:ea typeface="楷体" panose="02010609060101010101" pitchFamily="49" charset="-122"/>
              <a:cs typeface="Times New Roman" panose="02020603050405020304" pitchFamily="18" charset="0"/>
            </a:endParaRPr>
          </a:p>
          <a:p>
            <a:pPr algn="just">
              <a:spcBef>
                <a:spcPts val="383"/>
              </a:spcBef>
            </a:pPr>
            <a:r>
              <a:rPr lang="en-US" altLang="zh-CN" sz="2551" dirty="0" err="1">
                <a:ea typeface="楷体" panose="02010609060101010101" pitchFamily="49" charset="-122"/>
                <a:cs typeface="Times New Roman" panose="02020603050405020304" pitchFamily="18" charset="0"/>
              </a:rPr>
              <a:t>imshow</a:t>
            </a:r>
            <a:r>
              <a:rPr lang="en-US" altLang="zh-CN" sz="2551" dirty="0">
                <a:ea typeface="楷体" panose="02010609060101010101" pitchFamily="49" charset="-122"/>
                <a:cs typeface="Times New Roman" panose="02020603050405020304" pitchFamily="18" charset="0"/>
              </a:rPr>
              <a:t>(Image);title('</a:t>
            </a:r>
            <a:r>
              <a:rPr lang="zh-CN" altLang="zh-CN" sz="2551" dirty="0">
                <a:ea typeface="楷体" panose="02010609060101010101" pitchFamily="49" charset="-122"/>
                <a:cs typeface="Times New Roman" panose="02020603050405020304" pitchFamily="18" charset="0"/>
              </a:rPr>
              <a:t>原始图像</a:t>
            </a:r>
            <a:r>
              <a:rPr lang="en-US" altLang="zh-CN" sz="2551" dirty="0">
                <a:ea typeface="楷体" panose="02010609060101010101" pitchFamily="49" charset="-122"/>
                <a:cs typeface="Times New Roman" panose="02020603050405020304" pitchFamily="18" charset="0"/>
              </a:rPr>
              <a:t>');</a:t>
            </a:r>
            <a:endParaRPr lang="zh-CN" altLang="zh-CN" sz="2551" dirty="0">
              <a:ea typeface="楷体" panose="02010609060101010101" pitchFamily="49" charset="-122"/>
              <a:cs typeface="Times New Roman" panose="02020603050405020304" pitchFamily="18" charset="0"/>
            </a:endParaRPr>
          </a:p>
          <a:p>
            <a:pPr algn="just">
              <a:spcBef>
                <a:spcPts val="383"/>
              </a:spcBef>
            </a:pPr>
            <a:r>
              <a:rPr lang="en-US" altLang="zh-CN" sz="2551" dirty="0">
                <a:ea typeface="楷体" panose="02010609060101010101" pitchFamily="49" charset="-122"/>
                <a:cs typeface="Times New Roman" panose="02020603050405020304" pitchFamily="18" charset="0"/>
              </a:rPr>
              <a:t>result1=</a:t>
            </a:r>
            <a:r>
              <a:rPr lang="en-US" altLang="zh-CN" sz="2551" dirty="0" err="1">
                <a:ea typeface="楷体" panose="02010609060101010101" pitchFamily="49" charset="-122"/>
                <a:cs typeface="Times New Roman" panose="02020603050405020304" pitchFamily="18" charset="0"/>
              </a:rPr>
              <a:t>blkproc</a:t>
            </a:r>
            <a:r>
              <a:rPr lang="en-US" altLang="zh-CN" sz="2551" dirty="0">
                <a:ea typeface="楷体" panose="02010609060101010101" pitchFamily="49" charset="-122"/>
                <a:cs typeface="Times New Roman" panose="02020603050405020304" pitchFamily="18" charset="0"/>
              </a:rPr>
              <a:t>(Image,[32 32],@</a:t>
            </a:r>
            <a:r>
              <a:rPr lang="en-US" altLang="zh-CN" sz="2551" dirty="0" err="1">
                <a:ea typeface="楷体" panose="02010609060101010101" pitchFamily="49" charset="-122"/>
                <a:cs typeface="Times New Roman" panose="02020603050405020304" pitchFamily="18" charset="0"/>
              </a:rPr>
              <a:t>histeq</a:t>
            </a:r>
            <a:r>
              <a:rPr lang="en-US" altLang="zh-CN" sz="2551" dirty="0">
                <a:ea typeface="楷体" panose="02010609060101010101" pitchFamily="49" charset="-122"/>
                <a:cs typeface="Times New Roman" panose="02020603050405020304" pitchFamily="18" charset="0"/>
              </a:rPr>
              <a:t>);</a:t>
            </a:r>
            <a:endParaRPr lang="zh-CN" altLang="zh-CN" sz="2551" dirty="0">
              <a:ea typeface="楷体" panose="02010609060101010101" pitchFamily="49" charset="-122"/>
              <a:cs typeface="Times New Roman" panose="02020603050405020304" pitchFamily="18" charset="0"/>
            </a:endParaRPr>
          </a:p>
          <a:p>
            <a:pPr algn="just">
              <a:spcBef>
                <a:spcPts val="383"/>
              </a:spcBef>
            </a:pPr>
            <a:r>
              <a:rPr lang="en-US" altLang="zh-CN" sz="2551" dirty="0" err="1">
                <a:ea typeface="楷体" panose="02010609060101010101" pitchFamily="49" charset="-122"/>
                <a:cs typeface="Times New Roman" panose="02020603050405020304" pitchFamily="18" charset="0"/>
              </a:rPr>
              <a:t>figure,imshow</a:t>
            </a:r>
            <a:r>
              <a:rPr lang="en-US" altLang="zh-CN" sz="2551" dirty="0">
                <a:ea typeface="楷体" panose="02010609060101010101" pitchFamily="49" charset="-122"/>
                <a:cs typeface="Times New Roman" panose="02020603050405020304" pitchFamily="18" charset="0"/>
              </a:rPr>
              <a:t>(result1);title('</a:t>
            </a:r>
            <a:r>
              <a:rPr lang="zh-CN" altLang="zh-CN" sz="2551" dirty="0">
                <a:ea typeface="楷体" panose="02010609060101010101" pitchFamily="49" charset="-122"/>
                <a:cs typeface="Times New Roman" panose="02020603050405020304" pitchFamily="18" charset="0"/>
              </a:rPr>
              <a:t>无重叠局部直方图均衡化</a:t>
            </a:r>
            <a:r>
              <a:rPr lang="en-US" altLang="zh-CN" sz="2551" dirty="0">
                <a:ea typeface="楷体" panose="02010609060101010101" pitchFamily="49" charset="-122"/>
                <a:cs typeface="Times New Roman" panose="02020603050405020304" pitchFamily="18" charset="0"/>
              </a:rPr>
              <a:t>');</a:t>
            </a:r>
            <a:endParaRPr lang="zh-CN" altLang="zh-CN" sz="2551" dirty="0">
              <a:ea typeface="楷体" panose="02010609060101010101" pitchFamily="49" charset="-122"/>
              <a:cs typeface="Times New Roman" panose="02020603050405020304" pitchFamily="18" charset="0"/>
            </a:endParaRPr>
          </a:p>
          <a:p>
            <a:pPr algn="just">
              <a:spcBef>
                <a:spcPts val="383"/>
              </a:spcBef>
            </a:pPr>
            <a:r>
              <a:rPr lang="en-US" altLang="zh-CN" sz="2551" dirty="0">
                <a:ea typeface="楷体" panose="02010609060101010101" pitchFamily="49" charset="-122"/>
                <a:cs typeface="Times New Roman" panose="02020603050405020304" pitchFamily="18" charset="0"/>
              </a:rPr>
              <a:t>[</a:t>
            </a:r>
            <a:r>
              <a:rPr lang="en-US" altLang="zh-CN" sz="2551" dirty="0" err="1">
                <a:ea typeface="楷体" panose="02010609060101010101" pitchFamily="49" charset="-122"/>
                <a:cs typeface="Times New Roman" panose="02020603050405020304" pitchFamily="18" charset="0"/>
              </a:rPr>
              <a:t>height,width</a:t>
            </a:r>
            <a:r>
              <a:rPr lang="en-US" altLang="zh-CN" sz="2551" dirty="0">
                <a:ea typeface="楷体" panose="02010609060101010101" pitchFamily="49" charset="-122"/>
                <a:cs typeface="Times New Roman" panose="02020603050405020304" pitchFamily="18" charset="0"/>
              </a:rPr>
              <a:t>]=size(Image);</a:t>
            </a:r>
            <a:endParaRPr lang="zh-CN" altLang="zh-CN" sz="2551" dirty="0">
              <a:ea typeface="楷体" panose="02010609060101010101" pitchFamily="49" charset="-122"/>
              <a:cs typeface="Times New Roman" panose="02020603050405020304" pitchFamily="18" charset="0"/>
            </a:endParaRPr>
          </a:p>
          <a:p>
            <a:pPr algn="just">
              <a:spcBef>
                <a:spcPts val="383"/>
              </a:spcBef>
            </a:pPr>
            <a:r>
              <a:rPr lang="en-US" altLang="zh-CN" sz="2551" dirty="0">
                <a:ea typeface="楷体" panose="02010609060101010101" pitchFamily="49" charset="-122"/>
                <a:cs typeface="Times New Roman" panose="02020603050405020304" pitchFamily="18" charset="0"/>
              </a:rPr>
              <a:t>result2=zeros(</a:t>
            </a:r>
            <a:r>
              <a:rPr lang="en-US" altLang="zh-CN" sz="2551" dirty="0" err="1">
                <a:ea typeface="楷体" panose="02010609060101010101" pitchFamily="49" charset="-122"/>
                <a:cs typeface="Times New Roman" panose="02020603050405020304" pitchFamily="18" charset="0"/>
              </a:rPr>
              <a:t>height,width</a:t>
            </a:r>
            <a:r>
              <a:rPr lang="en-US" altLang="zh-CN" sz="2551" dirty="0">
                <a:ea typeface="楷体" panose="02010609060101010101" pitchFamily="49" charset="-122"/>
                <a:cs typeface="Times New Roman" panose="02020603050405020304" pitchFamily="18" charset="0"/>
              </a:rPr>
              <a:t>);</a:t>
            </a:r>
            <a:endParaRPr lang="zh-CN" altLang="zh-CN" sz="2551" dirty="0">
              <a:ea typeface="楷体" panose="02010609060101010101" pitchFamily="49" charset="-122"/>
              <a:cs typeface="Times New Roman" panose="02020603050405020304" pitchFamily="18" charset="0"/>
            </a:endParaRPr>
          </a:p>
          <a:p>
            <a:pPr algn="just">
              <a:spcBef>
                <a:spcPts val="383"/>
              </a:spcBef>
            </a:pPr>
            <a:r>
              <a:rPr lang="en-US" altLang="zh-CN" sz="2551" dirty="0">
                <a:ea typeface="楷体" panose="02010609060101010101" pitchFamily="49" charset="-122"/>
                <a:cs typeface="Times New Roman" panose="02020603050405020304" pitchFamily="18" charset="0"/>
              </a:rPr>
              <a:t>n=16;   </a:t>
            </a:r>
            <a:endParaRPr lang="zh-CN" altLang="zh-CN" sz="2551" dirty="0">
              <a:ea typeface="楷体" panose="02010609060101010101" pitchFamily="49" charset="-122"/>
              <a:cs typeface="Times New Roman" panose="02020603050405020304" pitchFamily="18" charset="0"/>
            </a:endParaRPr>
          </a:p>
          <a:p>
            <a:pPr algn="just">
              <a:spcBef>
                <a:spcPts val="383"/>
              </a:spcBef>
            </a:pPr>
            <a:r>
              <a:rPr lang="en-US" altLang="zh-CN" sz="2551" dirty="0" err="1">
                <a:ea typeface="楷体" panose="02010609060101010101" pitchFamily="49" charset="-122"/>
                <a:cs typeface="Times New Roman" panose="02020603050405020304" pitchFamily="18" charset="0"/>
              </a:rPr>
              <a:t>hh</a:t>
            </a:r>
            <a:r>
              <a:rPr lang="en-US" altLang="zh-CN" sz="2551" dirty="0">
                <a:ea typeface="楷体" panose="02010609060101010101" pitchFamily="49" charset="-122"/>
                <a:cs typeface="Times New Roman" panose="02020603050405020304" pitchFamily="18" charset="0"/>
              </a:rPr>
              <a:t>=height+2*n;    </a:t>
            </a:r>
            <a:r>
              <a:rPr lang="en-US" altLang="zh-CN" sz="2551" dirty="0" err="1">
                <a:ea typeface="楷体" panose="02010609060101010101" pitchFamily="49" charset="-122"/>
                <a:cs typeface="Times New Roman" panose="02020603050405020304" pitchFamily="18" charset="0"/>
              </a:rPr>
              <a:t>ww</a:t>
            </a:r>
            <a:r>
              <a:rPr lang="en-US" altLang="zh-CN" sz="2551" dirty="0">
                <a:ea typeface="楷体" panose="02010609060101010101" pitchFamily="49" charset="-122"/>
                <a:cs typeface="Times New Roman" panose="02020603050405020304" pitchFamily="18" charset="0"/>
              </a:rPr>
              <a:t>=width+2*n;</a:t>
            </a:r>
            <a:endParaRPr lang="zh-CN" altLang="zh-CN" sz="2551" dirty="0">
              <a:ea typeface="楷体" panose="02010609060101010101" pitchFamily="49" charset="-122"/>
              <a:cs typeface="Times New Roman" panose="02020603050405020304" pitchFamily="18" charset="0"/>
            </a:endParaRPr>
          </a:p>
          <a:p>
            <a:pPr algn="just">
              <a:spcBef>
                <a:spcPts val="383"/>
              </a:spcBef>
            </a:pPr>
            <a:r>
              <a:rPr lang="en-US" altLang="zh-CN" sz="2551" dirty="0" err="1"/>
              <a:t>ff</a:t>
            </a:r>
            <a:r>
              <a:rPr lang="en-US" altLang="zh-CN" sz="2551" dirty="0"/>
              <a:t>=zeros(</a:t>
            </a:r>
            <a:r>
              <a:rPr lang="en-US" altLang="zh-CN" sz="2551" dirty="0" err="1"/>
              <a:t>hh,ww</a:t>
            </a:r>
            <a:r>
              <a:rPr lang="en-US" altLang="zh-CN" sz="2551" dirty="0"/>
              <a:t>);</a:t>
            </a:r>
            <a:endParaRPr lang="zh-CN" altLang="en-US" sz="2551" dirty="0">
              <a:ea typeface="楷体" panose="02010609060101010101" pitchFamily="49" charset="-122"/>
              <a:cs typeface="Times New Roman" panose="02020603050405020304" pitchFamily="18" charset="0"/>
            </a:endParaRPr>
          </a:p>
        </p:txBody>
      </p:sp>
      <p:sp>
        <p:nvSpPr>
          <p:cNvPr id="7" name="矩形 6"/>
          <p:cNvSpPr/>
          <p:nvPr/>
        </p:nvSpPr>
        <p:spPr>
          <a:xfrm>
            <a:off x="1944925" y="1369146"/>
            <a:ext cx="8081896" cy="445635"/>
          </a:xfrm>
          <a:prstGeom prst="rect">
            <a:avLst/>
          </a:prstGeom>
        </p:spPr>
        <p:txBody>
          <a:bodyPr wrap="square">
            <a:spAutoFit/>
          </a:bodyPr>
          <a:lstStyle/>
          <a:p>
            <a:r>
              <a:rPr lang="en-US" altLang="zh-CN" sz="2296" kern="100" dirty="0">
                <a:solidFill>
                  <a:srgbClr val="0000CC"/>
                </a:solidFill>
                <a:latin typeface="+mj-ea"/>
                <a:ea typeface="+mj-ea"/>
                <a:cs typeface="Times New Roman" panose="02020603050405020304" pitchFamily="18" charset="0"/>
              </a:rPr>
              <a:t>(4) </a:t>
            </a:r>
            <a:r>
              <a:rPr lang="zh-CN" altLang="en-US" sz="2296" kern="100" dirty="0">
                <a:solidFill>
                  <a:srgbClr val="0000CC"/>
                </a:solidFill>
                <a:latin typeface="+mj-ea"/>
                <a:ea typeface="+mj-ea"/>
                <a:cs typeface="Times New Roman" panose="02020603050405020304" pitchFamily="18" charset="0"/>
              </a:rPr>
              <a:t>例程</a:t>
            </a:r>
            <a:endParaRPr lang="zh-CN" altLang="en-US" sz="2296" dirty="0">
              <a:solidFill>
                <a:srgbClr val="0000CC"/>
              </a:solidFill>
              <a:latin typeface="+mj-ea"/>
              <a:ea typeface="+mj-ea"/>
            </a:endParaRPr>
          </a:p>
        </p:txBody>
      </p:sp>
    </p:spTree>
    <p:extLst>
      <p:ext uri="{BB962C8B-B14F-4D97-AF65-F5344CB8AC3E}">
        <p14:creationId xmlns:p14="http://schemas.microsoft.com/office/powerpoint/2010/main" val="32301491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59</a:t>
            </a:fld>
            <a:endParaRPr lang="en-US" altLang="zh-CN"/>
          </a:p>
        </p:txBody>
      </p:sp>
      <p:sp>
        <p:nvSpPr>
          <p:cNvPr id="3" name="Rectangle 2"/>
          <p:cNvSpPr txBox="1">
            <a:spLocks noChangeArrowheads="1"/>
          </p:cNvSpPr>
          <p:nvPr/>
        </p:nvSpPr>
        <p:spPr bwMode="auto">
          <a:xfrm>
            <a:off x="1963382" y="305746"/>
            <a:ext cx="4179189"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5.2.3</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局部直方图均衡化</a:t>
            </a:r>
          </a:p>
        </p:txBody>
      </p:sp>
      <p:sp>
        <p:nvSpPr>
          <p:cNvPr id="4" name="Rectangle 2"/>
          <p:cNvSpPr txBox="1">
            <a:spLocks noChangeArrowheads="1"/>
          </p:cNvSpPr>
          <p:nvPr/>
        </p:nvSpPr>
        <p:spPr bwMode="auto">
          <a:xfrm>
            <a:off x="5494635" y="933434"/>
            <a:ext cx="48676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基于直方图修正的图像增强</a:t>
            </a:r>
          </a:p>
        </p:txBody>
      </p:sp>
      <p:sp>
        <p:nvSpPr>
          <p:cNvPr id="5" name="文本框 4"/>
          <p:cNvSpPr txBox="1"/>
          <p:nvPr/>
        </p:nvSpPr>
        <p:spPr>
          <a:xfrm>
            <a:off x="1963383" y="1337163"/>
            <a:ext cx="7852287" cy="5195397"/>
          </a:xfrm>
          <a:prstGeom prst="rect">
            <a:avLst/>
          </a:prstGeom>
          <a:noFill/>
        </p:spPr>
        <p:txBody>
          <a:bodyPr wrap="square" rtlCol="0">
            <a:spAutoFit/>
          </a:bodyPr>
          <a:lstStyle/>
          <a:p>
            <a:r>
              <a:rPr lang="en-US" altLang="zh-CN" sz="2551" dirty="0" err="1">
                <a:ea typeface="楷体" panose="02010609060101010101" pitchFamily="49" charset="-122"/>
                <a:cs typeface="Times New Roman" panose="02020603050405020304" pitchFamily="18" charset="0"/>
              </a:rPr>
              <a:t>ff</a:t>
            </a:r>
            <a:r>
              <a:rPr lang="en-US" altLang="zh-CN" sz="2551" dirty="0">
                <a:ea typeface="楷体" panose="02010609060101010101" pitchFamily="49" charset="-122"/>
                <a:cs typeface="Times New Roman" panose="02020603050405020304" pitchFamily="18" charset="0"/>
              </a:rPr>
              <a:t>(n+1:hh-n,n+1:ww-n)=Image;        </a:t>
            </a:r>
            <a:endParaRPr lang="zh-CN" altLang="zh-CN" sz="2551" dirty="0">
              <a:ea typeface="楷体" panose="02010609060101010101" pitchFamily="49" charset="-122"/>
              <a:cs typeface="Times New Roman" panose="02020603050405020304" pitchFamily="18" charset="0"/>
            </a:endParaRPr>
          </a:p>
          <a:p>
            <a:r>
              <a:rPr lang="en-US" altLang="zh-CN" sz="2551" dirty="0" err="1">
                <a:ea typeface="楷体" panose="02010609060101010101" pitchFamily="49" charset="-122"/>
                <a:cs typeface="Times New Roman" panose="02020603050405020304" pitchFamily="18" charset="0"/>
              </a:rPr>
              <a:t>ff</a:t>
            </a:r>
            <a:r>
              <a:rPr lang="en-US" altLang="zh-CN" sz="2551" dirty="0">
                <a:ea typeface="楷体" panose="02010609060101010101" pitchFamily="49" charset="-122"/>
                <a:cs typeface="Times New Roman" panose="02020603050405020304" pitchFamily="18" charset="0"/>
              </a:rPr>
              <a:t>(1:n,n+1:ww-n)=Image(1:n,:);</a:t>
            </a:r>
            <a:endParaRPr lang="zh-CN" altLang="zh-CN" sz="2551" dirty="0">
              <a:ea typeface="楷体" panose="02010609060101010101" pitchFamily="49" charset="-122"/>
              <a:cs typeface="Times New Roman" panose="02020603050405020304" pitchFamily="18" charset="0"/>
            </a:endParaRPr>
          </a:p>
          <a:p>
            <a:r>
              <a:rPr lang="en-US" altLang="zh-CN" sz="2551" dirty="0" err="1">
                <a:ea typeface="楷体" panose="02010609060101010101" pitchFamily="49" charset="-122"/>
                <a:cs typeface="Times New Roman" panose="02020603050405020304" pitchFamily="18" charset="0"/>
              </a:rPr>
              <a:t>ff</a:t>
            </a:r>
            <a:r>
              <a:rPr lang="en-US" altLang="zh-CN" sz="2551" dirty="0">
                <a:ea typeface="楷体" panose="02010609060101010101" pitchFamily="49" charset="-122"/>
                <a:cs typeface="Times New Roman" panose="02020603050405020304" pitchFamily="18" charset="0"/>
              </a:rPr>
              <a:t>(hh-n+1:hh,n+1:ww-n)=Image(height-n+1:height,:);</a:t>
            </a:r>
            <a:endParaRPr lang="zh-CN" altLang="zh-CN" sz="2551" dirty="0">
              <a:ea typeface="楷体" panose="02010609060101010101" pitchFamily="49" charset="-122"/>
              <a:cs typeface="Times New Roman" panose="02020603050405020304" pitchFamily="18" charset="0"/>
            </a:endParaRPr>
          </a:p>
          <a:p>
            <a:r>
              <a:rPr lang="en-US" altLang="zh-CN" sz="2551" dirty="0" err="1">
                <a:ea typeface="楷体" panose="02010609060101010101" pitchFamily="49" charset="-122"/>
                <a:cs typeface="Times New Roman" panose="02020603050405020304" pitchFamily="18" charset="0"/>
              </a:rPr>
              <a:t>ff</a:t>
            </a:r>
            <a:r>
              <a:rPr lang="en-US" altLang="zh-CN" sz="2551" dirty="0">
                <a:ea typeface="楷体" panose="02010609060101010101" pitchFamily="49" charset="-122"/>
                <a:cs typeface="Times New Roman" panose="02020603050405020304" pitchFamily="18" charset="0"/>
              </a:rPr>
              <a:t>(:,1:n)=</a:t>
            </a:r>
            <a:r>
              <a:rPr lang="en-US" altLang="zh-CN" sz="2551" dirty="0" err="1">
                <a:ea typeface="楷体" panose="02010609060101010101" pitchFamily="49" charset="-122"/>
                <a:cs typeface="Times New Roman" panose="02020603050405020304" pitchFamily="18" charset="0"/>
              </a:rPr>
              <a:t>ff</a:t>
            </a:r>
            <a:r>
              <a:rPr lang="en-US" altLang="zh-CN" sz="2551" dirty="0">
                <a:ea typeface="楷体" panose="02010609060101010101" pitchFamily="49" charset="-122"/>
                <a:cs typeface="Times New Roman" panose="02020603050405020304" pitchFamily="18" charset="0"/>
              </a:rPr>
              <a:t>(:,n+1:n*2);       </a:t>
            </a:r>
            <a:endParaRPr lang="zh-CN" altLang="zh-CN" sz="2551" dirty="0">
              <a:ea typeface="楷体" panose="02010609060101010101" pitchFamily="49" charset="-122"/>
              <a:cs typeface="Times New Roman" panose="02020603050405020304" pitchFamily="18" charset="0"/>
            </a:endParaRPr>
          </a:p>
          <a:p>
            <a:r>
              <a:rPr lang="en-US" altLang="zh-CN" sz="2551" dirty="0" err="1">
                <a:ea typeface="楷体" panose="02010609060101010101" pitchFamily="49" charset="-122"/>
                <a:cs typeface="Times New Roman" panose="02020603050405020304" pitchFamily="18" charset="0"/>
              </a:rPr>
              <a:t>ff</a:t>
            </a:r>
            <a:r>
              <a:rPr lang="en-US" altLang="zh-CN" sz="2551" dirty="0">
                <a:ea typeface="楷体" panose="02010609060101010101" pitchFamily="49" charset="-122"/>
                <a:cs typeface="Times New Roman" panose="02020603050405020304" pitchFamily="18" charset="0"/>
              </a:rPr>
              <a:t>(:,ww-n+1:ww)=</a:t>
            </a:r>
            <a:r>
              <a:rPr lang="en-US" altLang="zh-CN" sz="2551" dirty="0" err="1">
                <a:ea typeface="楷体" panose="02010609060101010101" pitchFamily="49" charset="-122"/>
                <a:cs typeface="Times New Roman" panose="02020603050405020304" pitchFamily="18" charset="0"/>
              </a:rPr>
              <a:t>ff</a:t>
            </a:r>
            <a:r>
              <a:rPr lang="en-US" altLang="zh-CN" sz="2551" dirty="0">
                <a:ea typeface="楷体" panose="02010609060101010101" pitchFamily="49" charset="-122"/>
                <a:cs typeface="Times New Roman" panose="02020603050405020304" pitchFamily="18" charset="0"/>
              </a:rPr>
              <a:t>(:,ww+1-n*2:ww-n);</a:t>
            </a:r>
            <a:endParaRPr lang="zh-CN" altLang="zh-CN" sz="2551" dirty="0">
              <a:ea typeface="楷体" panose="02010609060101010101" pitchFamily="49" charset="-122"/>
              <a:cs typeface="Times New Roman" panose="02020603050405020304" pitchFamily="18" charset="0"/>
            </a:endParaRPr>
          </a:p>
          <a:p>
            <a:r>
              <a:rPr lang="en-US" altLang="zh-CN" sz="2551" dirty="0" err="1">
                <a:ea typeface="楷体" panose="02010609060101010101" pitchFamily="49" charset="-122"/>
                <a:cs typeface="Times New Roman" panose="02020603050405020304" pitchFamily="18" charset="0"/>
              </a:rPr>
              <a:t>ff</a:t>
            </a:r>
            <a:r>
              <a:rPr lang="en-US" altLang="zh-CN" sz="2551" dirty="0">
                <a:ea typeface="楷体" panose="02010609060101010101" pitchFamily="49" charset="-122"/>
                <a:cs typeface="Times New Roman" panose="02020603050405020304" pitchFamily="18" charset="0"/>
              </a:rPr>
              <a:t>=uint8(</a:t>
            </a:r>
            <a:r>
              <a:rPr lang="en-US" altLang="zh-CN" sz="2551" dirty="0" err="1">
                <a:ea typeface="楷体" panose="02010609060101010101" pitchFamily="49" charset="-122"/>
                <a:cs typeface="Times New Roman" panose="02020603050405020304" pitchFamily="18" charset="0"/>
              </a:rPr>
              <a:t>ff</a:t>
            </a:r>
            <a:r>
              <a:rPr lang="en-US" altLang="zh-CN" sz="2551" dirty="0">
                <a:ea typeface="楷体" panose="02010609060101010101" pitchFamily="49" charset="-122"/>
                <a:cs typeface="Times New Roman" panose="02020603050405020304" pitchFamily="18" charset="0"/>
              </a:rPr>
              <a:t>);</a:t>
            </a:r>
            <a:endParaRPr lang="zh-CN" altLang="zh-CN" sz="2551" dirty="0">
              <a:ea typeface="楷体" panose="02010609060101010101" pitchFamily="49" charset="-122"/>
              <a:cs typeface="Times New Roman" panose="02020603050405020304" pitchFamily="18" charset="0"/>
            </a:endParaRPr>
          </a:p>
          <a:p>
            <a:r>
              <a:rPr lang="en-US" altLang="zh-CN" sz="2551" dirty="0">
                <a:ea typeface="楷体" panose="02010609060101010101" pitchFamily="49" charset="-122"/>
                <a:cs typeface="Times New Roman" panose="02020603050405020304" pitchFamily="18" charset="0"/>
              </a:rPr>
              <a:t>for </a:t>
            </a:r>
            <a:r>
              <a:rPr lang="en-US" altLang="zh-CN" sz="2551" dirty="0" err="1">
                <a:ea typeface="楷体" panose="02010609060101010101" pitchFamily="49" charset="-122"/>
                <a:cs typeface="Times New Roman" panose="02020603050405020304" pitchFamily="18" charset="0"/>
              </a:rPr>
              <a:t>i</a:t>
            </a:r>
            <a:r>
              <a:rPr lang="en-US" altLang="zh-CN" sz="2551" dirty="0">
                <a:ea typeface="楷体" panose="02010609060101010101" pitchFamily="49" charset="-122"/>
                <a:cs typeface="Times New Roman" panose="02020603050405020304" pitchFamily="18" charset="0"/>
              </a:rPr>
              <a:t>=n+1:hh-n</a:t>
            </a:r>
            <a:endParaRPr lang="zh-CN" altLang="zh-CN" sz="2551" dirty="0">
              <a:ea typeface="楷体" panose="02010609060101010101" pitchFamily="49" charset="-122"/>
              <a:cs typeface="Times New Roman" panose="02020603050405020304" pitchFamily="18" charset="0"/>
            </a:endParaRPr>
          </a:p>
          <a:p>
            <a:r>
              <a:rPr lang="en-US" altLang="zh-CN" sz="2551" dirty="0">
                <a:ea typeface="楷体" panose="02010609060101010101" pitchFamily="49" charset="-122"/>
                <a:cs typeface="Times New Roman" panose="02020603050405020304" pitchFamily="18" charset="0"/>
              </a:rPr>
              <a:t>    for j=n+1:ww-n  </a:t>
            </a:r>
            <a:endParaRPr lang="zh-CN" altLang="zh-CN" sz="2551" dirty="0">
              <a:ea typeface="楷体" panose="02010609060101010101" pitchFamily="49" charset="-122"/>
              <a:cs typeface="Times New Roman" panose="02020603050405020304" pitchFamily="18" charset="0"/>
            </a:endParaRPr>
          </a:p>
          <a:p>
            <a:r>
              <a:rPr lang="en-US" altLang="zh-CN" sz="2551" dirty="0">
                <a:ea typeface="楷体" panose="02010609060101010101" pitchFamily="49" charset="-122"/>
                <a:cs typeface="Times New Roman" panose="02020603050405020304" pitchFamily="18" charset="0"/>
              </a:rPr>
              <a:t>        </a:t>
            </a:r>
            <a:r>
              <a:rPr lang="en-US" altLang="zh-CN" sz="2551" dirty="0" err="1">
                <a:ea typeface="楷体" panose="02010609060101010101" pitchFamily="49" charset="-122"/>
                <a:cs typeface="Times New Roman" panose="02020603050405020304" pitchFamily="18" charset="0"/>
              </a:rPr>
              <a:t>lwc</a:t>
            </a:r>
            <a:r>
              <a:rPr lang="en-US" altLang="zh-CN" sz="2551" dirty="0">
                <a:ea typeface="楷体" panose="02010609060101010101" pitchFamily="49" charset="-122"/>
                <a:cs typeface="Times New Roman" panose="02020603050405020304" pitchFamily="18" charset="0"/>
              </a:rPr>
              <a:t>=</a:t>
            </a:r>
            <a:r>
              <a:rPr lang="en-US" altLang="zh-CN" sz="2551" dirty="0" err="1">
                <a:ea typeface="楷体" panose="02010609060101010101" pitchFamily="49" charset="-122"/>
                <a:cs typeface="Times New Roman" panose="02020603050405020304" pitchFamily="18" charset="0"/>
              </a:rPr>
              <a:t>histeq</a:t>
            </a:r>
            <a:r>
              <a:rPr lang="en-US" altLang="zh-CN" sz="2551" dirty="0">
                <a:ea typeface="楷体" panose="02010609060101010101" pitchFamily="49" charset="-122"/>
                <a:cs typeface="Times New Roman" panose="02020603050405020304" pitchFamily="18" charset="0"/>
              </a:rPr>
              <a:t>(</a:t>
            </a:r>
            <a:r>
              <a:rPr lang="en-US" altLang="zh-CN" sz="2551" dirty="0" err="1">
                <a:ea typeface="楷体" panose="02010609060101010101" pitchFamily="49" charset="-122"/>
                <a:cs typeface="Times New Roman" panose="02020603050405020304" pitchFamily="18" charset="0"/>
              </a:rPr>
              <a:t>ff</a:t>
            </a:r>
            <a:r>
              <a:rPr lang="en-US" altLang="zh-CN" sz="2551" dirty="0">
                <a:ea typeface="楷体" panose="02010609060101010101" pitchFamily="49" charset="-122"/>
                <a:cs typeface="Times New Roman" panose="02020603050405020304" pitchFamily="18" charset="0"/>
              </a:rPr>
              <a:t>(</a:t>
            </a:r>
            <a:r>
              <a:rPr lang="en-US" altLang="zh-CN" sz="2551" dirty="0" err="1">
                <a:ea typeface="楷体" panose="02010609060101010101" pitchFamily="49" charset="-122"/>
                <a:cs typeface="Times New Roman" panose="02020603050405020304" pitchFamily="18" charset="0"/>
              </a:rPr>
              <a:t>i-n:i+n,j-n:j+n</a:t>
            </a:r>
            <a:r>
              <a:rPr lang="en-US" altLang="zh-CN" sz="2551" dirty="0">
                <a:ea typeface="楷体" panose="02010609060101010101" pitchFamily="49" charset="-122"/>
                <a:cs typeface="Times New Roman" panose="02020603050405020304" pitchFamily="18" charset="0"/>
              </a:rPr>
              <a:t>),256);</a:t>
            </a:r>
            <a:endParaRPr lang="zh-CN" altLang="zh-CN" sz="2551" dirty="0">
              <a:ea typeface="楷体" panose="02010609060101010101" pitchFamily="49" charset="-122"/>
              <a:cs typeface="Times New Roman" panose="02020603050405020304" pitchFamily="18" charset="0"/>
            </a:endParaRPr>
          </a:p>
          <a:p>
            <a:r>
              <a:rPr lang="en-US" altLang="zh-CN" sz="2551" dirty="0">
                <a:ea typeface="楷体" panose="02010609060101010101" pitchFamily="49" charset="-122"/>
                <a:cs typeface="Times New Roman" panose="02020603050405020304" pitchFamily="18" charset="0"/>
              </a:rPr>
              <a:t>        result2(</a:t>
            </a:r>
            <a:r>
              <a:rPr lang="en-US" altLang="zh-CN" sz="2551" dirty="0" err="1">
                <a:ea typeface="楷体" panose="02010609060101010101" pitchFamily="49" charset="-122"/>
                <a:cs typeface="Times New Roman" panose="02020603050405020304" pitchFamily="18" charset="0"/>
              </a:rPr>
              <a:t>i</a:t>
            </a:r>
            <a:r>
              <a:rPr lang="en-US" altLang="zh-CN" sz="2551" dirty="0">
                <a:ea typeface="楷体" panose="02010609060101010101" pitchFamily="49" charset="-122"/>
                <a:cs typeface="Times New Roman" panose="02020603050405020304" pitchFamily="18" charset="0"/>
              </a:rPr>
              <a:t>-</a:t>
            </a:r>
            <a:r>
              <a:rPr lang="en-US" altLang="zh-CN" sz="2551" dirty="0" err="1">
                <a:ea typeface="楷体" panose="02010609060101010101" pitchFamily="49" charset="-122"/>
                <a:cs typeface="Times New Roman" panose="02020603050405020304" pitchFamily="18" charset="0"/>
              </a:rPr>
              <a:t>n,j</a:t>
            </a:r>
            <a:r>
              <a:rPr lang="en-US" altLang="zh-CN" sz="2551" dirty="0">
                <a:ea typeface="楷体" panose="02010609060101010101" pitchFamily="49" charset="-122"/>
                <a:cs typeface="Times New Roman" panose="02020603050405020304" pitchFamily="18" charset="0"/>
              </a:rPr>
              <a:t>-n)=</a:t>
            </a:r>
            <a:r>
              <a:rPr lang="en-US" altLang="zh-CN" sz="2551" dirty="0" err="1">
                <a:ea typeface="楷体" panose="02010609060101010101" pitchFamily="49" charset="-122"/>
                <a:cs typeface="Times New Roman" panose="02020603050405020304" pitchFamily="18" charset="0"/>
              </a:rPr>
              <a:t>lwc</a:t>
            </a:r>
            <a:r>
              <a:rPr lang="en-US" altLang="zh-CN" sz="2551" dirty="0">
                <a:ea typeface="楷体" panose="02010609060101010101" pitchFamily="49" charset="-122"/>
                <a:cs typeface="Times New Roman" panose="02020603050405020304" pitchFamily="18" charset="0"/>
              </a:rPr>
              <a:t>(n+1,n+1); end</a:t>
            </a:r>
            <a:endParaRPr lang="zh-CN" altLang="zh-CN" sz="2551" dirty="0">
              <a:ea typeface="楷体" panose="02010609060101010101" pitchFamily="49" charset="-122"/>
              <a:cs typeface="Times New Roman" panose="02020603050405020304" pitchFamily="18" charset="0"/>
            </a:endParaRPr>
          </a:p>
          <a:p>
            <a:r>
              <a:rPr lang="en-US" altLang="zh-CN" sz="2551" dirty="0">
                <a:ea typeface="楷体" panose="02010609060101010101" pitchFamily="49" charset="-122"/>
                <a:cs typeface="Times New Roman" panose="02020603050405020304" pitchFamily="18" charset="0"/>
              </a:rPr>
              <a:t>end</a:t>
            </a:r>
            <a:endParaRPr lang="zh-CN" altLang="zh-CN" sz="2551" dirty="0">
              <a:ea typeface="楷体" panose="02010609060101010101" pitchFamily="49" charset="-122"/>
              <a:cs typeface="Times New Roman" panose="02020603050405020304" pitchFamily="18" charset="0"/>
            </a:endParaRPr>
          </a:p>
          <a:p>
            <a:r>
              <a:rPr lang="en-US" altLang="zh-CN" sz="2551" dirty="0" err="1">
                <a:ea typeface="楷体" panose="02010609060101010101" pitchFamily="49" charset="-122"/>
                <a:cs typeface="Times New Roman" panose="02020603050405020304" pitchFamily="18" charset="0"/>
              </a:rPr>
              <a:t>figure,imshow</a:t>
            </a:r>
            <a:r>
              <a:rPr lang="en-US" altLang="zh-CN" sz="2551" dirty="0">
                <a:ea typeface="楷体" panose="02010609060101010101" pitchFamily="49" charset="-122"/>
                <a:cs typeface="Times New Roman" panose="02020603050405020304" pitchFamily="18" charset="0"/>
              </a:rPr>
              <a:t>(uint8(result2));title('</a:t>
            </a:r>
            <a:r>
              <a:rPr lang="zh-CN" altLang="zh-CN" sz="2551" dirty="0">
                <a:ea typeface="楷体" panose="02010609060101010101" pitchFamily="49" charset="-122"/>
                <a:cs typeface="Times New Roman" panose="02020603050405020304" pitchFamily="18" charset="0"/>
              </a:rPr>
              <a:t>重叠的局部直方图均衡化图像</a:t>
            </a:r>
            <a:r>
              <a:rPr lang="en-US" altLang="zh-CN" sz="2551" dirty="0">
                <a:ea typeface="楷体" panose="02010609060101010101" pitchFamily="49" charset="-122"/>
                <a:cs typeface="Times New Roman" panose="02020603050405020304" pitchFamily="18" charset="0"/>
              </a:rPr>
              <a:t>');</a:t>
            </a:r>
            <a:endParaRPr lang="zh-CN" altLang="en-US" sz="2551" dirty="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16332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3"/>
          <p:cNvSpPr txBox="1">
            <a:spLocks noGrp="1"/>
          </p:cNvSpPr>
          <p:nvPr/>
        </p:nvSpPr>
        <p:spPr bwMode="auto">
          <a:xfrm>
            <a:off x="8076256" y="6517835"/>
            <a:ext cx="2134140" cy="295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0" rIns="91429" bIns="0"/>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gn="r" eaLnBrk="1" hangingPunct="1">
              <a:spcBef>
                <a:spcPct val="0"/>
              </a:spcBef>
              <a:buClrTx/>
              <a:buSzTx/>
              <a:buFontTx/>
              <a:buNone/>
            </a:pPr>
            <a:fld id="{12DBAF07-5B06-4D5F-BE8A-C2C67B69BC4C}" type="slidenum">
              <a:rPr lang="en-US" altLang="zh-CN" sz="1403" b="0">
                <a:latin typeface="Times New Roman" panose="02020603050405020304" pitchFamily="18" charset="0"/>
              </a:rPr>
              <a:pPr algn="r" eaLnBrk="1" hangingPunct="1">
                <a:spcBef>
                  <a:spcPct val="0"/>
                </a:spcBef>
                <a:buClrTx/>
                <a:buSzTx/>
                <a:buFontTx/>
                <a:buNone/>
              </a:pPr>
              <a:t>6</a:t>
            </a:fld>
            <a:endParaRPr lang="en-US" altLang="zh-CN" sz="1403" b="0">
              <a:latin typeface="Times New Roman" panose="02020603050405020304" pitchFamily="18" charset="0"/>
            </a:endParaRPr>
          </a:p>
        </p:txBody>
      </p:sp>
      <p:sp>
        <p:nvSpPr>
          <p:cNvPr id="11267" name="Rectangle 2"/>
          <p:cNvSpPr>
            <a:spLocks noGrp="1" noChangeArrowheads="1"/>
          </p:cNvSpPr>
          <p:nvPr>
            <p:ph type="title" idx="4294967295"/>
          </p:nvPr>
        </p:nvSpPr>
        <p:spPr>
          <a:xfrm>
            <a:off x="1963383" y="305746"/>
            <a:ext cx="4049601" cy="791696"/>
          </a:xfrm>
        </p:spPr>
        <p:txBody>
          <a:bodyPr/>
          <a:lstStyle/>
          <a:p>
            <a:pPr eaLnBrk="1" hangingPunct="1"/>
            <a:r>
              <a:rPr lang="en-US" altLang="zh-CN" sz="3061" dirty="0">
                <a:latin typeface="Times New Roman" panose="02020603050405020304" pitchFamily="18" charset="0"/>
                <a:ea typeface="微软雅黑" panose="020B0503020204020204" pitchFamily="34" charset="-122"/>
                <a:cs typeface="Times New Roman" panose="02020603050405020304" pitchFamily="18" charset="0"/>
              </a:rPr>
              <a:t>5.1.1 </a:t>
            </a:r>
            <a:r>
              <a:rPr lang="zh-CN" altLang="en-US" sz="3061" dirty="0">
                <a:latin typeface="Times New Roman" panose="02020603050405020304" pitchFamily="18" charset="0"/>
                <a:ea typeface="微软雅黑" panose="020B0503020204020204" pitchFamily="34" charset="-122"/>
                <a:cs typeface="Times New Roman" panose="02020603050405020304" pitchFamily="18" charset="0"/>
              </a:rPr>
              <a:t>线性灰度级变换</a:t>
            </a:r>
          </a:p>
        </p:txBody>
      </p:sp>
      <p:sp>
        <p:nvSpPr>
          <p:cNvPr id="11268" name="Rectangle 2"/>
          <p:cNvSpPr txBox="1">
            <a:spLocks noChangeArrowheads="1"/>
          </p:cNvSpPr>
          <p:nvPr/>
        </p:nvSpPr>
        <p:spPr bwMode="auto">
          <a:xfrm>
            <a:off x="5494635" y="933434"/>
            <a:ext cx="48676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a:solidFill>
                  <a:srgbClr val="002060"/>
                </a:solidFill>
                <a:latin typeface="隶书" panose="02010509060101010101" pitchFamily="49" charset="-122"/>
                <a:ea typeface="隶书" panose="02010509060101010101" pitchFamily="49" charset="-122"/>
                <a:cs typeface="Times New Roman" panose="02020603050405020304" pitchFamily="18" charset="0"/>
              </a:rPr>
              <a:t>基于灰度级变换的图像增强</a:t>
            </a:r>
          </a:p>
        </p:txBody>
      </p:sp>
      <p:sp>
        <p:nvSpPr>
          <p:cNvPr id="5" name="Rectangle 27"/>
          <p:cNvSpPr>
            <a:spLocks noChangeArrowheads="1"/>
          </p:cNvSpPr>
          <p:nvPr/>
        </p:nvSpPr>
        <p:spPr bwMode="auto">
          <a:xfrm>
            <a:off x="1524000" y="1436740"/>
            <a:ext cx="5557936" cy="815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a:lstStyle>
            <a:lvl1pPr marL="514350" indent="-5143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marL="0" indent="0">
              <a:lnSpc>
                <a:spcPct val="110000"/>
              </a:lnSpc>
              <a:buClr>
                <a:srgbClr val="C00000"/>
              </a:buClr>
              <a:buSzPct val="100000"/>
              <a:buNone/>
            </a:pPr>
            <a:r>
              <a:rPr lang="zh-CN" altLang="en-US" sz="3061" dirty="0">
                <a:solidFill>
                  <a:srgbClr val="0000CC"/>
                </a:solidFill>
                <a:latin typeface="+mj-ea"/>
                <a:ea typeface="+mj-ea"/>
              </a:rPr>
              <a:t>（</a:t>
            </a:r>
            <a:r>
              <a:rPr lang="en-US" altLang="zh-CN" sz="3061" dirty="0">
                <a:solidFill>
                  <a:srgbClr val="0000CC"/>
                </a:solidFill>
                <a:latin typeface="+mj-ea"/>
                <a:ea typeface="+mj-ea"/>
              </a:rPr>
              <a:t>1</a:t>
            </a:r>
            <a:r>
              <a:rPr lang="zh-CN" altLang="en-US" sz="3061" dirty="0">
                <a:solidFill>
                  <a:srgbClr val="0000CC"/>
                </a:solidFill>
                <a:latin typeface="+mj-ea"/>
                <a:ea typeface="+mj-ea"/>
              </a:rPr>
              <a:t>）基本线性灰度级变换 </a:t>
            </a:r>
          </a:p>
        </p:txBody>
      </p:sp>
      <mc:AlternateContent xmlns:mc="http://schemas.openxmlformats.org/markup-compatibility/2006" xmlns:a14="http://schemas.microsoft.com/office/drawing/2010/main">
        <mc:Choice Requires="a14">
          <p:sp>
            <p:nvSpPr>
              <p:cNvPr id="6" name="Text Box 7"/>
              <p:cNvSpPr txBox="1">
                <a:spLocks noChangeArrowheads="1"/>
              </p:cNvSpPr>
              <p:nvPr/>
            </p:nvSpPr>
            <p:spPr bwMode="auto">
              <a:xfrm>
                <a:off x="1866191" y="2131868"/>
                <a:ext cx="8344204" cy="1430135"/>
              </a:xfrm>
              <a:prstGeom prst="rect">
                <a:avLst/>
              </a:prstGeom>
              <a:noFill/>
              <a:ln w="9525">
                <a:noFill/>
                <a:miter lim="800000"/>
                <a:headEnd/>
                <a:tailEnd/>
              </a:ln>
            </p:spPr>
            <p:txBody>
              <a:bodyPr>
                <a:spAutoFit/>
              </a:bodyPr>
              <a:lstStyle/>
              <a:p>
                <a:pPr marL="437369" indent="-437369">
                  <a:lnSpc>
                    <a:spcPct val="115000"/>
                  </a:lnSpc>
                  <a:spcBef>
                    <a:spcPts val="765"/>
                  </a:spcBef>
                  <a:spcAft>
                    <a:spcPts val="765"/>
                  </a:spcAft>
                  <a:buClr>
                    <a:srgbClr val="7000C8"/>
                  </a:buClr>
                  <a:buSzPct val="75000"/>
                  <a:buFont typeface="Wingdings" panose="05000000000000000000" pitchFamily="2" charset="2"/>
                  <a:buChar char="n"/>
                  <a:defRPr/>
                </a:pPr>
                <a:r>
                  <a:rPr lang="zh-CN" altLang="en-US" sz="3200" dirty="0">
                    <a:ea typeface="楷体" panose="02010609060101010101" pitchFamily="49" charset="-122"/>
                    <a:cs typeface="Times New Roman" panose="02020603050405020304" pitchFamily="18" charset="0"/>
                  </a:rPr>
                  <a:t>定义：基本线性</a:t>
                </a:r>
                <a:r>
                  <a:rPr lang="zh-CN" altLang="zh-CN" sz="3200" dirty="0">
                    <a:ea typeface="楷体" panose="02010609060101010101" pitchFamily="49" charset="-122"/>
                    <a:cs typeface="Times New Roman" panose="02020603050405020304" pitchFamily="18" charset="0"/>
                  </a:rPr>
                  <a:t>变换函数</a:t>
                </a:r>
                <a:r>
                  <a:rPr lang="zh-CN" altLang="en-US" sz="3200" dirty="0">
                    <a:ea typeface="楷体" panose="02010609060101010101" pitchFamily="49" charset="-122"/>
                    <a:cs typeface="Times New Roman" panose="02020603050405020304" pitchFamily="18" charset="0"/>
                  </a:rPr>
                  <a:t>为 </a:t>
                </a:r>
                <a:r>
                  <a:rPr lang="en-US" altLang="zh-CN" sz="3200" i="1" dirty="0">
                    <a:ea typeface="楷体" panose="02010609060101010101" pitchFamily="49" charset="-122"/>
                    <a:cs typeface="Times New Roman" panose="02020603050405020304" pitchFamily="18" charset="0"/>
                  </a:rPr>
                  <a:t>tan</a:t>
                </a:r>
                <a:r>
                  <a:rPr lang="en-US" altLang="zh-CN" sz="3200" i="1" dirty="0">
                    <a:ea typeface="楷体" panose="02010609060101010101" pitchFamily="49" charset="-122"/>
                    <a:cs typeface="Times New Roman" panose="02020603050405020304" pitchFamily="18" charset="0"/>
                    <a:sym typeface="Symbol" panose="05050102010706020507" pitchFamily="18" charset="2"/>
                  </a:rPr>
                  <a:t></a:t>
                </a:r>
                <a:r>
                  <a:rPr lang="en-US" altLang="zh-CN" sz="3200" i="1" dirty="0">
                    <a:ea typeface="楷体" panose="02010609060101010101" pitchFamily="49" charset="-122"/>
                    <a:cs typeface="Times New Roman" panose="02020603050405020304" pitchFamily="18" charset="0"/>
                  </a:rPr>
                  <a:t> </a:t>
                </a:r>
                <a:r>
                  <a:rPr lang="zh-CN" altLang="en-US" sz="3200" dirty="0">
                    <a:ea typeface="楷体" panose="02010609060101010101" pitchFamily="49" charset="-122"/>
                    <a:cs typeface="Times New Roman" panose="02020603050405020304" pitchFamily="18" charset="0"/>
                  </a:rPr>
                  <a:t>，有：</a:t>
                </a:r>
                <a:endParaRPr lang="en-US" altLang="zh-CN" sz="3200" dirty="0">
                  <a:ea typeface="楷体" panose="02010609060101010101" pitchFamily="49" charset="-122"/>
                  <a:cs typeface="Times New Roman" panose="02020603050405020304" pitchFamily="18" charset="0"/>
                </a:endParaRPr>
              </a:p>
              <a:p>
                <a:pPr algn="ctr">
                  <a:lnSpc>
                    <a:spcPct val="115000"/>
                  </a:lnSpc>
                  <a:spcBef>
                    <a:spcPts val="765"/>
                  </a:spcBef>
                  <a:spcAft>
                    <a:spcPts val="765"/>
                  </a:spcAft>
                  <a:defRPr/>
                </a:pPr>
                <a14:m>
                  <m:oMathPara xmlns:m="http://schemas.openxmlformats.org/officeDocument/2006/math">
                    <m:oMathParaPr>
                      <m:jc m:val="centerGroup"/>
                    </m:oMathParaPr>
                    <m:oMath xmlns:m="http://schemas.openxmlformats.org/officeDocument/2006/math">
                      <m:func>
                        <m:funcPr>
                          <m:ctrlPr>
                            <a:rPr lang="en-US" altLang="zh-CN" sz="3200" i="1">
                              <a:latin typeface="Cambria Math" panose="02040503050406030204" pitchFamily="18" charset="0"/>
                              <a:ea typeface="Cambria Math" panose="02040503050406030204" pitchFamily="18" charset="0"/>
                              <a:cs typeface="Times New Roman" panose="02020603050405020304" pitchFamily="18" charset="0"/>
                            </a:rPr>
                          </m:ctrlPr>
                        </m:funcPr>
                        <m:fName>
                          <m:r>
                            <m:rPr>
                              <m:nor/>
                            </m:rPr>
                            <a:rPr lang="en-US" altLang="zh-CN" sz="3200" i="1">
                              <a:ea typeface="Cambria Math" panose="02040503050406030204" pitchFamily="18" charset="0"/>
                              <a:cs typeface="Times New Roman" panose="02020603050405020304" pitchFamily="18" charset="0"/>
                            </a:rPr>
                            <m:t>g</m:t>
                          </m:r>
                          <m:d>
                            <m:dPr>
                              <m:ctrlPr>
                                <a:rPr lang="en-US" altLang="zh-CN" sz="3200" b="1" i="1">
                                  <a:latin typeface="Cambria Math" panose="02040503050406030204" pitchFamily="18" charset="0"/>
                                  <a:ea typeface="Cambria Math" panose="02040503050406030204" pitchFamily="18" charset="0"/>
                                  <a:cs typeface="Times New Roman" panose="02020603050405020304" pitchFamily="18" charset="0"/>
                                </a:rPr>
                              </m:ctrlPr>
                            </m:dPr>
                            <m:e>
                              <m:r>
                                <m:rPr>
                                  <m:nor/>
                                </m:rPr>
                                <a:rPr lang="en-US" altLang="zh-CN" sz="3200" b="1" i="1">
                                  <a:ea typeface="Cambria Math" panose="02040503050406030204" pitchFamily="18" charset="0"/>
                                  <a:cs typeface="Times New Roman" panose="02020603050405020304" pitchFamily="18" charset="0"/>
                                </a:rPr>
                                <m:t>x</m:t>
                              </m:r>
                              <m:r>
                                <m:rPr>
                                  <m:nor/>
                                </m:rPr>
                                <a:rPr lang="en-US" altLang="zh-CN" sz="3200" b="1" i="1">
                                  <a:ea typeface="Cambria Math" panose="02040503050406030204" pitchFamily="18" charset="0"/>
                                  <a:cs typeface="Times New Roman" panose="02020603050405020304" pitchFamily="18" charset="0"/>
                                </a:rPr>
                                <m:t>, </m:t>
                              </m:r>
                              <m:r>
                                <m:rPr>
                                  <m:nor/>
                                </m:rPr>
                                <a:rPr lang="en-US" altLang="zh-CN" sz="3200" b="1" i="1">
                                  <a:ea typeface="Cambria Math" panose="02040503050406030204" pitchFamily="18" charset="0"/>
                                  <a:cs typeface="Times New Roman" panose="02020603050405020304" pitchFamily="18" charset="0"/>
                                </a:rPr>
                                <m:t>y</m:t>
                              </m:r>
                            </m:e>
                          </m:d>
                          <m:r>
                            <m:rPr>
                              <m:nor/>
                            </m:rPr>
                            <a:rPr lang="en-US" altLang="zh-CN" sz="3200" b="1" i="1">
                              <a:latin typeface="Cambria Math" panose="02040503050406030204" pitchFamily="18" charset="0"/>
                              <a:ea typeface="Cambria Math" panose="02040503050406030204" pitchFamily="18" charset="0"/>
                              <a:cs typeface="Times New Roman" panose="02020603050405020304" pitchFamily="18" charset="0"/>
                            </a:rPr>
                            <m:t> </m:t>
                          </m:r>
                          <m:r>
                            <m:rPr>
                              <m:nor/>
                            </m:rPr>
                            <a:rPr lang="en-US" altLang="zh-CN" sz="3200" b="1" i="1">
                              <a:ea typeface="Cambria Math" panose="02040503050406030204" pitchFamily="18" charset="0"/>
                              <a:cs typeface="Times New Roman" panose="02020603050405020304" pitchFamily="18" charset="0"/>
                            </a:rPr>
                            <m:t>= </m:t>
                          </m:r>
                          <m:r>
                            <m:rPr>
                              <m:nor/>
                            </m:rPr>
                            <a:rPr lang="en-US" altLang="zh-CN" sz="3200" b="1" i="1">
                              <a:ea typeface="Cambria Math" panose="02040503050406030204" pitchFamily="18" charset="0"/>
                              <a:cs typeface="Times New Roman" panose="02020603050405020304" pitchFamily="18" charset="0"/>
                            </a:rPr>
                            <m:t>f</m:t>
                          </m:r>
                          <m:r>
                            <m:rPr>
                              <m:nor/>
                            </m:rPr>
                            <a:rPr lang="en-US" altLang="zh-CN" sz="3200" b="1" i="1">
                              <a:ea typeface="Cambria Math" panose="02040503050406030204" pitchFamily="18" charset="0"/>
                              <a:cs typeface="Times New Roman" panose="02020603050405020304" pitchFamily="18" charset="0"/>
                            </a:rPr>
                            <m:t>(</m:t>
                          </m:r>
                          <m:r>
                            <m:rPr>
                              <m:nor/>
                            </m:rPr>
                            <a:rPr lang="en-US" altLang="zh-CN" sz="3200" b="1" i="1">
                              <a:ea typeface="Cambria Math" panose="02040503050406030204" pitchFamily="18" charset="0"/>
                              <a:cs typeface="Times New Roman" panose="02020603050405020304" pitchFamily="18" charset="0"/>
                            </a:rPr>
                            <m:t>x</m:t>
                          </m:r>
                          <m:r>
                            <m:rPr>
                              <m:nor/>
                            </m:rPr>
                            <a:rPr lang="en-US" altLang="zh-CN" sz="3200" b="1" i="1">
                              <a:ea typeface="Cambria Math" panose="02040503050406030204" pitchFamily="18" charset="0"/>
                              <a:cs typeface="Times New Roman" panose="02020603050405020304" pitchFamily="18" charset="0"/>
                            </a:rPr>
                            <m:t>, </m:t>
                          </m:r>
                          <m:r>
                            <m:rPr>
                              <m:nor/>
                            </m:rPr>
                            <a:rPr lang="en-US" altLang="zh-CN" sz="3200" b="1" i="1">
                              <a:ea typeface="Cambria Math" panose="02040503050406030204" pitchFamily="18" charset="0"/>
                              <a:cs typeface="Times New Roman" panose="02020603050405020304" pitchFamily="18" charset="0"/>
                            </a:rPr>
                            <m:t>y</m:t>
                          </m:r>
                          <m:r>
                            <m:rPr>
                              <m:nor/>
                            </m:rPr>
                            <a:rPr lang="en-US" altLang="zh-CN" sz="3200" b="1" i="1">
                              <a:ea typeface="Cambria Math" panose="02040503050406030204" pitchFamily="18" charset="0"/>
                              <a:cs typeface="Times New Roman" panose="02020603050405020304" pitchFamily="18" charset="0"/>
                            </a:rPr>
                            <m:t>)</m:t>
                          </m:r>
                          <m:r>
                            <m:rPr>
                              <m:nor/>
                            </m:rPr>
                            <a:rPr lang="en-US" altLang="zh-CN" sz="3200" i="1">
                              <a:ea typeface="Cambria Math" panose="02040503050406030204" pitchFamily="18" charset="0"/>
                              <a:cs typeface="Times New Roman" panose="02020603050405020304" pitchFamily="18" charset="0"/>
                            </a:rPr>
                            <m:t>∙</m:t>
                          </m:r>
                          <m:r>
                            <m:rPr>
                              <m:nor/>
                            </m:rPr>
                            <a:rPr lang="en-US" altLang="zh-CN" sz="3200" b="1" i="1">
                              <a:ea typeface="Cambria Math" panose="02040503050406030204" pitchFamily="18" charset="0"/>
                              <a:cs typeface="Times New Roman" panose="02020603050405020304" pitchFamily="18" charset="0"/>
                            </a:rPr>
                            <m:t> </m:t>
                          </m:r>
                          <m:r>
                            <m:rPr>
                              <m:nor/>
                            </m:rPr>
                            <a:rPr lang="en-US" altLang="zh-CN" sz="3200" i="1">
                              <a:ea typeface="Cambria Math" panose="02040503050406030204" pitchFamily="18" charset="0"/>
                              <a:cs typeface="Times New Roman" panose="02020603050405020304" pitchFamily="18" charset="0"/>
                            </a:rPr>
                            <m:t>tan</m:t>
                          </m:r>
                        </m:fName>
                        <m:e>
                          <m:r>
                            <m:rPr>
                              <m:nor/>
                            </m:rPr>
                            <a:rPr lang="zh-CN" altLang="en-US" sz="3200" i="1">
                              <a:ea typeface="Cambria Math" panose="02040503050406030204" pitchFamily="18" charset="0"/>
                              <a:cs typeface="Times New Roman" panose="02020603050405020304" pitchFamily="18" charset="0"/>
                            </a:rPr>
                            <m:t>α</m:t>
                          </m:r>
                          <m:r>
                            <m:rPr>
                              <m:nor/>
                            </m:rPr>
                            <a:rPr lang="en-US" altLang="zh-CN" sz="3200" i="1" dirty="0">
                              <a:ea typeface="楷体" panose="02010609060101010101" pitchFamily="49" charset="-122"/>
                              <a:cs typeface="Times New Roman" panose="02020603050405020304" pitchFamily="18" charset="0"/>
                            </a:rPr>
                            <m:t> </m:t>
                          </m:r>
                        </m:e>
                      </m:func>
                    </m:oMath>
                  </m:oMathPara>
                </a14:m>
                <a:endParaRPr lang="en-US" altLang="zh-CN" sz="3200" i="1" dirty="0">
                  <a:ea typeface="楷体" panose="02010609060101010101" pitchFamily="49" charset="-122"/>
                  <a:cs typeface="Times New Roman" panose="02020603050405020304" pitchFamily="18" charset="0"/>
                </a:endParaRPr>
              </a:p>
            </p:txBody>
          </p:sp>
        </mc:Choice>
        <mc:Fallback xmlns="">
          <p:sp>
            <p:nvSpPr>
              <p:cNvPr id="6" name="Text Box 7"/>
              <p:cNvSpPr txBox="1">
                <a:spLocks noRot="1" noChangeAspect="1" noMove="1" noResize="1" noEditPoints="1" noAdjustHandles="1" noChangeArrowheads="1" noChangeShapeType="1" noTextEdit="1"/>
              </p:cNvSpPr>
              <p:nvPr/>
            </p:nvSpPr>
            <p:spPr bwMode="auto">
              <a:xfrm>
                <a:off x="1866191" y="2131868"/>
                <a:ext cx="8344204" cy="1430135"/>
              </a:xfrm>
              <a:prstGeom prst="rect">
                <a:avLst/>
              </a:prstGeom>
              <a:blipFill>
                <a:blip r:embed="rId2"/>
                <a:stretch>
                  <a:fillRect l="-950" t="-5556"/>
                </a:stretch>
              </a:blipFill>
              <a:ln w="9525">
                <a:noFill/>
                <a:miter lim="800000"/>
                <a:headEnd/>
                <a:tailEnd/>
              </a:ln>
            </p:spPr>
            <p:txBody>
              <a:bodyPr/>
              <a:lstStyle/>
              <a:p>
                <a:r>
                  <a:rPr lang="zh-CN" altLang="en-US">
                    <a:noFill/>
                  </a:rPr>
                  <a:t> </a:t>
                </a:r>
              </a:p>
            </p:txBody>
          </p:sp>
        </mc:Fallback>
      </mc:AlternateContent>
      <p:sp>
        <p:nvSpPr>
          <p:cNvPr id="7" name="Rectangle 10" descr="Rectangle: Click to edit Master text styles&#10;Second level&#10;Third level&#10;Fourth level&#10;Fifth level"/>
          <p:cNvSpPr>
            <a:spLocks noChangeArrowheads="1"/>
          </p:cNvSpPr>
          <p:nvPr/>
        </p:nvSpPr>
        <p:spPr bwMode="auto">
          <a:xfrm>
            <a:off x="5682705" y="3785307"/>
            <a:ext cx="4679551" cy="2175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indent="0" algn="just" eaLnBrk="1" hangingPunct="1">
              <a:spcBef>
                <a:spcPct val="40000"/>
              </a:spcBef>
              <a:spcAft>
                <a:spcPct val="15000"/>
              </a:spcAft>
              <a:buClr>
                <a:schemeClr val="bg2"/>
              </a:buClr>
              <a:buSzPct val="75000"/>
            </a:pPr>
            <a:r>
              <a:rPr lang="zh-CN" altLang="en-US" sz="2296" i="1" dirty="0">
                <a:latin typeface="楷体" panose="02010609060101010101" pitchFamily="49" charset="-122"/>
                <a:ea typeface="楷体" panose="02010609060101010101" pitchFamily="49" charset="-122"/>
                <a:sym typeface="Symbol" panose="05050102010706020507" pitchFamily="18" charset="2"/>
              </a:rPr>
              <a:t></a:t>
            </a:r>
            <a:r>
              <a:rPr lang="en-US" altLang="zh-CN" sz="2296" dirty="0">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a:t>
            </a:r>
            <a:r>
              <a:rPr lang="en-US" altLang="zh-CN" sz="2296" dirty="0">
                <a:latin typeface="楷体" panose="02010609060101010101" pitchFamily="49" charset="-122"/>
                <a:ea typeface="楷体" panose="02010609060101010101" pitchFamily="49" charset="-122"/>
                <a:sym typeface="Symbol" panose="05050102010706020507" pitchFamily="18" charset="2"/>
              </a:rPr>
              <a:t>45</a:t>
            </a:r>
            <a:r>
              <a:rPr lang="en-US" altLang="zh-CN" sz="2296" baseline="30000" dirty="0">
                <a:latin typeface="楷体" panose="02010609060101010101" pitchFamily="49" charset="-122"/>
                <a:ea typeface="楷体" panose="02010609060101010101" pitchFamily="49" charset="-122"/>
                <a:sym typeface="Symbol" panose="05050102010706020507" pitchFamily="18" charset="2"/>
              </a:rPr>
              <a:t></a:t>
            </a:r>
            <a:r>
              <a:rPr lang="zh-CN" altLang="en-US" sz="2296" dirty="0">
                <a:latin typeface="楷体" panose="02010609060101010101" pitchFamily="49" charset="-122"/>
                <a:ea typeface="楷体" panose="02010609060101010101" pitchFamily="49" charset="-122"/>
                <a:sym typeface="Symbol" panose="05050102010706020507" pitchFamily="18" charset="2"/>
              </a:rPr>
              <a:t>，</a:t>
            </a:r>
            <a:r>
              <a:rPr lang="zh-CN" altLang="en-US" sz="2296" dirty="0">
                <a:latin typeface="楷体" panose="02010609060101010101" pitchFamily="49" charset="-122"/>
                <a:ea typeface="楷体" panose="02010609060101010101" pitchFamily="49" charset="-122"/>
              </a:rPr>
              <a:t>灰度范围不变；</a:t>
            </a:r>
          </a:p>
          <a:p>
            <a:pPr marL="0" indent="0" algn="just" eaLnBrk="1" hangingPunct="1">
              <a:spcBef>
                <a:spcPct val="40000"/>
              </a:spcBef>
              <a:spcAft>
                <a:spcPct val="15000"/>
              </a:spcAft>
              <a:buClr>
                <a:schemeClr val="bg2"/>
              </a:buClr>
              <a:buSzPct val="75000"/>
            </a:pPr>
            <a:r>
              <a:rPr lang="zh-CN" altLang="en-US" sz="2296" i="1" dirty="0">
                <a:latin typeface="楷体" panose="02010609060101010101" pitchFamily="49" charset="-122"/>
                <a:ea typeface="楷体" panose="02010609060101010101" pitchFamily="49" charset="-122"/>
                <a:sym typeface="Symbol" panose="05050102010706020507" pitchFamily="18" charset="2"/>
              </a:rPr>
              <a:t></a:t>
            </a:r>
            <a:r>
              <a:rPr lang="en-US" altLang="zh-CN" sz="2296" dirty="0">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&lt;</a:t>
            </a:r>
            <a:r>
              <a:rPr lang="en-US" altLang="zh-CN" sz="2296" dirty="0">
                <a:latin typeface="楷体" panose="02010609060101010101" pitchFamily="49" charset="-122"/>
                <a:ea typeface="楷体" panose="02010609060101010101" pitchFamily="49" charset="-122"/>
                <a:sym typeface="Symbol" panose="05050102010706020507" pitchFamily="18" charset="2"/>
              </a:rPr>
              <a:t>45</a:t>
            </a:r>
            <a:r>
              <a:rPr lang="en-US" altLang="zh-CN" sz="2296" baseline="30000" dirty="0">
                <a:latin typeface="楷体" panose="02010609060101010101" pitchFamily="49" charset="-122"/>
                <a:ea typeface="楷体" panose="02010609060101010101" pitchFamily="49" charset="-122"/>
                <a:sym typeface="Symbol" panose="05050102010706020507" pitchFamily="18" charset="2"/>
              </a:rPr>
              <a:t></a:t>
            </a:r>
            <a:r>
              <a:rPr lang="zh-CN" altLang="en-US" sz="2296" dirty="0">
                <a:latin typeface="楷体" panose="02010609060101010101" pitchFamily="49" charset="-122"/>
                <a:ea typeface="楷体" panose="02010609060101010101" pitchFamily="49" charset="-122"/>
                <a:sym typeface="Symbol" panose="05050102010706020507" pitchFamily="18" charset="2"/>
              </a:rPr>
              <a:t>，</a:t>
            </a:r>
            <a:r>
              <a:rPr lang="zh-CN" altLang="en-US" sz="2296" dirty="0">
                <a:latin typeface="楷体" panose="02010609060101010101" pitchFamily="49" charset="-122"/>
                <a:ea typeface="楷体" panose="02010609060101010101" pitchFamily="49" charset="-122"/>
              </a:rPr>
              <a:t>压缩灰度范围；</a:t>
            </a:r>
          </a:p>
          <a:p>
            <a:pPr marL="0" indent="0" algn="just" eaLnBrk="1" hangingPunct="1">
              <a:spcBef>
                <a:spcPct val="40000"/>
              </a:spcBef>
              <a:spcAft>
                <a:spcPct val="15000"/>
              </a:spcAft>
              <a:buClr>
                <a:schemeClr val="bg2"/>
              </a:buClr>
              <a:buSzPct val="75000"/>
            </a:pPr>
            <a:r>
              <a:rPr lang="zh-CN" altLang="en-US" sz="2296" i="1" dirty="0">
                <a:latin typeface="楷体" panose="02010609060101010101" pitchFamily="49" charset="-122"/>
                <a:ea typeface="楷体" panose="02010609060101010101" pitchFamily="49" charset="-122"/>
                <a:sym typeface="Symbol" panose="05050102010706020507" pitchFamily="18" charset="2"/>
              </a:rPr>
              <a:t></a:t>
            </a:r>
            <a:r>
              <a:rPr lang="en-US" altLang="zh-CN" sz="2296" dirty="0">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&gt;</a:t>
            </a:r>
            <a:r>
              <a:rPr lang="en-US" altLang="zh-CN" sz="2296" dirty="0">
                <a:latin typeface="楷体" panose="02010609060101010101" pitchFamily="49" charset="-122"/>
                <a:ea typeface="楷体" panose="02010609060101010101" pitchFamily="49" charset="-122"/>
                <a:sym typeface="Symbol" panose="05050102010706020507" pitchFamily="18" charset="2"/>
              </a:rPr>
              <a:t>45</a:t>
            </a:r>
            <a:r>
              <a:rPr lang="en-US" altLang="zh-CN" sz="2296" baseline="30000" dirty="0">
                <a:latin typeface="楷体" panose="02010609060101010101" pitchFamily="49" charset="-122"/>
                <a:ea typeface="楷体" panose="02010609060101010101" pitchFamily="49" charset="-122"/>
                <a:sym typeface="Symbol" panose="05050102010706020507" pitchFamily="18" charset="2"/>
              </a:rPr>
              <a:t></a:t>
            </a:r>
            <a:r>
              <a:rPr lang="zh-CN" altLang="en-US" sz="2296" dirty="0">
                <a:latin typeface="楷体" panose="02010609060101010101" pitchFamily="49" charset="-122"/>
                <a:ea typeface="楷体" panose="02010609060101010101" pitchFamily="49" charset="-122"/>
                <a:sym typeface="Symbol" panose="05050102010706020507" pitchFamily="18" charset="2"/>
              </a:rPr>
              <a:t>，</a:t>
            </a:r>
            <a:r>
              <a:rPr lang="zh-CN" altLang="en-US" sz="2296" dirty="0">
                <a:latin typeface="楷体" panose="02010609060101010101" pitchFamily="49" charset="-122"/>
                <a:ea typeface="楷体" panose="02010609060101010101" pitchFamily="49" charset="-122"/>
              </a:rPr>
              <a:t>拉伸灰度范围；</a:t>
            </a:r>
          </a:p>
        </p:txBody>
      </p:sp>
      <p:cxnSp>
        <p:nvCxnSpPr>
          <p:cNvPr id="12" name="直接箭头连接符 11"/>
          <p:cNvCxnSpPr/>
          <p:nvPr/>
        </p:nvCxnSpPr>
        <p:spPr bwMode="auto">
          <a:xfrm flipV="1">
            <a:off x="2927394" y="3857941"/>
            <a:ext cx="1" cy="2294683"/>
          </a:xfrm>
          <a:prstGeom prst="straightConnector1">
            <a:avLst/>
          </a:prstGeom>
          <a:ln w="28575">
            <a:solidFill>
              <a:schemeClr val="tx1"/>
            </a:solidFill>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5" name="直接箭头连接符 14"/>
          <p:cNvCxnSpPr/>
          <p:nvPr/>
        </p:nvCxnSpPr>
        <p:spPr bwMode="auto">
          <a:xfrm>
            <a:off x="2927394" y="6152623"/>
            <a:ext cx="2755311"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7" name="直接连接符 16"/>
          <p:cNvCxnSpPr/>
          <p:nvPr/>
        </p:nvCxnSpPr>
        <p:spPr bwMode="auto">
          <a:xfrm flipV="1">
            <a:off x="2927394" y="4214603"/>
            <a:ext cx="2112406" cy="1938021"/>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23" name="弧形 22"/>
          <p:cNvSpPr/>
          <p:nvPr/>
        </p:nvSpPr>
        <p:spPr bwMode="auto">
          <a:xfrm>
            <a:off x="3208541" y="5647145"/>
            <a:ext cx="505140" cy="964697"/>
          </a:xfrm>
          <a:prstGeom prst="arc">
            <a:avLst/>
          </a:prstGeom>
          <a:ln w="28575">
            <a:solidFill>
              <a:schemeClr val="tx1"/>
            </a:solidFill>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vert="horz" wrap="square" lIns="116629" tIns="58314" rIns="116629" bIns="58314" numCol="1" rtlCol="0" anchor="t" anchorCtr="0" compatLnSpc="1">
            <a:prstTxWarp prst="textNoShape">
              <a:avLst/>
            </a:prstTxWarp>
          </a:bodyPr>
          <a:lstStyle/>
          <a:p>
            <a:pPr defTabSz="915235" fontAlgn="base">
              <a:spcBef>
                <a:spcPct val="0"/>
              </a:spcBef>
              <a:spcAft>
                <a:spcPct val="0"/>
              </a:spcAft>
            </a:pPr>
            <a:endParaRPr kumimoji="1" lang="zh-CN" altLang="en-US" sz="2423" b="1">
              <a:latin typeface="Times New Roman" pitchFamily="18" charset="0"/>
              <a:ea typeface="宋体" pitchFamily="2" charset="-122"/>
            </a:endParaRPr>
          </a:p>
        </p:txBody>
      </p:sp>
      <p:sp>
        <p:nvSpPr>
          <p:cNvPr id="24" name="文本框 23"/>
          <p:cNvSpPr txBox="1"/>
          <p:nvPr/>
        </p:nvSpPr>
        <p:spPr>
          <a:xfrm>
            <a:off x="3713681" y="5461834"/>
            <a:ext cx="310221" cy="445635"/>
          </a:xfrm>
          <a:prstGeom prst="rect">
            <a:avLst/>
          </a:prstGeom>
          <a:noFill/>
        </p:spPr>
        <p:txBody>
          <a:bodyPr wrap="square" rtlCol="0">
            <a:spAutoFit/>
          </a:bodyPr>
          <a:lstStyle/>
          <a:p>
            <a:r>
              <a:rPr lang="zh-CN" altLang="en-US" sz="2296" i="1" dirty="0">
                <a:cs typeface="Times New Roman" panose="02020603050405020304" pitchFamily="18" charset="0"/>
                <a:sym typeface="Symbol" panose="05050102010706020507" pitchFamily="18" charset="2"/>
              </a:rPr>
              <a:t></a:t>
            </a:r>
            <a:endParaRPr lang="zh-CN" altLang="en-US" sz="2296" i="1" dirty="0">
              <a:cs typeface="Times New Roman" panose="02020603050405020304" pitchFamily="18" charset="0"/>
            </a:endParaRPr>
          </a:p>
        </p:txBody>
      </p:sp>
      <p:cxnSp>
        <p:nvCxnSpPr>
          <p:cNvPr id="26" name="直接连接符 25"/>
          <p:cNvCxnSpPr/>
          <p:nvPr/>
        </p:nvCxnSpPr>
        <p:spPr bwMode="auto">
          <a:xfrm>
            <a:off x="4488737" y="4729046"/>
            <a:ext cx="0" cy="1423577"/>
          </a:xfrm>
          <a:prstGeom prst="line">
            <a:avLst/>
          </a:prstGeom>
          <a:solidFill>
            <a:schemeClr val="accent1"/>
          </a:solidFill>
          <a:ln w="28575" cap="flat" cmpd="sng" algn="ctr">
            <a:solidFill>
              <a:srgbClr val="002060"/>
            </a:solidFill>
            <a:prstDash val="dash"/>
            <a:round/>
            <a:headEnd type="none" w="med" len="med"/>
            <a:tailEnd type="none" w="med" len="med"/>
          </a:ln>
          <a:effectLst/>
        </p:spPr>
      </p:cxnSp>
      <p:cxnSp>
        <p:nvCxnSpPr>
          <p:cNvPr id="28" name="直接连接符 27"/>
          <p:cNvCxnSpPr/>
          <p:nvPr/>
        </p:nvCxnSpPr>
        <p:spPr bwMode="auto">
          <a:xfrm flipH="1">
            <a:off x="2927393" y="4729046"/>
            <a:ext cx="1561344" cy="0"/>
          </a:xfrm>
          <a:prstGeom prst="line">
            <a:avLst/>
          </a:prstGeom>
          <a:solidFill>
            <a:schemeClr val="accent1"/>
          </a:solidFill>
          <a:ln w="28575" cap="flat" cmpd="sng" algn="ctr">
            <a:solidFill>
              <a:schemeClr val="tx1"/>
            </a:solidFill>
            <a:prstDash val="dash"/>
            <a:round/>
            <a:headEnd type="none" w="med" len="med"/>
            <a:tailEnd type="none" w="med" len="med"/>
          </a:ln>
          <a:effectLst/>
        </p:spPr>
      </p:cxnSp>
      <mc:AlternateContent xmlns:mc="http://schemas.openxmlformats.org/markup-compatibility/2006" xmlns:a14="http://schemas.microsoft.com/office/drawing/2010/main">
        <mc:Choice Requires="a14">
          <p:sp>
            <p:nvSpPr>
              <p:cNvPr id="29" name="矩形 28"/>
              <p:cNvSpPr/>
              <p:nvPr/>
            </p:nvSpPr>
            <p:spPr>
              <a:xfrm>
                <a:off x="4850989" y="6087815"/>
                <a:ext cx="936474" cy="4456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altLang="zh-CN" sz="2296" i="1">
                          <a:ea typeface="Cambria Math" panose="02040503050406030204" pitchFamily="18" charset="0"/>
                          <a:cs typeface="Times New Roman" panose="02020603050405020304" pitchFamily="18" charset="0"/>
                        </a:rPr>
                        <m:t>f</m:t>
                      </m:r>
                      <m:r>
                        <m:rPr>
                          <m:nor/>
                        </m:rPr>
                        <a:rPr lang="en-US" altLang="zh-CN" sz="2296" i="1">
                          <a:ea typeface="Cambria Math" panose="02040503050406030204" pitchFamily="18" charset="0"/>
                          <a:cs typeface="Times New Roman" panose="02020603050405020304" pitchFamily="18" charset="0"/>
                        </a:rPr>
                        <m:t>(</m:t>
                      </m:r>
                      <m:r>
                        <m:rPr>
                          <m:nor/>
                        </m:rPr>
                        <a:rPr lang="en-US" altLang="zh-CN" sz="2296" i="1">
                          <a:ea typeface="Cambria Math" panose="02040503050406030204" pitchFamily="18" charset="0"/>
                          <a:cs typeface="Times New Roman" panose="02020603050405020304" pitchFamily="18" charset="0"/>
                        </a:rPr>
                        <m:t>x</m:t>
                      </m:r>
                      <m:r>
                        <m:rPr>
                          <m:nor/>
                        </m:rPr>
                        <a:rPr lang="en-US" altLang="zh-CN" sz="2296" i="1">
                          <a:ea typeface="Cambria Math" panose="02040503050406030204" pitchFamily="18" charset="0"/>
                          <a:cs typeface="Times New Roman" panose="02020603050405020304" pitchFamily="18" charset="0"/>
                        </a:rPr>
                        <m:t>, </m:t>
                      </m:r>
                      <m:r>
                        <m:rPr>
                          <m:nor/>
                        </m:rPr>
                        <a:rPr lang="en-US" altLang="zh-CN" sz="2296" i="1">
                          <a:ea typeface="Cambria Math" panose="02040503050406030204" pitchFamily="18" charset="0"/>
                          <a:cs typeface="Times New Roman" panose="02020603050405020304" pitchFamily="18" charset="0"/>
                        </a:rPr>
                        <m:t>y</m:t>
                      </m:r>
                      <m:r>
                        <m:rPr>
                          <m:nor/>
                        </m:rPr>
                        <a:rPr lang="en-US" altLang="zh-CN" sz="2296" i="1">
                          <a:ea typeface="Cambria Math" panose="02040503050406030204" pitchFamily="18" charset="0"/>
                          <a:cs typeface="Times New Roman" panose="02020603050405020304" pitchFamily="18" charset="0"/>
                        </a:rPr>
                        <m:t>)</m:t>
                      </m:r>
                    </m:oMath>
                  </m:oMathPara>
                </a14:m>
                <a:endParaRPr lang="zh-CN" altLang="en-US" sz="2296" dirty="0"/>
              </a:p>
            </p:txBody>
          </p:sp>
        </mc:Choice>
        <mc:Fallback xmlns="">
          <p:sp>
            <p:nvSpPr>
              <p:cNvPr id="29" name="矩形 28"/>
              <p:cNvSpPr>
                <a:spLocks noRot="1" noChangeAspect="1" noMove="1" noResize="1" noEditPoints="1" noAdjustHandles="1" noChangeArrowheads="1" noChangeShapeType="1" noTextEdit="1"/>
              </p:cNvSpPr>
              <p:nvPr/>
            </p:nvSpPr>
            <p:spPr>
              <a:xfrm>
                <a:off x="4850989" y="6087815"/>
                <a:ext cx="936474" cy="445635"/>
              </a:xfrm>
              <a:prstGeom prst="rect">
                <a:avLst/>
              </a:prstGeom>
              <a:blipFill>
                <a:blip r:embed="rId3"/>
                <a:stretch>
                  <a:fillRect b="-164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1687504" y="3490890"/>
                <a:ext cx="1089529" cy="4456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altLang="zh-CN" sz="2296" i="1">
                          <a:ea typeface="Cambria Math" panose="02040503050406030204" pitchFamily="18" charset="0"/>
                          <a:cs typeface="Times New Roman" panose="02020603050405020304" pitchFamily="18" charset="0"/>
                        </a:rPr>
                        <m:t>g</m:t>
                      </m:r>
                      <m:d>
                        <m:dPr>
                          <m:ctrlPr>
                            <a:rPr lang="en-US" altLang="zh-CN" sz="2296" i="1">
                              <a:latin typeface="Cambria Math" panose="02040503050406030204" pitchFamily="18" charset="0"/>
                              <a:ea typeface="Cambria Math" panose="02040503050406030204" pitchFamily="18" charset="0"/>
                              <a:cs typeface="Times New Roman" panose="02020603050405020304" pitchFamily="18" charset="0"/>
                            </a:rPr>
                          </m:ctrlPr>
                        </m:dPr>
                        <m:e>
                          <m:r>
                            <m:rPr>
                              <m:nor/>
                            </m:rPr>
                            <a:rPr lang="en-US" altLang="zh-CN" sz="2296" i="1">
                              <a:ea typeface="Cambria Math" panose="02040503050406030204" pitchFamily="18" charset="0"/>
                              <a:cs typeface="Times New Roman" panose="02020603050405020304" pitchFamily="18" charset="0"/>
                            </a:rPr>
                            <m:t>x</m:t>
                          </m:r>
                          <m:r>
                            <m:rPr>
                              <m:nor/>
                            </m:rPr>
                            <a:rPr lang="en-US" altLang="zh-CN" sz="2296" i="1">
                              <a:ea typeface="Cambria Math" panose="02040503050406030204" pitchFamily="18" charset="0"/>
                              <a:cs typeface="Times New Roman" panose="02020603050405020304" pitchFamily="18" charset="0"/>
                            </a:rPr>
                            <m:t>, </m:t>
                          </m:r>
                          <m:r>
                            <m:rPr>
                              <m:nor/>
                            </m:rPr>
                            <a:rPr lang="en-US" altLang="zh-CN" sz="2296" i="1">
                              <a:ea typeface="Cambria Math" panose="02040503050406030204" pitchFamily="18" charset="0"/>
                              <a:cs typeface="Times New Roman" panose="02020603050405020304" pitchFamily="18" charset="0"/>
                            </a:rPr>
                            <m:t>y</m:t>
                          </m:r>
                        </m:e>
                      </m:d>
                    </m:oMath>
                  </m:oMathPara>
                </a14:m>
                <a:endParaRPr lang="zh-CN" altLang="en-US" sz="2296" dirty="0"/>
              </a:p>
            </p:txBody>
          </p:sp>
        </mc:Choice>
        <mc:Fallback xmlns="">
          <p:sp>
            <p:nvSpPr>
              <p:cNvPr id="30" name="矩形 29"/>
              <p:cNvSpPr>
                <a:spLocks noRot="1" noChangeAspect="1" noMove="1" noResize="1" noEditPoints="1" noAdjustHandles="1" noChangeArrowheads="1" noChangeShapeType="1" noTextEdit="1"/>
              </p:cNvSpPr>
              <p:nvPr/>
            </p:nvSpPr>
            <p:spPr>
              <a:xfrm>
                <a:off x="1687504" y="3490890"/>
                <a:ext cx="1089529" cy="445635"/>
              </a:xfrm>
              <a:prstGeom prst="rect">
                <a:avLst/>
              </a:prstGeom>
              <a:blipFill>
                <a:blip r:embed="rId4"/>
                <a:stretch>
                  <a:fillRect b="-1095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5990126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60</a:t>
            </a:fld>
            <a:endParaRPr lang="en-US" altLang="zh-CN"/>
          </a:p>
        </p:txBody>
      </p:sp>
      <p:sp>
        <p:nvSpPr>
          <p:cNvPr id="3" name="Rectangle 2"/>
          <p:cNvSpPr txBox="1">
            <a:spLocks noChangeArrowheads="1"/>
          </p:cNvSpPr>
          <p:nvPr/>
        </p:nvSpPr>
        <p:spPr bwMode="auto">
          <a:xfrm>
            <a:off x="1963382" y="305746"/>
            <a:ext cx="4179189"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5.2.3</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局部直方图均衡化</a:t>
            </a:r>
          </a:p>
        </p:txBody>
      </p:sp>
      <p:sp>
        <p:nvSpPr>
          <p:cNvPr id="4" name="Rectangle 2"/>
          <p:cNvSpPr txBox="1">
            <a:spLocks noChangeArrowheads="1"/>
          </p:cNvSpPr>
          <p:nvPr/>
        </p:nvSpPr>
        <p:spPr bwMode="auto">
          <a:xfrm>
            <a:off x="5494635" y="933434"/>
            <a:ext cx="48676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基于直方图修正的图像增强</a:t>
            </a:r>
          </a:p>
        </p:txBody>
      </p:sp>
      <p:sp>
        <p:nvSpPr>
          <p:cNvPr id="5" name="文本框 4"/>
          <p:cNvSpPr txBox="1"/>
          <p:nvPr/>
        </p:nvSpPr>
        <p:spPr>
          <a:xfrm>
            <a:off x="1982300" y="1330295"/>
            <a:ext cx="7990052" cy="5059334"/>
          </a:xfrm>
          <a:prstGeom prst="rect">
            <a:avLst/>
          </a:prstGeom>
          <a:noFill/>
        </p:spPr>
        <p:txBody>
          <a:bodyPr wrap="square" rtlCol="0">
            <a:spAutoFit/>
          </a:bodyPr>
          <a:lstStyle/>
          <a:p>
            <a:pPr algn="just">
              <a:spcBef>
                <a:spcPts val="128"/>
              </a:spcBef>
              <a:spcAft>
                <a:spcPts val="128"/>
              </a:spcAft>
            </a:pPr>
            <a:r>
              <a:rPr lang="en-US" altLang="zh-CN" sz="2551" dirty="0" err="1">
                <a:ea typeface="楷体" panose="02010609060101010101" pitchFamily="49" charset="-122"/>
                <a:cs typeface="Times New Roman" panose="02020603050405020304" pitchFamily="18" charset="0"/>
              </a:rPr>
              <a:t>sumf</a:t>
            </a:r>
            <a:r>
              <a:rPr lang="en-US" altLang="zh-CN" sz="2551" dirty="0">
                <a:ea typeface="楷体" panose="02010609060101010101" pitchFamily="49" charset="-122"/>
                <a:cs typeface="Times New Roman" panose="02020603050405020304" pitchFamily="18" charset="0"/>
              </a:rPr>
              <a:t>=int16(zeros(</a:t>
            </a:r>
            <a:r>
              <a:rPr lang="en-US" altLang="zh-CN" sz="2551" dirty="0" err="1">
                <a:ea typeface="楷体" panose="02010609060101010101" pitchFamily="49" charset="-122"/>
                <a:cs typeface="Times New Roman" panose="02020603050405020304" pitchFamily="18" charset="0"/>
              </a:rPr>
              <a:t>hh,ww</a:t>
            </a:r>
            <a:r>
              <a:rPr lang="en-US" altLang="zh-CN" sz="2551" dirty="0">
                <a:ea typeface="楷体" panose="02010609060101010101" pitchFamily="49" charset="-122"/>
                <a:cs typeface="Times New Roman" panose="02020603050405020304" pitchFamily="18" charset="0"/>
              </a:rPr>
              <a:t>)); </a:t>
            </a:r>
            <a:r>
              <a:rPr lang="en-US" altLang="zh-CN" sz="2551" dirty="0" err="1">
                <a:ea typeface="楷体" panose="02010609060101010101" pitchFamily="49" charset="-122"/>
                <a:cs typeface="Times New Roman" panose="02020603050405020304" pitchFamily="18" charset="0"/>
              </a:rPr>
              <a:t>num</a:t>
            </a:r>
            <a:r>
              <a:rPr lang="en-US" altLang="zh-CN" sz="2551" dirty="0">
                <a:ea typeface="楷体" panose="02010609060101010101" pitchFamily="49" charset="-122"/>
                <a:cs typeface="Times New Roman" panose="02020603050405020304" pitchFamily="18" charset="0"/>
              </a:rPr>
              <a:t>=zeros(</a:t>
            </a:r>
            <a:r>
              <a:rPr lang="en-US" altLang="zh-CN" sz="2551" dirty="0" err="1">
                <a:ea typeface="楷体" panose="02010609060101010101" pitchFamily="49" charset="-122"/>
                <a:cs typeface="Times New Roman" panose="02020603050405020304" pitchFamily="18" charset="0"/>
              </a:rPr>
              <a:t>hh,ww</a:t>
            </a:r>
            <a:r>
              <a:rPr lang="en-US" altLang="zh-CN" sz="2551" dirty="0">
                <a:ea typeface="楷体" panose="02010609060101010101" pitchFamily="49" charset="-122"/>
                <a:cs typeface="Times New Roman" panose="02020603050405020304" pitchFamily="18" charset="0"/>
              </a:rPr>
              <a:t>);</a:t>
            </a:r>
            <a:endParaRPr lang="zh-CN" altLang="zh-CN" sz="2551" dirty="0">
              <a:ea typeface="楷体" panose="02010609060101010101" pitchFamily="49" charset="-122"/>
              <a:cs typeface="Times New Roman" panose="02020603050405020304" pitchFamily="18" charset="0"/>
            </a:endParaRPr>
          </a:p>
          <a:p>
            <a:pPr algn="just">
              <a:spcBef>
                <a:spcPts val="128"/>
              </a:spcBef>
              <a:spcAft>
                <a:spcPts val="128"/>
              </a:spcAft>
            </a:pPr>
            <a:r>
              <a:rPr lang="en-US" altLang="zh-CN" sz="2551" dirty="0">
                <a:ea typeface="楷体" panose="02010609060101010101" pitchFamily="49" charset="-122"/>
                <a:cs typeface="Times New Roman" panose="02020603050405020304" pitchFamily="18" charset="0"/>
              </a:rPr>
              <a:t>for </a:t>
            </a:r>
            <a:r>
              <a:rPr lang="en-US" altLang="zh-CN" sz="2551" dirty="0" err="1">
                <a:ea typeface="楷体" panose="02010609060101010101" pitchFamily="49" charset="-122"/>
                <a:cs typeface="Times New Roman" panose="02020603050405020304" pitchFamily="18" charset="0"/>
              </a:rPr>
              <a:t>i</a:t>
            </a:r>
            <a:r>
              <a:rPr lang="en-US" altLang="zh-CN" sz="2551" dirty="0">
                <a:ea typeface="楷体" panose="02010609060101010101" pitchFamily="49" charset="-122"/>
                <a:cs typeface="Times New Roman" panose="02020603050405020304" pitchFamily="18" charset="0"/>
              </a:rPr>
              <a:t>=n+1:8:hh-n</a:t>
            </a:r>
            <a:endParaRPr lang="zh-CN" altLang="zh-CN" sz="2551" dirty="0">
              <a:ea typeface="楷体" panose="02010609060101010101" pitchFamily="49" charset="-122"/>
              <a:cs typeface="Times New Roman" panose="02020603050405020304" pitchFamily="18" charset="0"/>
            </a:endParaRPr>
          </a:p>
          <a:p>
            <a:pPr algn="just">
              <a:spcBef>
                <a:spcPts val="128"/>
              </a:spcBef>
              <a:spcAft>
                <a:spcPts val="128"/>
              </a:spcAft>
            </a:pPr>
            <a:r>
              <a:rPr lang="en-US" altLang="zh-CN" sz="2551" dirty="0">
                <a:ea typeface="楷体" panose="02010609060101010101" pitchFamily="49" charset="-122"/>
                <a:cs typeface="Times New Roman" panose="02020603050405020304" pitchFamily="18" charset="0"/>
              </a:rPr>
              <a:t>    for j=n+1:8:ww-n </a:t>
            </a:r>
            <a:endParaRPr lang="zh-CN" altLang="zh-CN" sz="2551" dirty="0">
              <a:ea typeface="楷体" panose="02010609060101010101" pitchFamily="49" charset="-122"/>
              <a:cs typeface="Times New Roman" panose="02020603050405020304" pitchFamily="18" charset="0"/>
            </a:endParaRPr>
          </a:p>
          <a:p>
            <a:pPr algn="just">
              <a:spcBef>
                <a:spcPts val="128"/>
              </a:spcBef>
              <a:spcAft>
                <a:spcPts val="128"/>
              </a:spcAft>
            </a:pPr>
            <a:r>
              <a:rPr lang="en-US" altLang="zh-CN" sz="2551" dirty="0">
                <a:ea typeface="楷体" panose="02010609060101010101" pitchFamily="49" charset="-122"/>
                <a:cs typeface="Times New Roman" panose="02020603050405020304" pitchFamily="18" charset="0"/>
              </a:rPr>
              <a:t>        </a:t>
            </a:r>
            <a:r>
              <a:rPr lang="en-US" altLang="zh-CN" sz="2551" dirty="0" err="1">
                <a:ea typeface="楷体" panose="02010609060101010101" pitchFamily="49" charset="-122"/>
                <a:cs typeface="Times New Roman" panose="02020603050405020304" pitchFamily="18" charset="0"/>
              </a:rPr>
              <a:t>lwc</a:t>
            </a:r>
            <a:r>
              <a:rPr lang="en-US" altLang="zh-CN" sz="2551" dirty="0">
                <a:ea typeface="楷体" panose="02010609060101010101" pitchFamily="49" charset="-122"/>
                <a:cs typeface="Times New Roman" panose="02020603050405020304" pitchFamily="18" charset="0"/>
              </a:rPr>
              <a:t>=int16(</a:t>
            </a:r>
            <a:r>
              <a:rPr lang="en-US" altLang="zh-CN" sz="2551" dirty="0" err="1">
                <a:ea typeface="楷体" panose="02010609060101010101" pitchFamily="49" charset="-122"/>
                <a:cs typeface="Times New Roman" panose="02020603050405020304" pitchFamily="18" charset="0"/>
              </a:rPr>
              <a:t>histeq</a:t>
            </a:r>
            <a:r>
              <a:rPr lang="en-US" altLang="zh-CN" sz="2551" dirty="0">
                <a:ea typeface="楷体" panose="02010609060101010101" pitchFamily="49" charset="-122"/>
                <a:cs typeface="Times New Roman" panose="02020603050405020304" pitchFamily="18" charset="0"/>
              </a:rPr>
              <a:t>(</a:t>
            </a:r>
            <a:r>
              <a:rPr lang="en-US" altLang="zh-CN" sz="2551" dirty="0" err="1">
                <a:ea typeface="楷体" panose="02010609060101010101" pitchFamily="49" charset="-122"/>
                <a:cs typeface="Times New Roman" panose="02020603050405020304" pitchFamily="18" charset="0"/>
              </a:rPr>
              <a:t>ff</a:t>
            </a:r>
            <a:r>
              <a:rPr lang="en-US" altLang="zh-CN" sz="2551" dirty="0">
                <a:ea typeface="楷体" panose="02010609060101010101" pitchFamily="49" charset="-122"/>
                <a:cs typeface="Times New Roman" panose="02020603050405020304" pitchFamily="18" charset="0"/>
              </a:rPr>
              <a:t>(</a:t>
            </a:r>
            <a:r>
              <a:rPr lang="en-US" altLang="zh-CN" sz="2551" dirty="0" err="1">
                <a:ea typeface="楷体" panose="02010609060101010101" pitchFamily="49" charset="-122"/>
                <a:cs typeface="Times New Roman" panose="02020603050405020304" pitchFamily="18" charset="0"/>
              </a:rPr>
              <a:t>i-n:i+n,j-n:j+n</a:t>
            </a:r>
            <a:r>
              <a:rPr lang="en-US" altLang="zh-CN" sz="2551" dirty="0">
                <a:ea typeface="楷体" panose="02010609060101010101" pitchFamily="49" charset="-122"/>
                <a:cs typeface="Times New Roman" panose="02020603050405020304" pitchFamily="18" charset="0"/>
              </a:rPr>
              <a:t>),256));  </a:t>
            </a:r>
            <a:endParaRPr lang="zh-CN" altLang="zh-CN" sz="2551" dirty="0">
              <a:ea typeface="楷体" panose="02010609060101010101" pitchFamily="49" charset="-122"/>
              <a:cs typeface="Times New Roman" panose="02020603050405020304" pitchFamily="18" charset="0"/>
            </a:endParaRPr>
          </a:p>
          <a:p>
            <a:pPr algn="just">
              <a:spcBef>
                <a:spcPts val="128"/>
              </a:spcBef>
              <a:spcAft>
                <a:spcPts val="128"/>
              </a:spcAft>
            </a:pPr>
            <a:r>
              <a:rPr lang="en-US" altLang="zh-CN" sz="2551" dirty="0">
                <a:ea typeface="楷体" panose="02010609060101010101" pitchFamily="49" charset="-122"/>
                <a:cs typeface="Times New Roman" panose="02020603050405020304" pitchFamily="18" charset="0"/>
              </a:rPr>
              <a:t>        </a:t>
            </a:r>
            <a:r>
              <a:rPr lang="en-US" altLang="zh-CN" sz="2551" dirty="0" err="1">
                <a:ea typeface="楷体" panose="02010609060101010101" pitchFamily="49" charset="-122"/>
                <a:cs typeface="Times New Roman" panose="02020603050405020304" pitchFamily="18" charset="0"/>
              </a:rPr>
              <a:t>sumf</a:t>
            </a:r>
            <a:r>
              <a:rPr lang="en-US" altLang="zh-CN" sz="2551" dirty="0">
                <a:ea typeface="楷体" panose="02010609060101010101" pitchFamily="49" charset="-122"/>
                <a:cs typeface="Times New Roman" panose="02020603050405020304" pitchFamily="18" charset="0"/>
              </a:rPr>
              <a:t>(</a:t>
            </a:r>
            <a:r>
              <a:rPr lang="en-US" altLang="zh-CN" sz="2551" dirty="0" err="1">
                <a:ea typeface="楷体" panose="02010609060101010101" pitchFamily="49" charset="-122"/>
                <a:cs typeface="Times New Roman" panose="02020603050405020304" pitchFamily="18" charset="0"/>
              </a:rPr>
              <a:t>i-n:i+n,j-n:j+n</a:t>
            </a:r>
            <a:r>
              <a:rPr lang="en-US" altLang="zh-CN" sz="2551" dirty="0">
                <a:ea typeface="楷体" panose="02010609060101010101" pitchFamily="49" charset="-122"/>
                <a:cs typeface="Times New Roman" panose="02020603050405020304" pitchFamily="18" charset="0"/>
              </a:rPr>
              <a:t>)=</a:t>
            </a:r>
            <a:r>
              <a:rPr lang="en-US" altLang="zh-CN" sz="2551" dirty="0" err="1">
                <a:ea typeface="楷体" panose="02010609060101010101" pitchFamily="49" charset="-122"/>
                <a:cs typeface="Times New Roman" panose="02020603050405020304" pitchFamily="18" charset="0"/>
              </a:rPr>
              <a:t>sumf</a:t>
            </a:r>
            <a:r>
              <a:rPr lang="en-US" altLang="zh-CN" sz="2551" dirty="0">
                <a:ea typeface="楷体" panose="02010609060101010101" pitchFamily="49" charset="-122"/>
                <a:cs typeface="Times New Roman" panose="02020603050405020304" pitchFamily="18" charset="0"/>
              </a:rPr>
              <a:t>(</a:t>
            </a:r>
            <a:r>
              <a:rPr lang="en-US" altLang="zh-CN" sz="2551" dirty="0" err="1">
                <a:ea typeface="楷体" panose="02010609060101010101" pitchFamily="49" charset="-122"/>
                <a:cs typeface="Times New Roman" panose="02020603050405020304" pitchFamily="18" charset="0"/>
              </a:rPr>
              <a:t>i-n:i+n,j-n:j+n</a:t>
            </a:r>
            <a:r>
              <a:rPr lang="en-US" altLang="zh-CN" sz="2551" dirty="0">
                <a:ea typeface="楷体" panose="02010609060101010101" pitchFamily="49" charset="-122"/>
                <a:cs typeface="Times New Roman" panose="02020603050405020304" pitchFamily="18" charset="0"/>
              </a:rPr>
              <a:t>)+</a:t>
            </a:r>
            <a:r>
              <a:rPr lang="en-US" altLang="zh-CN" sz="2551" dirty="0" err="1">
                <a:ea typeface="楷体" panose="02010609060101010101" pitchFamily="49" charset="-122"/>
                <a:cs typeface="Times New Roman" panose="02020603050405020304" pitchFamily="18" charset="0"/>
              </a:rPr>
              <a:t>lwc</a:t>
            </a:r>
            <a:r>
              <a:rPr lang="en-US" altLang="zh-CN" sz="2551" dirty="0">
                <a:ea typeface="楷体" panose="02010609060101010101" pitchFamily="49" charset="-122"/>
                <a:cs typeface="Times New Roman" panose="02020603050405020304" pitchFamily="18" charset="0"/>
              </a:rPr>
              <a:t>;  </a:t>
            </a:r>
            <a:endParaRPr lang="zh-CN" altLang="zh-CN" sz="2551" dirty="0">
              <a:ea typeface="楷体" panose="02010609060101010101" pitchFamily="49" charset="-122"/>
              <a:cs typeface="Times New Roman" panose="02020603050405020304" pitchFamily="18" charset="0"/>
            </a:endParaRPr>
          </a:p>
          <a:p>
            <a:pPr algn="just">
              <a:spcBef>
                <a:spcPts val="128"/>
              </a:spcBef>
              <a:spcAft>
                <a:spcPts val="128"/>
              </a:spcAft>
            </a:pPr>
            <a:r>
              <a:rPr lang="en-US" altLang="zh-CN" sz="2551" dirty="0">
                <a:ea typeface="楷体" panose="02010609060101010101" pitchFamily="49" charset="-122"/>
                <a:cs typeface="Times New Roman" panose="02020603050405020304" pitchFamily="18" charset="0"/>
              </a:rPr>
              <a:t>        </a:t>
            </a:r>
            <a:r>
              <a:rPr lang="en-US" altLang="zh-CN" sz="2551" dirty="0" err="1">
                <a:ea typeface="楷体" panose="02010609060101010101" pitchFamily="49" charset="-122"/>
                <a:cs typeface="Times New Roman" panose="02020603050405020304" pitchFamily="18" charset="0"/>
              </a:rPr>
              <a:t>num</a:t>
            </a:r>
            <a:r>
              <a:rPr lang="en-US" altLang="zh-CN" sz="2551" dirty="0">
                <a:ea typeface="楷体" panose="02010609060101010101" pitchFamily="49" charset="-122"/>
                <a:cs typeface="Times New Roman" panose="02020603050405020304" pitchFamily="18" charset="0"/>
              </a:rPr>
              <a:t>(</a:t>
            </a:r>
            <a:r>
              <a:rPr lang="en-US" altLang="zh-CN" sz="2551" dirty="0" err="1">
                <a:ea typeface="楷体" panose="02010609060101010101" pitchFamily="49" charset="-122"/>
                <a:cs typeface="Times New Roman" panose="02020603050405020304" pitchFamily="18" charset="0"/>
              </a:rPr>
              <a:t>i-n:i+n,j-n:j+n</a:t>
            </a:r>
            <a:r>
              <a:rPr lang="en-US" altLang="zh-CN" sz="2551" dirty="0">
                <a:ea typeface="楷体" panose="02010609060101010101" pitchFamily="49" charset="-122"/>
                <a:cs typeface="Times New Roman" panose="02020603050405020304" pitchFamily="18" charset="0"/>
              </a:rPr>
              <a:t>)=</a:t>
            </a:r>
            <a:r>
              <a:rPr lang="en-US" altLang="zh-CN" sz="2551" dirty="0" err="1">
                <a:ea typeface="楷体" panose="02010609060101010101" pitchFamily="49" charset="-122"/>
                <a:cs typeface="Times New Roman" panose="02020603050405020304" pitchFamily="18" charset="0"/>
              </a:rPr>
              <a:t>num</a:t>
            </a:r>
            <a:r>
              <a:rPr lang="en-US" altLang="zh-CN" sz="2551" dirty="0">
                <a:ea typeface="楷体" panose="02010609060101010101" pitchFamily="49" charset="-122"/>
                <a:cs typeface="Times New Roman" panose="02020603050405020304" pitchFamily="18" charset="0"/>
              </a:rPr>
              <a:t>(</a:t>
            </a:r>
            <a:r>
              <a:rPr lang="en-US" altLang="zh-CN" sz="2551" dirty="0" err="1">
                <a:ea typeface="楷体" panose="02010609060101010101" pitchFamily="49" charset="-122"/>
                <a:cs typeface="Times New Roman" panose="02020603050405020304" pitchFamily="18" charset="0"/>
              </a:rPr>
              <a:t>i-n:i+n,j-n:j+n</a:t>
            </a:r>
            <a:r>
              <a:rPr lang="en-US" altLang="zh-CN" sz="2551" dirty="0">
                <a:ea typeface="楷体" panose="02010609060101010101" pitchFamily="49" charset="-122"/>
                <a:cs typeface="Times New Roman" panose="02020603050405020304" pitchFamily="18" charset="0"/>
              </a:rPr>
              <a:t>)+1; </a:t>
            </a:r>
          </a:p>
          <a:p>
            <a:pPr algn="just">
              <a:spcBef>
                <a:spcPts val="128"/>
              </a:spcBef>
              <a:spcAft>
                <a:spcPts val="128"/>
              </a:spcAft>
            </a:pPr>
            <a:r>
              <a:rPr lang="en-US" altLang="zh-CN" sz="2551" dirty="0">
                <a:ea typeface="楷体" panose="02010609060101010101" pitchFamily="49" charset="-122"/>
                <a:cs typeface="Times New Roman" panose="02020603050405020304" pitchFamily="18" charset="0"/>
              </a:rPr>
              <a:t>    end</a:t>
            </a:r>
            <a:endParaRPr lang="zh-CN" altLang="zh-CN" sz="2551" dirty="0">
              <a:ea typeface="楷体" panose="02010609060101010101" pitchFamily="49" charset="-122"/>
              <a:cs typeface="Times New Roman" panose="02020603050405020304" pitchFamily="18" charset="0"/>
            </a:endParaRPr>
          </a:p>
          <a:p>
            <a:pPr algn="just">
              <a:spcBef>
                <a:spcPts val="128"/>
              </a:spcBef>
              <a:spcAft>
                <a:spcPts val="128"/>
              </a:spcAft>
            </a:pPr>
            <a:r>
              <a:rPr lang="en-US" altLang="zh-CN" sz="2551" dirty="0">
                <a:ea typeface="楷体" panose="02010609060101010101" pitchFamily="49" charset="-122"/>
                <a:cs typeface="Times New Roman" panose="02020603050405020304" pitchFamily="18" charset="0"/>
              </a:rPr>
              <a:t>end</a:t>
            </a:r>
            <a:endParaRPr lang="zh-CN" altLang="zh-CN" sz="2551" dirty="0">
              <a:ea typeface="楷体" panose="02010609060101010101" pitchFamily="49" charset="-122"/>
              <a:cs typeface="Times New Roman" panose="02020603050405020304" pitchFamily="18" charset="0"/>
            </a:endParaRPr>
          </a:p>
          <a:p>
            <a:pPr algn="just">
              <a:spcBef>
                <a:spcPts val="128"/>
              </a:spcBef>
              <a:spcAft>
                <a:spcPts val="128"/>
              </a:spcAft>
            </a:pPr>
            <a:r>
              <a:rPr lang="en-US" altLang="zh-CN" sz="2551" dirty="0">
                <a:ea typeface="楷体" panose="02010609060101010101" pitchFamily="49" charset="-122"/>
                <a:cs typeface="Times New Roman" panose="02020603050405020304" pitchFamily="18" charset="0"/>
              </a:rPr>
              <a:t>result3(:,:)=double(</a:t>
            </a:r>
            <a:r>
              <a:rPr lang="en-US" altLang="zh-CN" sz="2551" dirty="0" err="1">
                <a:ea typeface="楷体" panose="02010609060101010101" pitchFamily="49" charset="-122"/>
                <a:cs typeface="Times New Roman" panose="02020603050405020304" pitchFamily="18" charset="0"/>
              </a:rPr>
              <a:t>sumf</a:t>
            </a:r>
            <a:r>
              <a:rPr lang="en-US" altLang="zh-CN" sz="2551" dirty="0">
                <a:ea typeface="楷体" panose="02010609060101010101" pitchFamily="49" charset="-122"/>
                <a:cs typeface="Times New Roman" panose="02020603050405020304" pitchFamily="18" charset="0"/>
              </a:rPr>
              <a:t>(n+1:hh-n,n+1:ww-n));</a:t>
            </a:r>
            <a:endParaRPr lang="zh-CN" altLang="zh-CN" sz="2551" dirty="0">
              <a:ea typeface="楷体" panose="02010609060101010101" pitchFamily="49" charset="-122"/>
              <a:cs typeface="Times New Roman" panose="02020603050405020304" pitchFamily="18" charset="0"/>
            </a:endParaRPr>
          </a:p>
          <a:p>
            <a:pPr algn="just">
              <a:spcBef>
                <a:spcPts val="128"/>
              </a:spcBef>
              <a:spcAft>
                <a:spcPts val="128"/>
              </a:spcAft>
            </a:pPr>
            <a:r>
              <a:rPr lang="en-US" altLang="zh-CN" sz="2551" dirty="0">
                <a:ea typeface="楷体" panose="02010609060101010101" pitchFamily="49" charset="-122"/>
                <a:cs typeface="Times New Roman" panose="02020603050405020304" pitchFamily="18" charset="0"/>
              </a:rPr>
              <a:t>result3(:,:)=result3(:,:)./</a:t>
            </a:r>
            <a:r>
              <a:rPr lang="en-US" altLang="zh-CN" sz="2551" dirty="0" err="1">
                <a:ea typeface="楷体" panose="02010609060101010101" pitchFamily="49" charset="-122"/>
                <a:cs typeface="Times New Roman" panose="02020603050405020304" pitchFamily="18" charset="0"/>
              </a:rPr>
              <a:t>num</a:t>
            </a:r>
            <a:r>
              <a:rPr lang="en-US" altLang="zh-CN" sz="2551" dirty="0">
                <a:ea typeface="楷体" panose="02010609060101010101" pitchFamily="49" charset="-122"/>
                <a:cs typeface="Times New Roman" panose="02020603050405020304" pitchFamily="18" charset="0"/>
              </a:rPr>
              <a:t>(n+1:hh-n,n+1:ww-n); </a:t>
            </a:r>
            <a:endParaRPr lang="zh-CN" altLang="zh-CN" sz="2551" dirty="0">
              <a:ea typeface="楷体" panose="02010609060101010101" pitchFamily="49" charset="-122"/>
              <a:cs typeface="Times New Roman" panose="02020603050405020304" pitchFamily="18" charset="0"/>
            </a:endParaRPr>
          </a:p>
          <a:p>
            <a:pPr algn="just">
              <a:spcBef>
                <a:spcPts val="128"/>
              </a:spcBef>
              <a:spcAft>
                <a:spcPts val="128"/>
              </a:spcAft>
            </a:pPr>
            <a:r>
              <a:rPr lang="en-US" altLang="zh-CN" sz="2551" dirty="0" err="1">
                <a:ea typeface="楷体" panose="02010609060101010101" pitchFamily="49" charset="-122"/>
                <a:cs typeface="Times New Roman" panose="02020603050405020304" pitchFamily="18" charset="0"/>
              </a:rPr>
              <a:t>figure,imshow</a:t>
            </a:r>
            <a:r>
              <a:rPr lang="en-US" altLang="zh-CN" sz="2551" dirty="0">
                <a:ea typeface="楷体" panose="02010609060101010101" pitchFamily="49" charset="-122"/>
                <a:cs typeface="Times New Roman" panose="02020603050405020304" pitchFamily="18" charset="0"/>
              </a:rPr>
              <a:t>(uint8(result3(:,:)));title('</a:t>
            </a:r>
            <a:r>
              <a:rPr lang="zh-CN" altLang="zh-CN" sz="2551" dirty="0">
                <a:ea typeface="楷体" panose="02010609060101010101" pitchFamily="49" charset="-122"/>
                <a:cs typeface="Times New Roman" panose="02020603050405020304" pitchFamily="18" charset="0"/>
              </a:rPr>
              <a:t>部分重叠的局部直方图均衡化图像</a:t>
            </a:r>
            <a:r>
              <a:rPr lang="en-US" altLang="zh-CN" sz="2551" dirty="0">
                <a:ea typeface="楷体" panose="02010609060101010101" pitchFamily="49" charset="-122"/>
                <a:cs typeface="Times New Roman" panose="02020603050405020304" pitchFamily="18" charset="0"/>
              </a:rPr>
              <a:t>');</a:t>
            </a:r>
            <a:endParaRPr lang="zh-CN" altLang="en-US" sz="2551" dirty="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7575274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61</a:t>
            </a:fld>
            <a:endParaRPr lang="en-US" altLang="zh-CN"/>
          </a:p>
        </p:txBody>
      </p:sp>
      <p:sp>
        <p:nvSpPr>
          <p:cNvPr id="4" name="Rectangle 2"/>
          <p:cNvSpPr txBox="1">
            <a:spLocks noChangeArrowheads="1"/>
          </p:cNvSpPr>
          <p:nvPr/>
        </p:nvSpPr>
        <p:spPr bwMode="auto">
          <a:xfrm>
            <a:off x="1963382" y="305746"/>
            <a:ext cx="4179189"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5.2.3</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局部直方图均衡化</a:t>
            </a:r>
          </a:p>
        </p:txBody>
      </p:sp>
      <p:sp>
        <p:nvSpPr>
          <p:cNvPr id="5" name="Rectangle 2"/>
          <p:cNvSpPr txBox="1">
            <a:spLocks noChangeArrowheads="1"/>
          </p:cNvSpPr>
          <p:nvPr/>
        </p:nvSpPr>
        <p:spPr bwMode="auto">
          <a:xfrm>
            <a:off x="5494635" y="933434"/>
            <a:ext cx="48676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基于直方图修正的图像增强</a:t>
            </a:r>
          </a:p>
        </p:txBody>
      </p:sp>
      <p:pic>
        <p:nvPicPr>
          <p:cNvPr id="6" name="图片 5"/>
          <p:cNvPicPr>
            <a:picLocks/>
          </p:cNvPicPr>
          <p:nvPr/>
        </p:nvPicPr>
        <p:blipFill>
          <a:blip r:embed="rId2" cstate="print"/>
          <a:srcRect/>
          <a:stretch>
            <a:fillRect/>
          </a:stretch>
        </p:blipFill>
        <p:spPr bwMode="auto">
          <a:xfrm>
            <a:off x="2881471" y="1734107"/>
            <a:ext cx="2066253" cy="2066253"/>
          </a:xfrm>
          <a:prstGeom prst="rect">
            <a:avLst/>
          </a:prstGeom>
          <a:noFill/>
          <a:ln w="9525">
            <a:noFill/>
            <a:miter lim="800000"/>
            <a:headEnd/>
            <a:tailEnd/>
          </a:ln>
        </p:spPr>
      </p:pic>
      <p:pic>
        <p:nvPicPr>
          <p:cNvPr id="7" name="图片 6"/>
          <p:cNvPicPr>
            <a:picLocks/>
          </p:cNvPicPr>
          <p:nvPr/>
        </p:nvPicPr>
        <p:blipFill>
          <a:blip r:embed="rId3" cstate="print"/>
          <a:srcRect/>
          <a:stretch>
            <a:fillRect/>
          </a:stretch>
        </p:blipFill>
        <p:spPr bwMode="auto">
          <a:xfrm>
            <a:off x="6601140" y="1734107"/>
            <a:ext cx="2066253" cy="2066253"/>
          </a:xfrm>
          <a:prstGeom prst="rect">
            <a:avLst/>
          </a:prstGeom>
          <a:noFill/>
          <a:ln w="9525">
            <a:noFill/>
            <a:miter lim="800000"/>
            <a:headEnd/>
            <a:tailEnd/>
          </a:ln>
        </p:spPr>
      </p:pic>
      <p:sp>
        <p:nvSpPr>
          <p:cNvPr id="8" name="矩形 7"/>
          <p:cNvSpPr/>
          <p:nvPr/>
        </p:nvSpPr>
        <p:spPr>
          <a:xfrm>
            <a:off x="2376331" y="3698185"/>
            <a:ext cx="6750511" cy="955903"/>
          </a:xfrm>
          <a:prstGeom prst="rect">
            <a:avLst/>
          </a:prstGeom>
        </p:spPr>
        <p:txBody>
          <a:bodyPr wrap="square">
            <a:spAutoFit/>
          </a:bodyPr>
          <a:lstStyle/>
          <a:p>
            <a:r>
              <a:rPr lang="en-US" altLang="zh-CN" sz="2806" kern="100" dirty="0">
                <a:ea typeface="楷体" panose="02010609060101010101" pitchFamily="49" charset="-122"/>
                <a:cs typeface="Times New Roman" panose="02020603050405020304" pitchFamily="18" charset="0"/>
              </a:rPr>
              <a:t>     </a:t>
            </a:r>
            <a:r>
              <a:rPr lang="zh-CN" altLang="zh-CN" sz="2806" kern="100" dirty="0">
                <a:ea typeface="楷体" panose="02010609060101010101" pitchFamily="49" charset="-122"/>
                <a:cs typeface="Times New Roman" panose="02020603050405020304" pitchFamily="18" charset="0"/>
              </a:rPr>
              <a:t>（</a:t>
            </a:r>
            <a:r>
              <a:rPr lang="en-US" altLang="zh-CN" sz="2806" kern="100" dirty="0">
                <a:ea typeface="楷体" panose="02010609060101010101" pitchFamily="49" charset="-122"/>
                <a:cs typeface="Times New Roman" panose="02020603050405020304" pitchFamily="18" charset="0"/>
              </a:rPr>
              <a:t>a</a:t>
            </a:r>
            <a:r>
              <a:rPr lang="zh-CN" altLang="zh-CN" sz="2806" kern="100" dirty="0">
                <a:ea typeface="楷体" panose="02010609060101010101" pitchFamily="49" charset="-122"/>
                <a:cs typeface="Times New Roman" panose="02020603050405020304" pitchFamily="18" charset="0"/>
              </a:rPr>
              <a:t>）原图</a:t>
            </a:r>
            <a:r>
              <a:rPr lang="en-US" altLang="zh-CN" sz="2806" kern="100" dirty="0">
                <a:ea typeface="楷体" panose="02010609060101010101" pitchFamily="49" charset="-122"/>
                <a:cs typeface="Times New Roman" panose="02020603050405020304" pitchFamily="18" charset="0"/>
              </a:rPr>
              <a:t>                   </a:t>
            </a:r>
            <a:r>
              <a:rPr lang="zh-CN" altLang="zh-CN" sz="2806" kern="100" dirty="0">
                <a:ea typeface="楷体" panose="02010609060101010101" pitchFamily="49" charset="-122"/>
                <a:cs typeface="Times New Roman" panose="02020603050405020304" pitchFamily="18" charset="0"/>
              </a:rPr>
              <a:t>（</a:t>
            </a:r>
            <a:r>
              <a:rPr lang="en-US" altLang="zh-CN" sz="2806" kern="100" dirty="0">
                <a:ea typeface="楷体" panose="02010609060101010101" pitchFamily="49" charset="-122"/>
                <a:cs typeface="Times New Roman" panose="02020603050405020304" pitchFamily="18" charset="0"/>
              </a:rPr>
              <a:t>b</a:t>
            </a:r>
            <a:r>
              <a:rPr lang="zh-CN" altLang="zh-CN" sz="2806" kern="100" dirty="0">
                <a:ea typeface="楷体" panose="02010609060101010101" pitchFamily="49" charset="-122"/>
                <a:cs typeface="Times New Roman" panose="02020603050405020304" pitchFamily="18" charset="0"/>
              </a:rPr>
              <a:t>）子块不重叠</a:t>
            </a:r>
            <a:endParaRPr lang="zh-CN" altLang="en-US" sz="2806" dirty="0">
              <a:ea typeface="楷体" panose="02010609060101010101" pitchFamily="49" charset="-122"/>
              <a:cs typeface="Times New Roman" panose="02020603050405020304" pitchFamily="18" charset="0"/>
            </a:endParaRPr>
          </a:p>
        </p:txBody>
      </p:sp>
      <p:pic>
        <p:nvPicPr>
          <p:cNvPr id="9" name="图片 8"/>
          <p:cNvPicPr>
            <a:picLocks noChangeAspect="1"/>
          </p:cNvPicPr>
          <p:nvPr/>
        </p:nvPicPr>
        <p:blipFill>
          <a:blip r:embed="rId4" cstate="print"/>
          <a:srcRect/>
          <a:stretch>
            <a:fillRect/>
          </a:stretch>
        </p:blipFill>
        <p:spPr bwMode="auto">
          <a:xfrm>
            <a:off x="2881471" y="4221350"/>
            <a:ext cx="2066253" cy="2066253"/>
          </a:xfrm>
          <a:prstGeom prst="rect">
            <a:avLst/>
          </a:prstGeom>
          <a:noFill/>
          <a:ln w="9525">
            <a:noFill/>
            <a:miter lim="800000"/>
            <a:headEnd/>
            <a:tailEnd/>
          </a:ln>
        </p:spPr>
      </p:pic>
      <p:pic>
        <p:nvPicPr>
          <p:cNvPr id="10" name="图片 9"/>
          <p:cNvPicPr>
            <a:picLocks noChangeAspect="1"/>
          </p:cNvPicPr>
          <p:nvPr/>
        </p:nvPicPr>
        <p:blipFill>
          <a:blip r:embed="rId5" cstate="print"/>
          <a:srcRect/>
          <a:stretch>
            <a:fillRect/>
          </a:stretch>
        </p:blipFill>
        <p:spPr bwMode="auto">
          <a:xfrm>
            <a:off x="6610880" y="4247766"/>
            <a:ext cx="2066253" cy="2066253"/>
          </a:xfrm>
          <a:prstGeom prst="rect">
            <a:avLst/>
          </a:prstGeom>
          <a:noFill/>
          <a:ln w="9525">
            <a:noFill/>
            <a:miter lim="800000"/>
            <a:headEnd/>
            <a:tailEnd/>
          </a:ln>
        </p:spPr>
      </p:pic>
      <p:sp>
        <p:nvSpPr>
          <p:cNvPr id="11" name="矩形 10"/>
          <p:cNvSpPr/>
          <p:nvPr/>
        </p:nvSpPr>
        <p:spPr>
          <a:xfrm>
            <a:off x="2661724" y="6231470"/>
            <a:ext cx="7838298" cy="524118"/>
          </a:xfrm>
          <a:prstGeom prst="rect">
            <a:avLst/>
          </a:prstGeom>
        </p:spPr>
        <p:txBody>
          <a:bodyPr wrap="square">
            <a:spAutoFit/>
          </a:bodyPr>
          <a:lstStyle/>
          <a:p>
            <a:r>
              <a:rPr lang="zh-CN" altLang="zh-CN" sz="2806" kern="100" dirty="0">
                <a:ea typeface="楷体" panose="02010609060101010101" pitchFamily="49" charset="-122"/>
                <a:cs typeface="Times New Roman" panose="02020603050405020304" pitchFamily="18" charset="0"/>
              </a:rPr>
              <a:t>（</a:t>
            </a:r>
            <a:r>
              <a:rPr lang="en-US" altLang="zh-CN" sz="2806" kern="100" dirty="0">
                <a:ea typeface="楷体" panose="02010609060101010101" pitchFamily="49" charset="-122"/>
                <a:cs typeface="Times New Roman" panose="02020603050405020304" pitchFamily="18" charset="0"/>
              </a:rPr>
              <a:t>c</a:t>
            </a:r>
            <a:r>
              <a:rPr lang="zh-CN" altLang="zh-CN" sz="2806" kern="100" dirty="0">
                <a:ea typeface="楷体" panose="02010609060101010101" pitchFamily="49" charset="-122"/>
                <a:cs typeface="Times New Roman" panose="02020603050405020304" pitchFamily="18" charset="0"/>
              </a:rPr>
              <a:t>）子块重叠</a:t>
            </a:r>
            <a:r>
              <a:rPr lang="en-US" altLang="zh-CN" sz="2806" kern="100" dirty="0">
                <a:ea typeface="楷体" panose="02010609060101010101" pitchFamily="49" charset="-122"/>
                <a:cs typeface="Times New Roman" panose="02020603050405020304" pitchFamily="18" charset="0"/>
              </a:rPr>
              <a:t>             </a:t>
            </a:r>
            <a:r>
              <a:rPr lang="zh-CN" altLang="zh-CN" sz="2806" kern="100" dirty="0">
                <a:ea typeface="楷体" panose="02010609060101010101" pitchFamily="49" charset="-122"/>
                <a:cs typeface="Times New Roman" panose="02020603050405020304" pitchFamily="18" charset="0"/>
              </a:rPr>
              <a:t>（</a:t>
            </a:r>
            <a:r>
              <a:rPr lang="en-US" altLang="zh-CN" sz="2806" kern="100" dirty="0">
                <a:ea typeface="楷体" panose="02010609060101010101" pitchFamily="49" charset="-122"/>
                <a:cs typeface="Times New Roman" panose="02020603050405020304" pitchFamily="18" charset="0"/>
              </a:rPr>
              <a:t>d</a:t>
            </a:r>
            <a:r>
              <a:rPr lang="zh-CN" altLang="zh-CN" sz="2806" kern="100" dirty="0">
                <a:ea typeface="楷体" panose="02010609060101010101" pitchFamily="49" charset="-122"/>
                <a:cs typeface="Times New Roman" panose="02020603050405020304" pitchFamily="18" charset="0"/>
              </a:rPr>
              <a:t>）子块部分重叠</a:t>
            </a:r>
            <a:endParaRPr lang="zh-CN" altLang="en-US" sz="2806" dirty="0">
              <a:ea typeface="楷体" panose="02010609060101010101" pitchFamily="49" charset="-122"/>
              <a:cs typeface="Times New Roman" panose="02020603050405020304" pitchFamily="18" charset="0"/>
            </a:endParaRPr>
          </a:p>
        </p:txBody>
      </p:sp>
      <p:sp>
        <p:nvSpPr>
          <p:cNvPr id="12" name="Rectangle 32"/>
          <p:cNvSpPr>
            <a:spLocks noChangeArrowheads="1"/>
          </p:cNvSpPr>
          <p:nvPr/>
        </p:nvSpPr>
        <p:spPr bwMode="auto">
          <a:xfrm>
            <a:off x="1928594" y="1143370"/>
            <a:ext cx="2575547" cy="59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marL="437369" indent="-437369">
              <a:spcBef>
                <a:spcPct val="20000"/>
              </a:spcBef>
              <a:buClr>
                <a:srgbClr val="7000C8"/>
              </a:buClr>
              <a:buSzPct val="75000"/>
              <a:buFont typeface="Wingdings" panose="05000000000000000000" pitchFamily="2" charset="2"/>
              <a:buChar char="n"/>
            </a:pPr>
            <a:r>
              <a:rPr kumimoji="1" lang="zh-CN" altLang="en-US" sz="3061" dirty="0">
                <a:latin typeface="楷体" panose="02010609060101010101" pitchFamily="49" charset="-122"/>
                <a:ea typeface="楷体" panose="02010609060101010101" pitchFamily="49" charset="-122"/>
                <a:cs typeface="Times New Roman" panose="02020603050405020304" pitchFamily="18" charset="0"/>
              </a:rPr>
              <a:t>效果</a:t>
            </a:r>
          </a:p>
        </p:txBody>
      </p:sp>
    </p:spTree>
    <p:extLst>
      <p:ext uri="{BB962C8B-B14F-4D97-AF65-F5344CB8AC3E}">
        <p14:creationId xmlns:p14="http://schemas.microsoft.com/office/powerpoint/2010/main" val="394109824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62</a:t>
            </a:fld>
            <a:endParaRPr lang="en-US" altLang="zh-CN"/>
          </a:p>
        </p:txBody>
      </p:sp>
      <p:sp>
        <p:nvSpPr>
          <p:cNvPr id="3" name="Rectangle 2"/>
          <p:cNvSpPr txBox="1">
            <a:spLocks noChangeArrowheads="1"/>
          </p:cNvSpPr>
          <p:nvPr/>
        </p:nvSpPr>
        <p:spPr bwMode="auto">
          <a:xfrm>
            <a:off x="1963382" y="305746"/>
            <a:ext cx="6291055"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en-US" altLang="zh-CN" sz="3061" dirty="0">
                <a:latin typeface="Times New Roman" panose="02020603050405020304" pitchFamily="18" charset="0"/>
                <a:ea typeface="微软雅黑" panose="020B0503020204020204" pitchFamily="34" charset="-122"/>
                <a:cs typeface="Times New Roman" panose="02020603050405020304" pitchFamily="18" charset="0"/>
              </a:rPr>
              <a:t>5.3 </a:t>
            </a:r>
            <a:r>
              <a:rPr lang="zh-CN" altLang="en-US" sz="3061" dirty="0">
                <a:latin typeface="Times New Roman" panose="02020603050405020304" pitchFamily="18" charset="0"/>
                <a:ea typeface="微软雅黑" panose="020B0503020204020204" pitchFamily="34" charset="-122"/>
                <a:cs typeface="Times New Roman" panose="02020603050405020304" pitchFamily="18" charset="0"/>
              </a:rPr>
              <a:t>基于照度反射模型的图像增强</a:t>
            </a:r>
          </a:p>
        </p:txBody>
      </p:sp>
      <p:pic>
        <p:nvPicPr>
          <p:cNvPr id="1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2687" y="1313879"/>
            <a:ext cx="3991597" cy="250095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3" name="Text Box 5"/>
          <p:cNvSpPr txBox="1">
            <a:spLocks noChangeArrowheads="1"/>
          </p:cNvSpPr>
          <p:nvPr/>
        </p:nvSpPr>
        <p:spPr bwMode="auto">
          <a:xfrm>
            <a:off x="5874284" y="1433398"/>
            <a:ext cx="4170078" cy="2188420"/>
          </a:xfrm>
          <a:prstGeom prst="rect">
            <a:avLst/>
          </a:prstGeom>
          <a:noFill/>
          <a:ln w="9525">
            <a:solidFill>
              <a:srgbClr val="000066"/>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eaLnBrk="1" hangingPunct="1">
              <a:lnSpc>
                <a:spcPct val="115000"/>
              </a:lnSpc>
              <a:spcBef>
                <a:spcPct val="50000"/>
              </a:spcBef>
              <a:buClrTx/>
              <a:buSzTx/>
              <a:buFontTx/>
              <a:buNone/>
            </a:pPr>
            <a:r>
              <a:rPr kumimoji="1" lang="zh-CN" altLang="en-US" sz="3061" dirty="0">
                <a:latin typeface="Times New Roman" panose="02020603050405020304" pitchFamily="18" charset="0"/>
              </a:rPr>
              <a:t> </a:t>
            </a:r>
            <a:r>
              <a:rPr kumimoji="1" lang="en-US" altLang="zh-CN" sz="3061" i="1" dirty="0">
                <a:latin typeface="Times New Roman" panose="02020603050405020304" pitchFamily="18" charset="0"/>
              </a:rPr>
              <a:t>f </a:t>
            </a:r>
            <a:r>
              <a:rPr kumimoji="1" lang="en-US" altLang="zh-CN" sz="3061" dirty="0">
                <a:latin typeface="Times New Roman" panose="02020603050405020304" pitchFamily="18" charset="0"/>
              </a:rPr>
              <a:t>(</a:t>
            </a:r>
            <a:r>
              <a:rPr kumimoji="1" lang="en-US" altLang="zh-CN" sz="3061" i="1" dirty="0" err="1">
                <a:latin typeface="Times New Roman" panose="02020603050405020304" pitchFamily="18" charset="0"/>
              </a:rPr>
              <a:t>x,y</a:t>
            </a:r>
            <a:r>
              <a:rPr kumimoji="1" lang="en-US" altLang="zh-CN" sz="3061" dirty="0">
                <a:latin typeface="Times New Roman" panose="02020603050405020304" pitchFamily="18" charset="0"/>
              </a:rPr>
              <a:t>)</a:t>
            </a:r>
            <a:r>
              <a:rPr kumimoji="1" lang="en-US" altLang="zh-CN" sz="3061" i="1" dirty="0">
                <a:latin typeface="Times New Roman" panose="02020603050405020304" pitchFamily="18" charset="0"/>
              </a:rPr>
              <a:t> </a:t>
            </a:r>
            <a:r>
              <a:rPr kumimoji="1" lang="en-US" altLang="zh-CN" sz="3061" dirty="0">
                <a:latin typeface="Times New Roman" panose="02020603050405020304" pitchFamily="18" charset="0"/>
              </a:rPr>
              <a:t>= </a:t>
            </a:r>
            <a:r>
              <a:rPr kumimoji="1" lang="en-US" altLang="zh-CN" sz="3061" i="1" dirty="0" err="1">
                <a:latin typeface="Times New Roman" panose="02020603050405020304" pitchFamily="18" charset="0"/>
              </a:rPr>
              <a:t>i</a:t>
            </a:r>
            <a:r>
              <a:rPr kumimoji="1" lang="en-US" altLang="zh-CN" sz="3061" i="1" dirty="0">
                <a:latin typeface="Times New Roman" panose="02020603050405020304" pitchFamily="18" charset="0"/>
              </a:rPr>
              <a:t> </a:t>
            </a:r>
            <a:r>
              <a:rPr kumimoji="1" lang="en-US" altLang="zh-CN" sz="3061" dirty="0">
                <a:latin typeface="Times New Roman" panose="02020603050405020304" pitchFamily="18" charset="0"/>
              </a:rPr>
              <a:t>(</a:t>
            </a:r>
            <a:r>
              <a:rPr kumimoji="1" lang="en-US" altLang="zh-CN" sz="3061" i="1" dirty="0">
                <a:latin typeface="Times New Roman" panose="02020603050405020304" pitchFamily="18" charset="0"/>
              </a:rPr>
              <a:t>x, y</a:t>
            </a:r>
            <a:r>
              <a:rPr kumimoji="1" lang="en-US" altLang="zh-CN" sz="3061" dirty="0">
                <a:latin typeface="Times New Roman" panose="02020603050405020304" pitchFamily="18" charset="0"/>
              </a:rPr>
              <a:t>)</a:t>
            </a:r>
            <a:r>
              <a:rPr kumimoji="1" lang="en-US" altLang="zh-CN" sz="3061" i="1" dirty="0">
                <a:latin typeface="Times New Roman" panose="02020603050405020304" pitchFamily="18" charset="0"/>
              </a:rPr>
              <a:t> </a:t>
            </a:r>
            <a:r>
              <a:rPr kumimoji="1" lang="en-US" altLang="zh-CN" sz="3061" dirty="0">
                <a:latin typeface="Times New Roman" panose="02020603050405020304" pitchFamily="18" charset="0"/>
                <a:sym typeface="Symbol" panose="05050102010706020507" pitchFamily="18" charset="2"/>
              </a:rPr>
              <a:t> </a:t>
            </a:r>
            <a:r>
              <a:rPr kumimoji="1" lang="en-US" altLang="zh-CN" sz="3061" i="1" dirty="0">
                <a:latin typeface="Times New Roman" panose="02020603050405020304" pitchFamily="18" charset="0"/>
              </a:rPr>
              <a:t>r </a:t>
            </a:r>
            <a:r>
              <a:rPr kumimoji="1" lang="en-US" altLang="zh-CN" sz="3061" dirty="0">
                <a:latin typeface="Times New Roman" panose="02020603050405020304" pitchFamily="18" charset="0"/>
              </a:rPr>
              <a:t>(</a:t>
            </a:r>
            <a:r>
              <a:rPr kumimoji="1" lang="en-US" altLang="zh-CN" sz="3061" i="1" dirty="0">
                <a:latin typeface="Times New Roman" panose="02020603050405020304" pitchFamily="18" charset="0"/>
              </a:rPr>
              <a:t>x, y</a:t>
            </a:r>
            <a:r>
              <a:rPr kumimoji="1" lang="en-US" altLang="zh-CN" sz="3061" dirty="0">
                <a:latin typeface="Times New Roman" panose="02020603050405020304" pitchFamily="18" charset="0"/>
              </a:rPr>
              <a:t>)</a:t>
            </a:r>
          </a:p>
          <a:p>
            <a:pPr eaLnBrk="1" hangingPunct="1">
              <a:lnSpc>
                <a:spcPct val="115000"/>
              </a:lnSpc>
              <a:spcBef>
                <a:spcPct val="50000"/>
              </a:spcBef>
              <a:buClrTx/>
              <a:buSzTx/>
              <a:buFontTx/>
              <a:buNone/>
            </a:pPr>
            <a:r>
              <a:rPr kumimoji="1" lang="en-US" altLang="zh-CN" sz="3061" dirty="0">
                <a:latin typeface="Times New Roman" panose="02020603050405020304" pitchFamily="18" charset="0"/>
              </a:rPr>
              <a:t>        0&lt; </a:t>
            </a:r>
            <a:r>
              <a:rPr kumimoji="1" lang="en-US" altLang="zh-CN" sz="3061" i="1" dirty="0" err="1">
                <a:latin typeface="Times New Roman" panose="02020603050405020304" pitchFamily="18" charset="0"/>
              </a:rPr>
              <a:t>i</a:t>
            </a:r>
            <a:r>
              <a:rPr kumimoji="1" lang="en-US" altLang="zh-CN" sz="3061" i="1" dirty="0">
                <a:latin typeface="Times New Roman" panose="02020603050405020304" pitchFamily="18" charset="0"/>
              </a:rPr>
              <a:t> </a:t>
            </a:r>
            <a:r>
              <a:rPr kumimoji="1" lang="en-US" altLang="zh-CN" sz="3061" dirty="0">
                <a:latin typeface="Times New Roman" panose="02020603050405020304" pitchFamily="18" charset="0"/>
              </a:rPr>
              <a:t>(</a:t>
            </a:r>
            <a:r>
              <a:rPr kumimoji="1" lang="en-US" altLang="zh-CN" sz="3061" i="1" dirty="0">
                <a:latin typeface="Times New Roman" panose="02020603050405020304" pitchFamily="18" charset="0"/>
              </a:rPr>
              <a:t>x, y</a:t>
            </a:r>
            <a:r>
              <a:rPr kumimoji="1" lang="en-US" altLang="zh-CN" sz="3061" dirty="0">
                <a:latin typeface="Times New Roman" panose="02020603050405020304" pitchFamily="18" charset="0"/>
              </a:rPr>
              <a:t>) &lt;</a:t>
            </a:r>
            <a:r>
              <a:rPr kumimoji="1" lang="en-US" altLang="zh-CN" sz="3061" dirty="0">
                <a:latin typeface="Times New Roman" panose="02020603050405020304" pitchFamily="18" charset="0"/>
                <a:sym typeface="Symbol" panose="05050102010706020507" pitchFamily="18" charset="2"/>
              </a:rPr>
              <a:t>   </a:t>
            </a:r>
          </a:p>
          <a:p>
            <a:pPr eaLnBrk="1" hangingPunct="1">
              <a:lnSpc>
                <a:spcPct val="115000"/>
              </a:lnSpc>
              <a:spcBef>
                <a:spcPct val="50000"/>
              </a:spcBef>
              <a:buClrTx/>
              <a:buSzTx/>
              <a:buFontTx/>
              <a:buNone/>
            </a:pPr>
            <a:r>
              <a:rPr kumimoji="1" lang="en-US" altLang="zh-CN" sz="3061" dirty="0">
                <a:latin typeface="Times New Roman" panose="02020603050405020304" pitchFamily="18" charset="0"/>
                <a:sym typeface="Symbol" panose="05050102010706020507" pitchFamily="18" charset="2"/>
              </a:rPr>
              <a:t>        </a:t>
            </a:r>
            <a:r>
              <a:rPr kumimoji="1" lang="en-US" altLang="zh-CN" sz="3061" dirty="0">
                <a:latin typeface="Times New Roman" panose="02020603050405020304" pitchFamily="18" charset="0"/>
              </a:rPr>
              <a:t>0&lt; </a:t>
            </a:r>
            <a:r>
              <a:rPr kumimoji="1" lang="en-US" altLang="zh-CN" sz="3061" i="1" dirty="0">
                <a:latin typeface="Times New Roman" panose="02020603050405020304" pitchFamily="18" charset="0"/>
              </a:rPr>
              <a:t>r </a:t>
            </a:r>
            <a:r>
              <a:rPr kumimoji="1" lang="en-US" altLang="zh-CN" sz="3061" dirty="0">
                <a:latin typeface="Times New Roman" panose="02020603050405020304" pitchFamily="18" charset="0"/>
              </a:rPr>
              <a:t>(</a:t>
            </a:r>
            <a:r>
              <a:rPr kumimoji="1" lang="en-US" altLang="zh-CN" sz="3061" i="1" dirty="0">
                <a:latin typeface="Times New Roman" panose="02020603050405020304" pitchFamily="18" charset="0"/>
              </a:rPr>
              <a:t>x, y</a:t>
            </a:r>
            <a:r>
              <a:rPr kumimoji="1" lang="en-US" altLang="zh-CN" sz="3061" dirty="0">
                <a:latin typeface="Times New Roman" panose="02020603050405020304" pitchFamily="18" charset="0"/>
              </a:rPr>
              <a:t>) &lt; </a:t>
            </a:r>
            <a:r>
              <a:rPr kumimoji="1" lang="en-US" altLang="zh-CN" sz="3061" dirty="0">
                <a:latin typeface="Times New Roman" panose="02020603050405020304" pitchFamily="18" charset="0"/>
                <a:sym typeface="Symbol" panose="05050102010706020507" pitchFamily="18" charset="2"/>
              </a:rPr>
              <a:t>1</a:t>
            </a:r>
          </a:p>
        </p:txBody>
      </p:sp>
      <p:sp>
        <p:nvSpPr>
          <p:cNvPr id="14" name="Text Box 6"/>
          <p:cNvSpPr txBox="1">
            <a:spLocks noChangeArrowheads="1"/>
          </p:cNvSpPr>
          <p:nvPr/>
        </p:nvSpPr>
        <p:spPr bwMode="auto">
          <a:xfrm>
            <a:off x="1866193" y="4011716"/>
            <a:ext cx="8980497" cy="1171796"/>
          </a:xfrm>
          <a:prstGeom prst="rect">
            <a:avLst/>
          </a:prstGeom>
          <a:noFill/>
          <a:ln>
            <a:noFill/>
          </a:ln>
        </p:spPr>
        <p:txBody>
          <a:bodyPr wrap="square">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eaLnBrk="1" hangingPunct="1">
              <a:spcBef>
                <a:spcPct val="50000"/>
              </a:spcBef>
              <a:buClrTx/>
              <a:buSzTx/>
              <a:buFontTx/>
              <a:buNone/>
            </a:pPr>
            <a:r>
              <a:rPr kumimoji="1" lang="en-US" altLang="zh-CN" sz="2806" i="1" dirty="0" err="1">
                <a:solidFill>
                  <a:srgbClr val="0000CC"/>
                </a:solidFill>
                <a:latin typeface="Times New Roman" panose="02020603050405020304" pitchFamily="18" charset="0"/>
                <a:ea typeface="楷体" panose="02010609060101010101" pitchFamily="49" charset="-122"/>
                <a:cs typeface="Times New Roman" panose="02020603050405020304" pitchFamily="18" charset="0"/>
              </a:rPr>
              <a:t>i</a:t>
            </a:r>
            <a:r>
              <a:rPr kumimoji="1" lang="en-US" altLang="zh-CN" sz="2806" i="1"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 </a:t>
            </a:r>
            <a:r>
              <a:rPr kumimoji="1" lang="en-US" altLang="zh-CN" sz="2806"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a:t>
            </a:r>
            <a:r>
              <a:rPr kumimoji="1" lang="en-US" altLang="zh-CN" sz="2806" i="1"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x, y</a:t>
            </a:r>
            <a:r>
              <a:rPr kumimoji="1" lang="en-US" altLang="zh-CN" sz="2806"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 </a:t>
            </a:r>
            <a:r>
              <a:rPr kumimoji="1" lang="zh-CN" altLang="en-US" sz="2806" dirty="0">
                <a:solidFill>
                  <a:srgbClr val="000066"/>
                </a:solidFill>
                <a:latin typeface="Times New Roman" panose="02020603050405020304" pitchFamily="18" charset="0"/>
                <a:ea typeface="楷体" panose="02010609060101010101" pitchFamily="49" charset="-122"/>
                <a:cs typeface="Times New Roman" panose="02020603050405020304" pitchFamily="18" charset="0"/>
              </a:rPr>
              <a:t>描述景物照明的缓慢变换，近似为</a:t>
            </a:r>
            <a:r>
              <a:rPr kumimoji="1" lang="zh-CN" altLang="en-US" sz="2806" u="sng"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低频分量</a:t>
            </a:r>
            <a:r>
              <a:rPr kumimoji="1" lang="zh-CN" altLang="en-US" sz="2806" dirty="0">
                <a:solidFill>
                  <a:srgbClr val="000066"/>
                </a:solidFill>
                <a:latin typeface="Times New Roman" panose="02020603050405020304" pitchFamily="18" charset="0"/>
                <a:ea typeface="楷体" panose="02010609060101010101" pitchFamily="49" charset="-122"/>
                <a:cs typeface="Times New Roman" panose="02020603050405020304" pitchFamily="18" charset="0"/>
              </a:rPr>
              <a:t>。</a:t>
            </a:r>
            <a:r>
              <a:rPr kumimoji="1" lang="en-US" altLang="zh-CN" sz="2806" i="1" dirty="0">
                <a:solidFill>
                  <a:srgbClr val="000066"/>
                </a:solidFill>
                <a:latin typeface="Times New Roman" panose="02020603050405020304" pitchFamily="18" charset="0"/>
                <a:ea typeface="楷体" panose="02010609060101010101" pitchFamily="49" charset="-122"/>
                <a:cs typeface="Times New Roman" panose="02020603050405020304" pitchFamily="18" charset="0"/>
              </a:rPr>
              <a:t> </a:t>
            </a:r>
          </a:p>
          <a:p>
            <a:pPr eaLnBrk="1" hangingPunct="1">
              <a:spcBef>
                <a:spcPct val="50000"/>
              </a:spcBef>
              <a:buClrTx/>
              <a:buSzTx/>
              <a:buFontTx/>
              <a:buNone/>
            </a:pPr>
            <a:r>
              <a:rPr kumimoji="1" lang="en-US" altLang="zh-CN" sz="2806" i="1"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r </a:t>
            </a:r>
            <a:r>
              <a:rPr kumimoji="1" lang="en-US" altLang="zh-CN" sz="2806"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a:t>
            </a:r>
            <a:r>
              <a:rPr kumimoji="1" lang="en-US" altLang="zh-CN" sz="2806" i="1"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x, y</a:t>
            </a:r>
            <a:r>
              <a:rPr kumimoji="1" lang="en-US" altLang="zh-CN" sz="2806"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a:t>
            </a:r>
            <a:r>
              <a:rPr kumimoji="1" lang="zh-CN" altLang="en-US" sz="2806" dirty="0">
                <a:solidFill>
                  <a:srgbClr val="000066"/>
                </a:solidFill>
                <a:latin typeface="Times New Roman" panose="02020603050405020304" pitchFamily="18" charset="0"/>
                <a:ea typeface="楷体" panose="02010609060101010101" pitchFamily="49" charset="-122"/>
                <a:cs typeface="Times New Roman" panose="02020603050405020304" pitchFamily="18" charset="0"/>
              </a:rPr>
              <a:t>描述景物内容的快速变化，近似为</a:t>
            </a:r>
            <a:r>
              <a:rPr kumimoji="1" lang="zh-CN" altLang="en-US" sz="2806" u="sng"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高频分量</a:t>
            </a:r>
          </a:p>
        </p:txBody>
      </p:sp>
      <p:sp>
        <p:nvSpPr>
          <p:cNvPr id="15" name="矩形 14"/>
          <p:cNvSpPr>
            <a:spLocks noChangeArrowheads="1"/>
          </p:cNvSpPr>
          <p:nvPr/>
        </p:nvSpPr>
        <p:spPr bwMode="auto">
          <a:xfrm>
            <a:off x="1963383" y="5447785"/>
            <a:ext cx="8344203" cy="543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eaLnBrk="1" hangingPunct="1">
              <a:spcBef>
                <a:spcPct val="0"/>
              </a:spcBef>
              <a:buClrTx/>
              <a:buSzTx/>
              <a:buFontTx/>
              <a:buNone/>
            </a:pPr>
            <a:r>
              <a:rPr lang="zh-CN" altLang="zh-CN" sz="2934" dirty="0">
                <a:latin typeface="Times New Roman" panose="02020603050405020304" pitchFamily="18" charset="0"/>
                <a:ea typeface="楷体" panose="02010609060101010101" pitchFamily="49" charset="-122"/>
                <a:cs typeface="Times New Roman" panose="02020603050405020304" pitchFamily="18" charset="0"/>
              </a:rPr>
              <a:t>将图像理解为</a:t>
            </a:r>
            <a:r>
              <a:rPr lang="zh-CN" altLang="zh-CN" sz="2934" u="sng" dirty="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高频分量与低频分量的乘积</a:t>
            </a:r>
            <a:r>
              <a:rPr lang="zh-CN" altLang="zh-CN" sz="2934" dirty="0">
                <a:latin typeface="Times New Roman" panose="02020603050405020304" pitchFamily="18" charset="0"/>
                <a:ea typeface="楷体" panose="02010609060101010101" pitchFamily="49" charset="-122"/>
                <a:cs typeface="Times New Roman" panose="02020603050405020304" pitchFamily="18" charset="0"/>
              </a:rPr>
              <a:t>的结果。</a:t>
            </a:r>
            <a:endParaRPr lang="zh-CN" altLang="en-US" sz="2934"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169782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ox(in)">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utoUpdateAnimBg="0"/>
      <p:bldP spid="14" grpId="0"/>
      <p:bldP spid="1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061" b="1">
                <a:solidFill>
                  <a:schemeClr val="tx1"/>
                </a:solidFill>
                <a:latin typeface="Times New Roman" panose="02020603050405020304" pitchFamily="18" charset="0"/>
                <a:ea typeface="宋体" panose="02010600030101010101" pitchFamily="2" charset="-122"/>
              </a:defRPr>
            </a:lvl1pPr>
            <a:lvl2pPr marL="947633" indent="-364474">
              <a:defRPr kumimoji="1" sz="3061" b="1">
                <a:solidFill>
                  <a:schemeClr val="tx1"/>
                </a:solidFill>
                <a:latin typeface="Times New Roman" panose="02020603050405020304" pitchFamily="18" charset="0"/>
                <a:ea typeface="宋体" panose="02010600030101010101" pitchFamily="2" charset="-122"/>
              </a:defRPr>
            </a:lvl2pPr>
            <a:lvl3pPr marL="1457897" indent="-291579">
              <a:defRPr kumimoji="1" sz="3061" b="1">
                <a:solidFill>
                  <a:schemeClr val="tx1"/>
                </a:solidFill>
                <a:latin typeface="Times New Roman" panose="02020603050405020304" pitchFamily="18" charset="0"/>
                <a:ea typeface="宋体" panose="02010600030101010101" pitchFamily="2" charset="-122"/>
              </a:defRPr>
            </a:lvl3pPr>
            <a:lvl4pPr marL="2041055" indent="-291579">
              <a:defRPr kumimoji="1" sz="3061" b="1">
                <a:solidFill>
                  <a:schemeClr val="tx1"/>
                </a:solidFill>
                <a:latin typeface="Times New Roman" panose="02020603050405020304" pitchFamily="18" charset="0"/>
                <a:ea typeface="宋体" panose="02010600030101010101" pitchFamily="2" charset="-122"/>
              </a:defRPr>
            </a:lvl4pPr>
            <a:lvl5pPr marL="2624214" indent="-291579">
              <a:defRPr kumimoji="1" sz="3061" b="1">
                <a:solidFill>
                  <a:schemeClr val="tx1"/>
                </a:solidFill>
                <a:latin typeface="Times New Roman" panose="02020603050405020304" pitchFamily="18" charset="0"/>
                <a:ea typeface="宋体" panose="02010600030101010101" pitchFamily="2" charset="-122"/>
              </a:defRPr>
            </a:lvl5pPr>
            <a:lvl6pPr marL="3207372" indent="-291579" eaLnBrk="0" fontAlgn="base" hangingPunct="0">
              <a:spcBef>
                <a:spcPct val="0"/>
              </a:spcBef>
              <a:spcAft>
                <a:spcPct val="0"/>
              </a:spcAft>
              <a:defRPr kumimoji="1" sz="3061" b="1">
                <a:solidFill>
                  <a:schemeClr val="tx1"/>
                </a:solidFill>
                <a:latin typeface="Times New Roman" panose="02020603050405020304" pitchFamily="18" charset="0"/>
                <a:ea typeface="宋体" panose="02010600030101010101" pitchFamily="2" charset="-122"/>
              </a:defRPr>
            </a:lvl6pPr>
            <a:lvl7pPr marL="3790531" indent="-291579" eaLnBrk="0" fontAlgn="base" hangingPunct="0">
              <a:spcBef>
                <a:spcPct val="0"/>
              </a:spcBef>
              <a:spcAft>
                <a:spcPct val="0"/>
              </a:spcAft>
              <a:defRPr kumimoji="1" sz="3061" b="1">
                <a:solidFill>
                  <a:schemeClr val="tx1"/>
                </a:solidFill>
                <a:latin typeface="Times New Roman" panose="02020603050405020304" pitchFamily="18" charset="0"/>
                <a:ea typeface="宋体" panose="02010600030101010101" pitchFamily="2" charset="-122"/>
              </a:defRPr>
            </a:lvl7pPr>
            <a:lvl8pPr marL="4373690" indent="-291579" eaLnBrk="0" fontAlgn="base" hangingPunct="0">
              <a:spcBef>
                <a:spcPct val="0"/>
              </a:spcBef>
              <a:spcAft>
                <a:spcPct val="0"/>
              </a:spcAft>
              <a:defRPr kumimoji="1" sz="3061" b="1">
                <a:solidFill>
                  <a:schemeClr val="tx1"/>
                </a:solidFill>
                <a:latin typeface="Times New Roman" panose="02020603050405020304" pitchFamily="18" charset="0"/>
                <a:ea typeface="宋体" panose="02010600030101010101" pitchFamily="2" charset="-122"/>
              </a:defRPr>
            </a:lvl8pPr>
            <a:lvl9pPr marL="4956848" indent="-291579" eaLnBrk="0" fontAlgn="base" hangingPunct="0">
              <a:spcBef>
                <a:spcPct val="0"/>
              </a:spcBef>
              <a:spcAft>
                <a:spcPct val="0"/>
              </a:spcAft>
              <a:defRPr kumimoji="1" sz="3061" b="1">
                <a:solidFill>
                  <a:schemeClr val="tx1"/>
                </a:solidFill>
                <a:latin typeface="Times New Roman" panose="02020603050405020304" pitchFamily="18" charset="0"/>
                <a:ea typeface="宋体" panose="02010600030101010101" pitchFamily="2" charset="-122"/>
              </a:defRPr>
            </a:lvl9pPr>
          </a:lstStyle>
          <a:p>
            <a:fld id="{98359E97-3880-4FA0-93D1-F2B4CDD37402}" type="slidenum">
              <a:rPr kumimoji="0" lang="en-US" altLang="zh-CN" sz="1403" b="0"/>
              <a:pPr/>
              <a:t>63</a:t>
            </a:fld>
            <a:endParaRPr kumimoji="0" lang="en-US" altLang="zh-CN" sz="1403" b="0"/>
          </a:p>
        </p:txBody>
      </p:sp>
      <p:sp>
        <p:nvSpPr>
          <p:cNvPr id="14339" name="Rectangle 2"/>
          <p:cNvSpPr txBox="1">
            <a:spLocks noChangeArrowheads="1"/>
          </p:cNvSpPr>
          <p:nvPr/>
        </p:nvSpPr>
        <p:spPr bwMode="auto">
          <a:xfrm>
            <a:off x="1963382" y="305746"/>
            <a:ext cx="6291055"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en-US" altLang="zh-CN" sz="3061" dirty="0">
                <a:latin typeface="Times New Roman" panose="02020603050405020304" pitchFamily="18" charset="0"/>
                <a:ea typeface="微软雅黑" panose="020B0503020204020204" pitchFamily="34" charset="-122"/>
                <a:cs typeface="Times New Roman" panose="02020603050405020304" pitchFamily="18" charset="0"/>
              </a:rPr>
              <a:t>5.3 </a:t>
            </a:r>
            <a:r>
              <a:rPr lang="zh-CN" altLang="en-US" sz="3061" dirty="0">
                <a:latin typeface="Times New Roman" panose="02020603050405020304" pitchFamily="18" charset="0"/>
                <a:ea typeface="微软雅黑" panose="020B0503020204020204" pitchFamily="34" charset="-122"/>
                <a:cs typeface="Times New Roman" panose="02020603050405020304" pitchFamily="18" charset="0"/>
              </a:rPr>
              <a:t>基于照度反射模型的图像增强</a:t>
            </a:r>
          </a:p>
        </p:txBody>
      </p:sp>
      <p:sp>
        <p:nvSpPr>
          <p:cNvPr id="14340" name="Text Box 4"/>
          <p:cNvSpPr txBox="1">
            <a:spLocks noChangeArrowheads="1"/>
          </p:cNvSpPr>
          <p:nvPr/>
        </p:nvSpPr>
        <p:spPr bwMode="auto">
          <a:xfrm>
            <a:off x="2167888" y="1571246"/>
            <a:ext cx="7570730" cy="141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7" tIns="45718" rIns="91437" bIns="45718">
            <a:spAutoFit/>
          </a:bodyPr>
          <a:lstStyle>
            <a:lvl1pPr>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nSpc>
                <a:spcPct val="120000"/>
              </a:lnSpc>
              <a:spcBef>
                <a:spcPct val="40000"/>
              </a:spcBef>
              <a:buClrTx/>
              <a:buSzTx/>
              <a:buFontTx/>
              <a:buNone/>
            </a:pPr>
            <a:r>
              <a:rPr lang="en-US" altLang="zh-CN" sz="3061">
                <a:ea typeface="黑体" panose="02010609060101010101" pitchFamily="49" charset="-122"/>
                <a:cs typeface="Times New Roman" panose="02020603050405020304" pitchFamily="18" charset="0"/>
              </a:rPr>
              <a:t>5.3.1</a:t>
            </a:r>
            <a:r>
              <a:rPr lang="zh-CN" altLang="en-US" sz="3061">
                <a:ea typeface="黑体" panose="02010609060101010101" pitchFamily="49" charset="-122"/>
                <a:cs typeface="Times New Roman" panose="02020603050405020304" pitchFamily="18" charset="0"/>
              </a:rPr>
              <a:t>基于同态滤波的增强</a:t>
            </a:r>
            <a:endParaRPr lang="en-US" altLang="zh-CN" sz="3061">
              <a:ea typeface="黑体" panose="02010609060101010101" pitchFamily="49" charset="-122"/>
              <a:cs typeface="Times New Roman" panose="02020603050405020304" pitchFamily="18" charset="0"/>
            </a:endParaRPr>
          </a:p>
          <a:p>
            <a:pPr>
              <a:lnSpc>
                <a:spcPct val="120000"/>
              </a:lnSpc>
              <a:spcBef>
                <a:spcPct val="40000"/>
              </a:spcBef>
              <a:buClrTx/>
              <a:buSzTx/>
              <a:buFontTx/>
              <a:buNone/>
            </a:pPr>
            <a:r>
              <a:rPr lang="en-US" altLang="zh-CN" sz="3061">
                <a:ea typeface="黑体" panose="02010609060101010101" pitchFamily="49" charset="-122"/>
                <a:cs typeface="Times New Roman" panose="02020603050405020304" pitchFamily="18" charset="0"/>
              </a:rPr>
              <a:t>5.3.2</a:t>
            </a:r>
            <a:r>
              <a:rPr lang="zh-CN" altLang="en-US" sz="3061">
                <a:ea typeface="黑体" panose="02010609060101010101" pitchFamily="49" charset="-122"/>
                <a:cs typeface="Times New Roman" panose="02020603050405020304" pitchFamily="18" charset="0"/>
              </a:rPr>
              <a:t>基于</a:t>
            </a:r>
            <a:r>
              <a:rPr lang="en-US" altLang="zh-CN" sz="3061">
                <a:ea typeface="黑体" panose="02010609060101010101" pitchFamily="49" charset="-122"/>
                <a:cs typeface="Times New Roman" panose="02020603050405020304" pitchFamily="18" charset="0"/>
              </a:rPr>
              <a:t>Retinex</a:t>
            </a:r>
            <a:r>
              <a:rPr lang="zh-CN" altLang="en-US" sz="3061">
                <a:ea typeface="黑体" panose="02010609060101010101" pitchFamily="49" charset="-122"/>
                <a:cs typeface="Times New Roman" panose="02020603050405020304" pitchFamily="18" charset="0"/>
              </a:rPr>
              <a:t>理论的增强</a:t>
            </a:r>
            <a:endParaRPr lang="en-US" altLang="zh-CN" sz="3061">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75666708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64</a:t>
            </a:fld>
            <a:endParaRPr lang="en-US" altLang="zh-CN"/>
          </a:p>
        </p:txBody>
      </p:sp>
      <p:sp>
        <p:nvSpPr>
          <p:cNvPr id="3" name="Rectangle 2"/>
          <p:cNvSpPr txBox="1">
            <a:spLocks noChangeArrowheads="1"/>
          </p:cNvSpPr>
          <p:nvPr/>
        </p:nvSpPr>
        <p:spPr bwMode="auto">
          <a:xfrm>
            <a:off x="1963382" y="305746"/>
            <a:ext cx="4637758"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5.3.1</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基于同态滤波的增强</a:t>
            </a:r>
          </a:p>
        </p:txBody>
      </p:sp>
      <p:sp>
        <p:nvSpPr>
          <p:cNvPr id="4" name="Rectangle 2"/>
          <p:cNvSpPr txBox="1">
            <a:spLocks noChangeArrowheads="1"/>
          </p:cNvSpPr>
          <p:nvPr/>
        </p:nvSpPr>
        <p:spPr bwMode="auto">
          <a:xfrm>
            <a:off x="5223486" y="933434"/>
            <a:ext cx="513877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基于照度反射模型的图像增强</a:t>
            </a:r>
          </a:p>
        </p:txBody>
      </p:sp>
      <p:sp>
        <p:nvSpPr>
          <p:cNvPr id="5" name="文本框 4"/>
          <p:cNvSpPr txBox="1"/>
          <p:nvPr/>
        </p:nvSpPr>
        <p:spPr>
          <a:xfrm>
            <a:off x="2330409" y="1908173"/>
            <a:ext cx="7714870" cy="954107"/>
          </a:xfrm>
          <a:prstGeom prst="rect">
            <a:avLst/>
          </a:prstGeom>
          <a:noFill/>
        </p:spPr>
        <p:txBody>
          <a:bodyPr wrap="square" rtlCol="0">
            <a:spAutoFit/>
          </a:bodyPr>
          <a:lstStyle/>
          <a:p>
            <a:pPr algn="just">
              <a:spcBef>
                <a:spcPts val="893"/>
              </a:spcBef>
              <a:spcAft>
                <a:spcPts val="893"/>
              </a:spcAft>
            </a:pPr>
            <a:r>
              <a:rPr lang="zh-CN" altLang="en-US" sz="2800" dirty="0">
                <a:ea typeface="楷体" panose="02010609060101010101" pitchFamily="49" charset="-122"/>
                <a:cs typeface="Times New Roman" panose="02020603050405020304" pitchFamily="18" charset="0"/>
              </a:rPr>
              <a:t>若物体受到照度明暗不匀的时候，图像上对应照度暗的部分，其细节就较难辨别。</a:t>
            </a:r>
            <a:endParaRPr lang="en-US" altLang="zh-CN" sz="2800" dirty="0">
              <a:ea typeface="楷体" panose="02010609060101010101" pitchFamily="49" charset="-122"/>
              <a:cs typeface="Times New Roman" panose="02020603050405020304" pitchFamily="18" charset="0"/>
            </a:endParaRPr>
          </a:p>
        </p:txBody>
      </p:sp>
      <p:sp>
        <p:nvSpPr>
          <p:cNvPr id="6" name="矩形 5"/>
          <p:cNvSpPr/>
          <p:nvPr/>
        </p:nvSpPr>
        <p:spPr>
          <a:xfrm>
            <a:off x="1963381" y="1369146"/>
            <a:ext cx="7878374" cy="523220"/>
          </a:xfrm>
          <a:prstGeom prst="rect">
            <a:avLst/>
          </a:prstGeom>
        </p:spPr>
        <p:txBody>
          <a:bodyPr wrap="square">
            <a:spAutoFit/>
          </a:bodyPr>
          <a:lstStyle/>
          <a:p>
            <a:pPr marL="437369" indent="-437369">
              <a:buClr>
                <a:srgbClr val="7000C8"/>
              </a:buClr>
              <a:buSzPct val="75000"/>
              <a:buFont typeface="Wingdings" panose="05000000000000000000" pitchFamily="2" charset="2"/>
              <a:buChar char="n"/>
            </a:pPr>
            <a:r>
              <a:rPr lang="zh-CN" altLang="en-US" sz="2800" kern="100" dirty="0">
                <a:latin typeface="楷体" panose="02010609060101010101" pitchFamily="49" charset="-122"/>
                <a:ea typeface="楷体" panose="02010609060101010101" pitchFamily="49" charset="-122"/>
                <a:cs typeface="Times New Roman" panose="02020603050405020304" pitchFamily="18" charset="0"/>
              </a:rPr>
              <a:t>背景</a:t>
            </a:r>
            <a:endParaRPr lang="zh-CN" altLang="en-US" sz="2800" dirty="0">
              <a:latin typeface="楷体" panose="02010609060101010101" pitchFamily="49" charset="-122"/>
              <a:ea typeface="楷体" panose="02010609060101010101" pitchFamily="49" charset="-122"/>
            </a:endParaRPr>
          </a:p>
        </p:txBody>
      </p:sp>
      <p:sp>
        <p:nvSpPr>
          <p:cNvPr id="7" name="矩形 6"/>
          <p:cNvSpPr/>
          <p:nvPr/>
        </p:nvSpPr>
        <p:spPr>
          <a:xfrm>
            <a:off x="1949836" y="2900704"/>
            <a:ext cx="7878374" cy="523220"/>
          </a:xfrm>
          <a:prstGeom prst="rect">
            <a:avLst/>
          </a:prstGeom>
        </p:spPr>
        <p:txBody>
          <a:bodyPr wrap="square">
            <a:spAutoFit/>
          </a:bodyPr>
          <a:lstStyle/>
          <a:p>
            <a:pPr marL="437369" indent="-437369">
              <a:buClr>
                <a:srgbClr val="7000C8"/>
              </a:buClr>
              <a:buSzPct val="75000"/>
              <a:buFont typeface="Wingdings" panose="05000000000000000000" pitchFamily="2" charset="2"/>
              <a:buChar char="n"/>
            </a:pPr>
            <a:r>
              <a:rPr lang="zh-CN" altLang="en-US" sz="2800" kern="100" dirty="0">
                <a:latin typeface="楷体" panose="02010609060101010101" pitchFamily="49" charset="-122"/>
                <a:ea typeface="楷体" panose="02010609060101010101" pitchFamily="49" charset="-122"/>
                <a:cs typeface="Times New Roman" panose="02020603050405020304" pitchFamily="18" charset="0"/>
              </a:rPr>
              <a:t>主要目的</a:t>
            </a:r>
            <a:endParaRPr lang="zh-CN" altLang="en-US" sz="2800" dirty="0">
              <a:latin typeface="楷体" panose="02010609060101010101" pitchFamily="49" charset="-122"/>
              <a:ea typeface="楷体" panose="02010609060101010101" pitchFamily="49" charset="-122"/>
            </a:endParaRPr>
          </a:p>
        </p:txBody>
      </p:sp>
      <p:sp>
        <p:nvSpPr>
          <p:cNvPr id="8" name="矩形 7"/>
          <p:cNvSpPr/>
          <p:nvPr/>
        </p:nvSpPr>
        <p:spPr>
          <a:xfrm>
            <a:off x="1963381" y="4099176"/>
            <a:ext cx="7878374" cy="445635"/>
          </a:xfrm>
          <a:prstGeom prst="rect">
            <a:avLst/>
          </a:prstGeom>
        </p:spPr>
        <p:txBody>
          <a:bodyPr wrap="square">
            <a:spAutoFit/>
          </a:bodyPr>
          <a:lstStyle/>
          <a:p>
            <a:pPr marL="437369" indent="-437369">
              <a:buClr>
                <a:srgbClr val="7000C8"/>
              </a:buClr>
              <a:buSzPct val="75000"/>
              <a:buFont typeface="Wingdings" panose="05000000000000000000" pitchFamily="2" charset="2"/>
              <a:buChar char="n"/>
            </a:pPr>
            <a:r>
              <a:rPr lang="zh-CN" altLang="en-US" sz="2296" kern="100" dirty="0">
                <a:latin typeface="楷体" panose="02010609060101010101" pitchFamily="49" charset="-122"/>
                <a:ea typeface="楷体" panose="02010609060101010101" pitchFamily="49" charset="-122"/>
                <a:cs typeface="Times New Roman" panose="02020603050405020304" pitchFamily="18" charset="0"/>
              </a:rPr>
              <a:t>基本原理</a:t>
            </a:r>
            <a:endParaRPr lang="zh-CN" altLang="en-US" sz="2296" dirty="0">
              <a:latin typeface="楷体" panose="02010609060101010101" pitchFamily="49" charset="-122"/>
              <a:ea typeface="楷体" panose="02010609060101010101" pitchFamily="49" charset="-122"/>
            </a:endParaRPr>
          </a:p>
        </p:txBody>
      </p:sp>
      <p:sp>
        <p:nvSpPr>
          <p:cNvPr id="9" name="矩形 8"/>
          <p:cNvSpPr/>
          <p:nvPr/>
        </p:nvSpPr>
        <p:spPr>
          <a:xfrm>
            <a:off x="2330410" y="4688013"/>
            <a:ext cx="8056871" cy="1384995"/>
          </a:xfrm>
          <a:prstGeom prst="rect">
            <a:avLst/>
          </a:prstGeom>
        </p:spPr>
        <p:txBody>
          <a:bodyPr wrap="square">
            <a:spAutoFit/>
          </a:bodyPr>
          <a:lstStyle/>
          <a:p>
            <a:r>
              <a:rPr lang="zh-CN" altLang="en-US" sz="2800" dirty="0">
                <a:ea typeface="楷体" panose="02010609060101010101" pitchFamily="49" charset="-122"/>
                <a:cs typeface="Times New Roman" panose="02020603050405020304" pitchFamily="18" charset="0"/>
              </a:rPr>
              <a:t>根据图像的照度</a:t>
            </a:r>
            <a:r>
              <a:rPr lang="en-US" altLang="zh-CN" sz="2800" dirty="0">
                <a:ea typeface="楷体" panose="02010609060101010101" pitchFamily="49" charset="-122"/>
                <a:cs typeface="Times New Roman" panose="02020603050405020304" pitchFamily="18" charset="0"/>
              </a:rPr>
              <a:t>-</a:t>
            </a:r>
            <a:r>
              <a:rPr lang="zh-CN" altLang="en-US" sz="2800" dirty="0">
                <a:ea typeface="楷体" panose="02010609060101010101" pitchFamily="49" charset="-122"/>
                <a:cs typeface="Times New Roman" panose="02020603050405020304" pitchFamily="18" charset="0"/>
              </a:rPr>
              <a:t>反射模型，对原始图像</a:t>
            </a:r>
            <a:r>
              <a:rPr lang="en-US" altLang="zh-CN" sz="2800" dirty="0">
                <a:ea typeface="楷体" panose="02010609060101010101" pitchFamily="49" charset="-122"/>
                <a:cs typeface="Times New Roman" panose="02020603050405020304" pitchFamily="18" charset="0"/>
              </a:rPr>
              <a:t> </a:t>
            </a:r>
            <a:r>
              <a:rPr lang="en-US" altLang="zh-CN" sz="2800" i="1" dirty="0"/>
              <a:t>f</a:t>
            </a:r>
            <a:r>
              <a:rPr lang="en-US" altLang="zh-CN" sz="2800" dirty="0"/>
              <a:t>(</a:t>
            </a:r>
            <a:r>
              <a:rPr lang="en-US" altLang="zh-CN" sz="2800" i="1" dirty="0" err="1"/>
              <a:t>x,y</a:t>
            </a:r>
            <a:r>
              <a:rPr lang="en-US" altLang="zh-CN" sz="2800" dirty="0"/>
              <a:t>)</a:t>
            </a:r>
            <a:r>
              <a:rPr lang="zh-CN" altLang="en-US" sz="2800" dirty="0">
                <a:ea typeface="楷体" panose="02010609060101010101" pitchFamily="49" charset="-122"/>
                <a:cs typeface="Times New Roman" panose="02020603050405020304" pitchFamily="18" charset="0"/>
              </a:rPr>
              <a:t>中的</a:t>
            </a:r>
            <a:r>
              <a:rPr lang="zh-CN" altLang="en-US" sz="2800" u="sng" dirty="0">
                <a:ea typeface="楷体" panose="02010609060101010101" pitchFamily="49" charset="-122"/>
                <a:cs typeface="Times New Roman" panose="02020603050405020304" pitchFamily="18" charset="0"/>
              </a:rPr>
              <a:t>反射分量</a:t>
            </a:r>
            <a:r>
              <a:rPr lang="en-US" altLang="zh-CN" sz="2800" i="1" u="sng" dirty="0"/>
              <a:t>r</a:t>
            </a:r>
            <a:r>
              <a:rPr lang="en-US" altLang="zh-CN" sz="2800" u="sng" dirty="0"/>
              <a:t>(</a:t>
            </a:r>
            <a:r>
              <a:rPr lang="en-US" altLang="zh-CN" sz="2800" i="1" u="sng" dirty="0" err="1"/>
              <a:t>x</a:t>
            </a:r>
            <a:r>
              <a:rPr lang="en-US" altLang="zh-CN" sz="2800" u="sng" dirty="0" err="1"/>
              <a:t>,</a:t>
            </a:r>
            <a:r>
              <a:rPr lang="en-US" altLang="zh-CN" sz="2800" i="1" u="sng" dirty="0" err="1"/>
              <a:t>y</a:t>
            </a:r>
            <a:r>
              <a:rPr lang="en-US" altLang="zh-CN" sz="2800" u="sng" dirty="0"/>
              <a:t>)</a:t>
            </a:r>
            <a:r>
              <a:rPr lang="zh-CN" altLang="en-US" sz="2800" u="sng" dirty="0">
                <a:ea typeface="楷体" panose="02010609060101010101" pitchFamily="49" charset="-122"/>
                <a:cs typeface="Times New Roman" panose="02020603050405020304" pitchFamily="18" charset="0"/>
              </a:rPr>
              <a:t>进行扩展，光照分量</a:t>
            </a:r>
            <a:r>
              <a:rPr lang="en-US" altLang="zh-CN" sz="2800" i="1" u="sng" dirty="0" err="1"/>
              <a:t>i</a:t>
            </a:r>
            <a:r>
              <a:rPr lang="en-US" altLang="zh-CN" sz="2800" u="sng" dirty="0"/>
              <a:t>(</a:t>
            </a:r>
            <a:r>
              <a:rPr lang="en-US" altLang="zh-CN" sz="2800" i="1" u="sng" dirty="0" err="1"/>
              <a:t>x</a:t>
            </a:r>
            <a:r>
              <a:rPr lang="en-US" altLang="zh-CN" sz="2800" u="sng" dirty="0" err="1"/>
              <a:t>,</a:t>
            </a:r>
            <a:r>
              <a:rPr lang="en-US" altLang="zh-CN" sz="2800" i="1" u="sng" dirty="0" err="1"/>
              <a:t>y</a:t>
            </a:r>
            <a:r>
              <a:rPr lang="en-US" altLang="zh-CN" sz="2800" u="sng" dirty="0"/>
              <a:t>)</a:t>
            </a:r>
            <a:r>
              <a:rPr lang="zh-CN" altLang="en-US" sz="2800" u="sng" dirty="0">
                <a:ea typeface="楷体" panose="02010609060101010101" pitchFamily="49" charset="-122"/>
                <a:cs typeface="Times New Roman" panose="02020603050405020304" pitchFamily="18" charset="0"/>
              </a:rPr>
              <a:t>进行压缩</a:t>
            </a:r>
            <a:r>
              <a:rPr lang="zh-CN" altLang="en-US" sz="2800" dirty="0">
                <a:ea typeface="楷体" panose="02010609060101010101" pitchFamily="49" charset="-122"/>
                <a:cs typeface="Times New Roman" panose="02020603050405020304" pitchFamily="18" charset="0"/>
              </a:rPr>
              <a:t>，以获得所要求的增强图像</a:t>
            </a:r>
            <a:endParaRPr lang="zh-CN" altLang="en-US" sz="2800" dirty="0"/>
          </a:p>
        </p:txBody>
      </p:sp>
      <p:sp>
        <p:nvSpPr>
          <p:cNvPr id="10" name="矩形 9"/>
          <p:cNvSpPr/>
          <p:nvPr/>
        </p:nvSpPr>
        <p:spPr>
          <a:xfrm>
            <a:off x="2330410" y="3507107"/>
            <a:ext cx="8056871" cy="523220"/>
          </a:xfrm>
          <a:prstGeom prst="rect">
            <a:avLst/>
          </a:prstGeom>
        </p:spPr>
        <p:txBody>
          <a:bodyPr wrap="square">
            <a:spAutoFit/>
          </a:bodyPr>
          <a:lstStyle/>
          <a:p>
            <a:pPr algn="just">
              <a:spcBef>
                <a:spcPts val="893"/>
              </a:spcBef>
              <a:spcAft>
                <a:spcPts val="893"/>
              </a:spcAft>
            </a:pPr>
            <a:r>
              <a:rPr lang="zh-CN" altLang="en-US" sz="2800" u="sng" dirty="0">
                <a:ea typeface="楷体" panose="02010609060101010101" pitchFamily="49" charset="-122"/>
                <a:cs typeface="Times New Roman" panose="02020603050405020304" pitchFamily="18" charset="0"/>
              </a:rPr>
              <a:t>消除不均匀照度的影响，增强图像细节</a:t>
            </a:r>
            <a:r>
              <a:rPr lang="zh-CN" altLang="en-US" sz="2800" dirty="0">
                <a:ea typeface="楷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214310863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65</a:t>
            </a:fld>
            <a:endParaRPr lang="en-US" altLang="zh-CN"/>
          </a:p>
        </p:txBody>
      </p:sp>
      <p:sp>
        <p:nvSpPr>
          <p:cNvPr id="3" name="Rectangle 2"/>
          <p:cNvSpPr txBox="1">
            <a:spLocks noChangeArrowheads="1"/>
          </p:cNvSpPr>
          <p:nvPr/>
        </p:nvSpPr>
        <p:spPr bwMode="auto">
          <a:xfrm>
            <a:off x="1963382" y="305746"/>
            <a:ext cx="4637758"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5.3.1</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基于同态滤波的增强</a:t>
            </a:r>
          </a:p>
        </p:txBody>
      </p:sp>
      <p:sp>
        <p:nvSpPr>
          <p:cNvPr id="4" name="Rectangle 2"/>
          <p:cNvSpPr txBox="1">
            <a:spLocks noChangeArrowheads="1"/>
          </p:cNvSpPr>
          <p:nvPr/>
        </p:nvSpPr>
        <p:spPr bwMode="auto">
          <a:xfrm>
            <a:off x="5223486" y="933434"/>
            <a:ext cx="513877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基于照度反射模型的图像增强</a:t>
            </a:r>
          </a:p>
        </p:txBody>
      </p:sp>
      <p:sp>
        <p:nvSpPr>
          <p:cNvPr id="5" name="矩形 4"/>
          <p:cNvSpPr/>
          <p:nvPr/>
        </p:nvSpPr>
        <p:spPr>
          <a:xfrm>
            <a:off x="1728530" y="1323629"/>
            <a:ext cx="7878374" cy="523220"/>
          </a:xfrm>
          <a:prstGeom prst="rect">
            <a:avLst/>
          </a:prstGeom>
        </p:spPr>
        <p:txBody>
          <a:bodyPr wrap="square">
            <a:spAutoFit/>
          </a:bodyPr>
          <a:lstStyle/>
          <a:p>
            <a:pPr marL="437369" indent="-437369">
              <a:buClr>
                <a:srgbClr val="7000C8"/>
              </a:buClr>
              <a:buSzPct val="75000"/>
              <a:buFont typeface="Wingdings" panose="05000000000000000000" pitchFamily="2" charset="2"/>
              <a:buChar char="n"/>
            </a:pPr>
            <a:r>
              <a:rPr lang="zh-CN" altLang="zh-CN" sz="2800" kern="100" dirty="0">
                <a:latin typeface="楷体" panose="02010609060101010101" pitchFamily="49" charset="-122"/>
                <a:ea typeface="楷体" panose="02010609060101010101" pitchFamily="49" charset="-122"/>
                <a:cs typeface="Times New Roman" panose="02020603050405020304" pitchFamily="18" charset="0"/>
              </a:rPr>
              <a:t>算法步骤</a:t>
            </a:r>
            <a:endParaRPr lang="zh-CN" altLang="en-US" sz="2800" dirty="0">
              <a:latin typeface="楷体" panose="02010609060101010101" pitchFamily="49" charset="-122"/>
              <a:ea typeface="楷体" panose="02010609060101010101" pitchFamily="49" charset="-122"/>
            </a:endParaRPr>
          </a:p>
        </p:txBody>
      </p:sp>
      <p:sp>
        <p:nvSpPr>
          <p:cNvPr id="6" name="矩形 5"/>
          <p:cNvSpPr/>
          <p:nvPr/>
        </p:nvSpPr>
        <p:spPr>
          <a:xfrm>
            <a:off x="1979574" y="1996834"/>
            <a:ext cx="7421385" cy="523220"/>
          </a:xfrm>
          <a:prstGeom prst="rect">
            <a:avLst/>
          </a:prstGeom>
        </p:spPr>
        <p:txBody>
          <a:bodyPr wrap="square">
            <a:spAutoFit/>
          </a:bodyPr>
          <a:lstStyle/>
          <a:p>
            <a:pPr marL="437369" indent="-437369">
              <a:spcBef>
                <a:spcPct val="50000"/>
              </a:spcBef>
              <a:buClr>
                <a:srgbClr val="7000C8"/>
              </a:buClr>
              <a:buSzPct val="75000"/>
              <a:buFont typeface="Wingdings" panose="05000000000000000000" pitchFamily="2" charset="2"/>
              <a:buChar char="p"/>
            </a:pPr>
            <a:r>
              <a:rPr lang="zh-CN" altLang="en-US" sz="2800" dirty="0">
                <a:ea typeface="楷体" panose="02010609060101010101" pitchFamily="49" charset="-122"/>
                <a:cs typeface="Times New Roman" panose="02020603050405020304" pitchFamily="18" charset="0"/>
              </a:rPr>
              <a:t>对图像函数</a:t>
            </a:r>
            <a:r>
              <a:rPr lang="en-US" altLang="zh-CN" sz="2800" i="1" dirty="0">
                <a:ea typeface="楷体" panose="02010609060101010101" pitchFamily="49" charset="-122"/>
                <a:cs typeface="Times New Roman" panose="02020603050405020304" pitchFamily="18" charset="0"/>
              </a:rPr>
              <a:t>f(</a:t>
            </a:r>
            <a:r>
              <a:rPr lang="en-US" altLang="zh-CN" sz="2800" i="1" dirty="0" err="1">
                <a:ea typeface="楷体" panose="02010609060101010101" pitchFamily="49" charset="-122"/>
                <a:cs typeface="Times New Roman" panose="02020603050405020304" pitchFamily="18" charset="0"/>
              </a:rPr>
              <a:t>x,y</a:t>
            </a:r>
            <a:r>
              <a:rPr lang="en-US" altLang="zh-CN" sz="2800" i="1" dirty="0">
                <a:ea typeface="楷体" panose="02010609060101010101" pitchFamily="49" charset="-122"/>
                <a:cs typeface="Times New Roman" panose="02020603050405020304" pitchFamily="18" charset="0"/>
              </a:rPr>
              <a:t>)</a:t>
            </a:r>
            <a:r>
              <a:rPr lang="zh-CN" altLang="en-US" sz="2800" dirty="0">
                <a:ea typeface="楷体" panose="02010609060101010101" pitchFamily="49" charset="-122"/>
                <a:cs typeface="Times New Roman" panose="02020603050405020304" pitchFamily="18" charset="0"/>
              </a:rPr>
              <a:t>取对数变换</a:t>
            </a:r>
          </a:p>
        </p:txBody>
      </p:sp>
      <p:graphicFrame>
        <p:nvGraphicFramePr>
          <p:cNvPr id="8" name="对象 7"/>
          <p:cNvGraphicFramePr>
            <a:graphicFrameLocks noChangeAspect="1"/>
          </p:cNvGraphicFramePr>
          <p:nvPr>
            <p:extLst/>
          </p:nvPr>
        </p:nvGraphicFramePr>
        <p:xfrm>
          <a:off x="2832543" y="2585671"/>
          <a:ext cx="6337214" cy="1360666"/>
        </p:xfrm>
        <a:graphic>
          <a:graphicData uri="http://schemas.openxmlformats.org/presentationml/2006/ole">
            <mc:AlternateContent xmlns:mc="http://schemas.openxmlformats.org/markup-compatibility/2006">
              <mc:Choice xmlns:v="urn:schemas-microsoft-com:vml" Requires="v">
                <p:oleObj spid="_x0000_s17432" name="Equation" r:id="rId3" imgW="2895480" imgH="558720" progId="Equation.DSMT4">
                  <p:embed/>
                </p:oleObj>
              </mc:Choice>
              <mc:Fallback>
                <p:oleObj name="Equation" r:id="rId3" imgW="2895480" imgH="558720" progId="Equation.DSMT4">
                  <p:embed/>
                  <p:pic>
                    <p:nvPicPr>
                      <p:cNvPr id="8" name="对象 7"/>
                      <p:cNvPicPr>
                        <a:picLocks noChangeAspect="1" noChangeArrowheads="1"/>
                      </p:cNvPicPr>
                      <p:nvPr/>
                    </p:nvPicPr>
                    <p:blipFill>
                      <a:blip r:embed="rId4"/>
                      <a:srcRect/>
                      <a:stretch>
                        <a:fillRect/>
                      </a:stretch>
                    </p:blipFill>
                    <p:spPr bwMode="auto">
                      <a:xfrm>
                        <a:off x="2832543" y="2585671"/>
                        <a:ext cx="6337214" cy="1360666"/>
                      </a:xfrm>
                      <a:prstGeom prst="rect">
                        <a:avLst/>
                      </a:prstGeom>
                      <a:noFill/>
                    </p:spPr>
                  </p:pic>
                </p:oleObj>
              </mc:Fallback>
            </mc:AlternateContent>
          </a:graphicData>
        </a:graphic>
      </p:graphicFrame>
      <p:sp>
        <p:nvSpPr>
          <p:cNvPr id="9" name="矩形 8"/>
          <p:cNvSpPr/>
          <p:nvPr/>
        </p:nvSpPr>
        <p:spPr>
          <a:xfrm>
            <a:off x="1979575" y="3920732"/>
            <a:ext cx="2101216" cy="445635"/>
          </a:xfrm>
          <a:prstGeom prst="rect">
            <a:avLst/>
          </a:prstGeom>
        </p:spPr>
        <p:txBody>
          <a:bodyPr wrap="none">
            <a:spAutoFit/>
          </a:bodyPr>
          <a:lstStyle/>
          <a:p>
            <a:pPr marL="437369" indent="-437369">
              <a:spcBef>
                <a:spcPct val="50000"/>
              </a:spcBef>
              <a:buClr>
                <a:srgbClr val="7000C8"/>
              </a:buClr>
              <a:buSzPct val="75000"/>
              <a:buFont typeface="Wingdings" panose="05000000000000000000" pitchFamily="2" charset="2"/>
              <a:buChar char="p"/>
            </a:pPr>
            <a:r>
              <a:rPr lang="zh-CN" altLang="en-US" sz="2296" dirty="0">
                <a:ea typeface="楷体" panose="02010609060101010101" pitchFamily="49" charset="-122"/>
                <a:cs typeface="Times New Roman" panose="02020603050405020304" pitchFamily="18" charset="0"/>
              </a:rPr>
              <a:t>傅立叶变换</a:t>
            </a:r>
          </a:p>
        </p:txBody>
      </p:sp>
      <p:graphicFrame>
        <p:nvGraphicFramePr>
          <p:cNvPr id="11" name="对象 10"/>
          <p:cNvGraphicFramePr>
            <a:graphicFrameLocks noChangeAspect="1"/>
          </p:cNvGraphicFramePr>
          <p:nvPr>
            <p:extLst/>
          </p:nvPr>
        </p:nvGraphicFramePr>
        <p:xfrm>
          <a:off x="2927394" y="4637807"/>
          <a:ext cx="6451015" cy="1338393"/>
        </p:xfrm>
        <a:graphic>
          <a:graphicData uri="http://schemas.openxmlformats.org/presentationml/2006/ole">
            <mc:AlternateContent xmlns:mc="http://schemas.openxmlformats.org/markup-compatibility/2006">
              <mc:Choice xmlns:v="urn:schemas-microsoft-com:vml" Requires="v">
                <p:oleObj spid="_x0000_s17433" name="Equation" r:id="rId5" imgW="3276360" imgH="558720" progId="Equation.DSMT4">
                  <p:embed/>
                </p:oleObj>
              </mc:Choice>
              <mc:Fallback>
                <p:oleObj name="Equation" r:id="rId5" imgW="3276360" imgH="558720" progId="Equation.DSMT4">
                  <p:embed/>
                  <p:pic>
                    <p:nvPicPr>
                      <p:cNvPr id="11" name="对象 10"/>
                      <p:cNvPicPr>
                        <a:picLocks noChangeAspect="1" noChangeArrowheads="1"/>
                      </p:cNvPicPr>
                      <p:nvPr/>
                    </p:nvPicPr>
                    <p:blipFill>
                      <a:blip r:embed="rId6"/>
                      <a:srcRect/>
                      <a:stretch>
                        <a:fillRect/>
                      </a:stretch>
                    </p:blipFill>
                    <p:spPr bwMode="auto">
                      <a:xfrm>
                        <a:off x="2927394" y="4637807"/>
                        <a:ext cx="6451015" cy="1338393"/>
                      </a:xfrm>
                      <a:prstGeom prst="rect">
                        <a:avLst/>
                      </a:prstGeom>
                      <a:noFill/>
                    </p:spPr>
                  </p:pic>
                </p:oleObj>
              </mc:Fallback>
            </mc:AlternateContent>
          </a:graphicData>
        </a:graphic>
      </p:graphicFrame>
    </p:spTree>
    <p:extLst>
      <p:ext uri="{BB962C8B-B14F-4D97-AF65-F5344CB8AC3E}">
        <p14:creationId xmlns:p14="http://schemas.microsoft.com/office/powerpoint/2010/main" val="353573020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stretch>
            <a:fillRect/>
          </a:stretch>
        </p:blipFill>
        <p:spPr>
          <a:xfrm>
            <a:off x="2155783" y="3225845"/>
            <a:ext cx="3759586" cy="3076763"/>
          </a:xfrm>
          <a:prstGeom prst="rect">
            <a:avLst/>
          </a:prstGeom>
        </p:spPr>
      </p:pic>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66</a:t>
            </a:fld>
            <a:endParaRPr lang="en-US" altLang="zh-CN" dirty="0"/>
          </a:p>
        </p:txBody>
      </p:sp>
      <p:sp>
        <p:nvSpPr>
          <p:cNvPr id="3" name="Rectangle 2"/>
          <p:cNvSpPr txBox="1">
            <a:spLocks noChangeArrowheads="1"/>
          </p:cNvSpPr>
          <p:nvPr/>
        </p:nvSpPr>
        <p:spPr bwMode="auto">
          <a:xfrm>
            <a:off x="1963382" y="305746"/>
            <a:ext cx="4637758"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5.3.1</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基于同态滤波的增强</a:t>
            </a:r>
          </a:p>
        </p:txBody>
      </p:sp>
      <p:sp>
        <p:nvSpPr>
          <p:cNvPr id="4" name="Rectangle 2"/>
          <p:cNvSpPr txBox="1">
            <a:spLocks noChangeArrowheads="1"/>
          </p:cNvSpPr>
          <p:nvPr/>
        </p:nvSpPr>
        <p:spPr bwMode="auto">
          <a:xfrm>
            <a:off x="5223486" y="933434"/>
            <a:ext cx="513877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基于照度反射模型的图像增强</a:t>
            </a:r>
          </a:p>
        </p:txBody>
      </p:sp>
      <p:sp>
        <p:nvSpPr>
          <p:cNvPr id="5" name="矩形 4"/>
          <p:cNvSpPr/>
          <p:nvPr/>
        </p:nvSpPr>
        <p:spPr>
          <a:xfrm>
            <a:off x="2098322" y="1454360"/>
            <a:ext cx="6730689" cy="1053173"/>
          </a:xfrm>
          <a:prstGeom prst="rect">
            <a:avLst/>
          </a:prstGeom>
        </p:spPr>
        <p:txBody>
          <a:bodyPr wrap="none">
            <a:spAutoFit/>
          </a:bodyPr>
          <a:lstStyle/>
          <a:p>
            <a:pPr marL="437369" indent="-437369">
              <a:spcBef>
                <a:spcPct val="50000"/>
              </a:spcBef>
              <a:buClr>
                <a:srgbClr val="7000C8"/>
              </a:buClr>
              <a:buSzPct val="75000"/>
              <a:buFont typeface="Wingdings" panose="05000000000000000000" pitchFamily="2" charset="2"/>
              <a:buChar char="p"/>
            </a:pPr>
            <a:r>
              <a:rPr lang="zh-CN" altLang="en-US" sz="2800" dirty="0">
                <a:ea typeface="楷体" panose="02010609060101010101" pitchFamily="49" charset="-122"/>
                <a:cs typeface="Times New Roman" panose="02020603050405020304" pitchFamily="18" charset="0"/>
              </a:rPr>
              <a:t>同态滤波</a:t>
            </a:r>
            <a:r>
              <a:rPr lang="en-US" altLang="zh-CN" sz="2800" dirty="0">
                <a:ea typeface="楷体" panose="02010609060101010101" pitchFamily="49" charset="-122"/>
                <a:cs typeface="Times New Roman" panose="02020603050405020304" pitchFamily="18" charset="0"/>
              </a:rPr>
              <a:t>----</a:t>
            </a:r>
            <a:r>
              <a:rPr lang="zh-CN" altLang="en-US" sz="2800" dirty="0">
                <a:latin typeface="黑体" panose="02010609060101010101" pitchFamily="49" charset="-122"/>
                <a:ea typeface="黑体" panose="02010609060101010101" pitchFamily="49" charset="-122"/>
              </a:rPr>
              <a:t>衰减低频段，增强高频段</a:t>
            </a:r>
          </a:p>
          <a:p>
            <a:pPr eaLnBrk="1" hangingPunct="1">
              <a:spcBef>
                <a:spcPct val="50000"/>
              </a:spcBef>
              <a:buClrTx/>
              <a:buSzTx/>
              <a:buFontTx/>
              <a:buNone/>
            </a:pPr>
            <a:endParaRPr lang="zh-CN" altLang="en-US" sz="2296" dirty="0">
              <a:ea typeface="楷体" panose="02010609060101010101" pitchFamily="49" charset="-122"/>
              <a:cs typeface="Times New Roman" panose="02020603050405020304" pitchFamily="18" charset="0"/>
            </a:endParaRPr>
          </a:p>
        </p:txBody>
      </p:sp>
      <p:graphicFrame>
        <p:nvGraphicFramePr>
          <p:cNvPr id="7" name="对象 6"/>
          <p:cNvGraphicFramePr>
            <a:graphicFrameLocks noChangeAspect="1"/>
          </p:cNvGraphicFramePr>
          <p:nvPr>
            <p:extLst/>
          </p:nvPr>
        </p:nvGraphicFramePr>
        <p:xfrm>
          <a:off x="2932646" y="2102081"/>
          <a:ext cx="7258910" cy="1123764"/>
        </p:xfrm>
        <a:graphic>
          <a:graphicData uri="http://schemas.openxmlformats.org/presentationml/2006/ole">
            <mc:AlternateContent xmlns:mc="http://schemas.openxmlformats.org/markup-compatibility/2006">
              <mc:Choice xmlns:v="urn:schemas-microsoft-com:vml" Requires="v">
                <p:oleObj spid="_x0000_s18456" name="Equation" r:id="rId4" imgW="3327120" imgH="507960" progId="Equation.DSMT4">
                  <p:embed/>
                </p:oleObj>
              </mc:Choice>
              <mc:Fallback>
                <p:oleObj name="Equation" r:id="rId4" imgW="3327120" imgH="507960" progId="Equation.DSMT4">
                  <p:embed/>
                  <p:pic>
                    <p:nvPicPr>
                      <p:cNvPr id="7" name="对象 6"/>
                      <p:cNvPicPr>
                        <a:picLocks noChangeAspect="1" noChangeArrowheads="1"/>
                      </p:cNvPicPr>
                      <p:nvPr/>
                    </p:nvPicPr>
                    <p:blipFill>
                      <a:blip r:embed="rId5"/>
                      <a:srcRect/>
                      <a:stretch>
                        <a:fillRect/>
                      </a:stretch>
                    </p:blipFill>
                    <p:spPr bwMode="auto">
                      <a:xfrm>
                        <a:off x="2932646" y="2102081"/>
                        <a:ext cx="7258910" cy="1123764"/>
                      </a:xfrm>
                      <a:prstGeom prst="rect">
                        <a:avLst/>
                      </a:prstGeom>
                      <a:noFill/>
                    </p:spPr>
                  </p:pic>
                </p:oleObj>
              </mc:Fallback>
            </mc:AlternateContent>
          </a:graphicData>
        </a:graphic>
      </p:graphicFrame>
      <p:graphicFrame>
        <p:nvGraphicFramePr>
          <p:cNvPr id="12" name="对象 11"/>
          <p:cNvGraphicFramePr>
            <a:graphicFrameLocks noChangeAspect="1"/>
          </p:cNvGraphicFramePr>
          <p:nvPr>
            <p:extLst/>
          </p:nvPr>
        </p:nvGraphicFramePr>
        <p:xfrm>
          <a:off x="4961340" y="4373966"/>
          <a:ext cx="5570227" cy="583143"/>
        </p:xfrm>
        <a:graphic>
          <a:graphicData uri="http://schemas.openxmlformats.org/presentationml/2006/ole">
            <mc:AlternateContent xmlns:mc="http://schemas.openxmlformats.org/markup-compatibility/2006">
              <mc:Choice xmlns:v="urn:schemas-microsoft-com:vml" Requires="v">
                <p:oleObj spid="_x0000_s18457" name="Equation" r:id="rId6" imgW="2654280" imgH="253800" progId="Equation.DSMT4">
                  <p:embed/>
                </p:oleObj>
              </mc:Choice>
              <mc:Fallback>
                <p:oleObj name="Equation" r:id="rId6" imgW="2654280" imgH="253800" progId="Equation.DSMT4">
                  <p:embed/>
                  <p:pic>
                    <p:nvPicPr>
                      <p:cNvPr id="12" name="对象 11"/>
                      <p:cNvPicPr>
                        <a:picLocks noChangeAspect="1" noChangeArrowheads="1"/>
                      </p:cNvPicPr>
                      <p:nvPr/>
                    </p:nvPicPr>
                    <p:blipFill>
                      <a:blip r:embed="rId7"/>
                      <a:srcRect/>
                      <a:stretch>
                        <a:fillRect/>
                      </a:stretch>
                    </p:blipFill>
                    <p:spPr bwMode="auto">
                      <a:xfrm>
                        <a:off x="4961340" y="4373966"/>
                        <a:ext cx="5570227" cy="583143"/>
                      </a:xfrm>
                      <a:prstGeom prst="rect">
                        <a:avLst/>
                      </a:prstGeom>
                      <a:noFill/>
                    </p:spPr>
                  </p:pic>
                </p:oleObj>
              </mc:Fallback>
            </mc:AlternateContent>
          </a:graphicData>
        </a:graphic>
      </p:graphicFrame>
      <p:sp>
        <p:nvSpPr>
          <p:cNvPr id="13" name="矩形 12"/>
          <p:cNvSpPr/>
          <p:nvPr/>
        </p:nvSpPr>
        <p:spPr>
          <a:xfrm>
            <a:off x="6059217" y="5069223"/>
            <a:ext cx="2751074" cy="524118"/>
          </a:xfrm>
          <a:prstGeom prst="rect">
            <a:avLst/>
          </a:prstGeom>
        </p:spPr>
        <p:txBody>
          <a:bodyPr wrap="none">
            <a:spAutoFit/>
          </a:bodyPr>
          <a:lstStyle/>
          <a:p>
            <a:r>
              <a:rPr lang="en-US" altLang="zh-CN" sz="2806" i="1" kern="100" dirty="0">
                <a:cs typeface="Times New Roman" panose="02020603050405020304" pitchFamily="18" charset="0"/>
                <a:sym typeface="Symbol" panose="05050102010706020507" pitchFamily="18" charset="2"/>
              </a:rPr>
              <a:t></a:t>
            </a:r>
            <a:r>
              <a:rPr lang="en-US" altLang="zh-CN" sz="2806" i="1" kern="100" baseline="-25000" dirty="0">
                <a:cs typeface="Times New Roman" panose="02020603050405020304" pitchFamily="18" charset="0"/>
              </a:rPr>
              <a:t>H</a:t>
            </a:r>
            <a:r>
              <a:rPr lang="en-US" altLang="zh-CN" sz="2806" kern="100" dirty="0">
                <a:cs typeface="Times New Roman" panose="02020603050405020304" pitchFamily="18" charset="0"/>
              </a:rPr>
              <a:t> &gt;1</a:t>
            </a:r>
            <a:r>
              <a:rPr lang="zh-CN" altLang="zh-CN" sz="2806" kern="100" dirty="0">
                <a:cs typeface="Times New Roman" panose="02020603050405020304" pitchFamily="18" charset="0"/>
              </a:rPr>
              <a:t>，</a:t>
            </a:r>
            <a:r>
              <a:rPr lang="en-US" altLang="zh-CN" sz="2806" kern="100" dirty="0">
                <a:cs typeface="Times New Roman" panose="02020603050405020304" pitchFamily="18" charset="0"/>
              </a:rPr>
              <a:t>0&lt;</a:t>
            </a:r>
            <a:r>
              <a:rPr lang="en-US" altLang="zh-CN" sz="2806" i="1" kern="100" dirty="0">
                <a:cs typeface="Times New Roman" panose="02020603050405020304" pitchFamily="18" charset="0"/>
                <a:sym typeface="Symbol" panose="05050102010706020507" pitchFamily="18" charset="2"/>
              </a:rPr>
              <a:t></a:t>
            </a:r>
            <a:r>
              <a:rPr lang="en-US" altLang="zh-CN" sz="2806" i="1" kern="100" baseline="-25000" dirty="0">
                <a:cs typeface="Times New Roman" panose="02020603050405020304" pitchFamily="18" charset="0"/>
              </a:rPr>
              <a:t>L</a:t>
            </a:r>
            <a:r>
              <a:rPr lang="en-US" altLang="zh-CN" sz="2806" i="1" kern="100" dirty="0">
                <a:cs typeface="Times New Roman" panose="02020603050405020304" pitchFamily="18" charset="0"/>
              </a:rPr>
              <a:t> </a:t>
            </a:r>
            <a:r>
              <a:rPr lang="en-US" altLang="zh-CN" sz="2806" kern="100" dirty="0">
                <a:cs typeface="Times New Roman" panose="02020603050405020304" pitchFamily="18" charset="0"/>
              </a:rPr>
              <a:t>&lt;1</a:t>
            </a:r>
            <a:endParaRPr lang="zh-CN" altLang="en-US" sz="2806" dirty="0">
              <a:cs typeface="Times New Roman" panose="02020603050405020304" pitchFamily="18" charset="0"/>
            </a:endParaRPr>
          </a:p>
        </p:txBody>
      </p:sp>
      <p:sp>
        <p:nvSpPr>
          <p:cNvPr id="17" name="矩形 16"/>
          <p:cNvSpPr/>
          <p:nvPr/>
        </p:nvSpPr>
        <p:spPr>
          <a:xfrm>
            <a:off x="5526432" y="3722841"/>
            <a:ext cx="4835824" cy="524118"/>
          </a:xfrm>
          <a:prstGeom prst="rect">
            <a:avLst/>
          </a:prstGeom>
        </p:spPr>
        <p:txBody>
          <a:bodyPr wrap="square">
            <a:spAutoFit/>
          </a:bodyPr>
          <a:lstStyle/>
          <a:p>
            <a:r>
              <a:rPr lang="zh-CN" altLang="en-US" sz="2806" dirty="0"/>
              <a:t>令</a:t>
            </a:r>
            <a:r>
              <a:rPr lang="en-US" altLang="zh-CN" sz="2806" i="1" dirty="0"/>
              <a:t>High</a:t>
            </a:r>
            <a:r>
              <a:rPr lang="en-US" altLang="zh-CN" sz="2806" dirty="0"/>
              <a:t>(</a:t>
            </a:r>
            <a:r>
              <a:rPr lang="en-US" altLang="zh-CN" sz="2806" i="1" dirty="0" err="1"/>
              <a:t>u</a:t>
            </a:r>
            <a:r>
              <a:rPr lang="en-US" altLang="zh-CN" sz="2806" dirty="0" err="1"/>
              <a:t>,</a:t>
            </a:r>
            <a:r>
              <a:rPr lang="en-US" altLang="zh-CN" sz="2806" i="1" dirty="0" err="1"/>
              <a:t>v</a:t>
            </a:r>
            <a:r>
              <a:rPr lang="en-US" altLang="zh-CN" sz="2806" dirty="0"/>
              <a:t>)</a:t>
            </a:r>
            <a:r>
              <a:rPr lang="zh-CN" altLang="en-US" sz="2806" dirty="0"/>
              <a:t>为高通滤波函数</a:t>
            </a:r>
          </a:p>
        </p:txBody>
      </p:sp>
    </p:spTree>
    <p:extLst>
      <p:ext uri="{BB962C8B-B14F-4D97-AF65-F5344CB8AC3E}">
        <p14:creationId xmlns:p14="http://schemas.microsoft.com/office/powerpoint/2010/main" val="378160088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67</a:t>
            </a:fld>
            <a:endParaRPr lang="en-US" altLang="zh-CN"/>
          </a:p>
        </p:txBody>
      </p:sp>
      <p:sp>
        <p:nvSpPr>
          <p:cNvPr id="3" name="Rectangle 2"/>
          <p:cNvSpPr txBox="1">
            <a:spLocks noChangeArrowheads="1"/>
          </p:cNvSpPr>
          <p:nvPr/>
        </p:nvSpPr>
        <p:spPr bwMode="auto">
          <a:xfrm>
            <a:off x="1963382" y="305746"/>
            <a:ext cx="4637758"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5.3.1</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基于同态滤波的增强</a:t>
            </a:r>
          </a:p>
        </p:txBody>
      </p:sp>
      <p:sp>
        <p:nvSpPr>
          <p:cNvPr id="4" name="Rectangle 2"/>
          <p:cNvSpPr txBox="1">
            <a:spLocks noChangeArrowheads="1"/>
          </p:cNvSpPr>
          <p:nvPr/>
        </p:nvSpPr>
        <p:spPr bwMode="auto">
          <a:xfrm>
            <a:off x="5223486" y="933434"/>
            <a:ext cx="513877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基于照度反射模型的图像增强</a:t>
            </a:r>
          </a:p>
        </p:txBody>
      </p:sp>
      <p:sp>
        <p:nvSpPr>
          <p:cNvPr id="5" name="Text Box 5"/>
          <p:cNvSpPr txBox="1">
            <a:spLocks noChangeArrowheads="1"/>
          </p:cNvSpPr>
          <p:nvPr/>
        </p:nvSpPr>
        <p:spPr bwMode="auto">
          <a:xfrm>
            <a:off x="1997690" y="1376703"/>
            <a:ext cx="4638106" cy="563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marL="437369" indent="-437369">
              <a:spcBef>
                <a:spcPct val="50000"/>
              </a:spcBef>
              <a:buClr>
                <a:srgbClr val="7000C8"/>
              </a:buClr>
              <a:buSzPct val="75000"/>
              <a:buFont typeface="Wingdings" panose="05000000000000000000" pitchFamily="2" charset="2"/>
              <a:buChar char="p"/>
            </a:pPr>
            <a:r>
              <a:rPr kumimoji="1" lang="zh-CN" altLang="en-US" sz="3061" dirty="0">
                <a:latin typeface="Times New Roman" panose="02020603050405020304" pitchFamily="18" charset="0"/>
                <a:ea typeface="楷体" panose="02010609060101010101" pitchFamily="49" charset="-122"/>
                <a:cs typeface="Times New Roman" panose="02020603050405020304" pitchFamily="18" charset="0"/>
              </a:rPr>
              <a:t>求傅立叶逆变换</a:t>
            </a:r>
          </a:p>
        </p:txBody>
      </p:sp>
      <p:graphicFrame>
        <p:nvGraphicFramePr>
          <p:cNvPr id="7" name="对象 6"/>
          <p:cNvGraphicFramePr>
            <a:graphicFrameLocks noChangeAspect="1"/>
          </p:cNvGraphicFramePr>
          <p:nvPr>
            <p:extLst/>
          </p:nvPr>
        </p:nvGraphicFramePr>
        <p:xfrm>
          <a:off x="2526277" y="2155248"/>
          <a:ext cx="7671820" cy="1206496"/>
        </p:xfrm>
        <a:graphic>
          <a:graphicData uri="http://schemas.openxmlformats.org/presentationml/2006/ole">
            <mc:AlternateContent xmlns:mc="http://schemas.openxmlformats.org/markup-compatibility/2006">
              <mc:Choice xmlns:v="urn:schemas-microsoft-com:vml" Requires="v">
                <p:oleObj spid="_x0000_s19480" name="Equation" r:id="rId3" imgW="4597200" imgH="533160" progId="Equation.DSMT4">
                  <p:embed/>
                </p:oleObj>
              </mc:Choice>
              <mc:Fallback>
                <p:oleObj name="Equation" r:id="rId3" imgW="4597200" imgH="533160" progId="Equation.DSMT4">
                  <p:embed/>
                  <p:pic>
                    <p:nvPicPr>
                      <p:cNvPr id="7" name="对象 6"/>
                      <p:cNvPicPr>
                        <a:picLocks noChangeAspect="1" noChangeArrowheads="1"/>
                      </p:cNvPicPr>
                      <p:nvPr/>
                    </p:nvPicPr>
                    <p:blipFill>
                      <a:blip r:embed="rId4"/>
                      <a:srcRect/>
                      <a:stretch>
                        <a:fillRect/>
                      </a:stretch>
                    </p:blipFill>
                    <p:spPr bwMode="auto">
                      <a:xfrm>
                        <a:off x="2526277" y="2155248"/>
                        <a:ext cx="7671820" cy="1206496"/>
                      </a:xfrm>
                      <a:prstGeom prst="rect">
                        <a:avLst/>
                      </a:prstGeom>
                      <a:noFill/>
                    </p:spPr>
                  </p:pic>
                </p:oleObj>
              </mc:Fallback>
            </mc:AlternateContent>
          </a:graphicData>
        </a:graphic>
      </p:graphicFrame>
      <p:sp>
        <p:nvSpPr>
          <p:cNvPr id="8" name="矩形 7"/>
          <p:cNvSpPr/>
          <p:nvPr/>
        </p:nvSpPr>
        <p:spPr>
          <a:xfrm>
            <a:off x="2032804" y="3361744"/>
            <a:ext cx="7509319" cy="445635"/>
          </a:xfrm>
          <a:prstGeom prst="rect">
            <a:avLst/>
          </a:prstGeom>
        </p:spPr>
        <p:txBody>
          <a:bodyPr wrap="square">
            <a:spAutoFit/>
          </a:bodyPr>
          <a:lstStyle/>
          <a:p>
            <a:pPr marL="437369" indent="-437369">
              <a:spcBef>
                <a:spcPct val="50000"/>
              </a:spcBef>
              <a:buClr>
                <a:srgbClr val="7000C8"/>
              </a:buClr>
              <a:buSzPct val="75000"/>
              <a:buFont typeface="Wingdings" panose="05000000000000000000" pitchFamily="2" charset="2"/>
              <a:buChar char="p"/>
            </a:pPr>
            <a:r>
              <a:rPr lang="zh-CN" altLang="en-US" sz="2296" dirty="0">
                <a:ea typeface="楷体" panose="02010609060101010101" pitchFamily="49" charset="-122"/>
                <a:cs typeface="Times New Roman" panose="02020603050405020304" pitchFamily="18" charset="0"/>
              </a:rPr>
              <a:t>进行指数变换，得到输出图像</a:t>
            </a:r>
          </a:p>
        </p:txBody>
      </p:sp>
      <p:graphicFrame>
        <p:nvGraphicFramePr>
          <p:cNvPr id="10" name="对象 9"/>
          <p:cNvGraphicFramePr>
            <a:graphicFrameLocks noChangeAspect="1"/>
          </p:cNvGraphicFramePr>
          <p:nvPr>
            <p:extLst/>
          </p:nvPr>
        </p:nvGraphicFramePr>
        <p:xfrm>
          <a:off x="2696533" y="4186697"/>
          <a:ext cx="5053903" cy="1356616"/>
        </p:xfrm>
        <a:graphic>
          <a:graphicData uri="http://schemas.openxmlformats.org/presentationml/2006/ole">
            <mc:AlternateContent xmlns:mc="http://schemas.openxmlformats.org/markup-compatibility/2006">
              <mc:Choice xmlns:v="urn:schemas-microsoft-com:vml" Requires="v">
                <p:oleObj spid="_x0000_s19481" name="Equation" r:id="rId5" imgW="2031840" imgH="545760" progId="Equation.DSMT4">
                  <p:embed/>
                </p:oleObj>
              </mc:Choice>
              <mc:Fallback>
                <p:oleObj name="Equation" r:id="rId5" imgW="2031840" imgH="545760" progId="Equation.DSMT4">
                  <p:embed/>
                  <p:pic>
                    <p:nvPicPr>
                      <p:cNvPr id="10" name="对象 9"/>
                      <p:cNvPicPr>
                        <a:picLocks noChangeAspect="1" noChangeArrowheads="1"/>
                      </p:cNvPicPr>
                      <p:nvPr/>
                    </p:nvPicPr>
                    <p:blipFill>
                      <a:blip r:embed="rId6"/>
                      <a:srcRect/>
                      <a:stretch>
                        <a:fillRect/>
                      </a:stretch>
                    </p:blipFill>
                    <p:spPr bwMode="auto">
                      <a:xfrm>
                        <a:off x="2696533" y="4186697"/>
                        <a:ext cx="5053903" cy="1356616"/>
                      </a:xfrm>
                      <a:prstGeom prst="rect">
                        <a:avLst/>
                      </a:prstGeom>
                      <a:noFill/>
                    </p:spPr>
                  </p:pic>
                </p:oleObj>
              </mc:Fallback>
            </mc:AlternateContent>
          </a:graphicData>
        </a:graphic>
      </p:graphicFrame>
    </p:spTree>
    <p:extLst>
      <p:ext uri="{BB962C8B-B14F-4D97-AF65-F5344CB8AC3E}">
        <p14:creationId xmlns:p14="http://schemas.microsoft.com/office/powerpoint/2010/main" val="246099415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68</a:t>
            </a:fld>
            <a:endParaRPr lang="en-US" altLang="zh-CN"/>
          </a:p>
        </p:txBody>
      </p:sp>
      <p:sp>
        <p:nvSpPr>
          <p:cNvPr id="3" name="Rectangle 2"/>
          <p:cNvSpPr txBox="1">
            <a:spLocks noChangeArrowheads="1"/>
          </p:cNvSpPr>
          <p:nvPr/>
        </p:nvSpPr>
        <p:spPr bwMode="auto">
          <a:xfrm>
            <a:off x="1963382" y="305746"/>
            <a:ext cx="4637758"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5.3.1</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基于同态滤波的增强</a:t>
            </a:r>
          </a:p>
        </p:txBody>
      </p:sp>
      <p:sp>
        <p:nvSpPr>
          <p:cNvPr id="4" name="Rectangle 2"/>
          <p:cNvSpPr txBox="1">
            <a:spLocks noChangeArrowheads="1"/>
          </p:cNvSpPr>
          <p:nvPr/>
        </p:nvSpPr>
        <p:spPr bwMode="auto">
          <a:xfrm>
            <a:off x="5223486" y="933434"/>
            <a:ext cx="513877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基于照度反射模型的图像增强</a:t>
            </a:r>
          </a:p>
        </p:txBody>
      </p:sp>
      <p:sp>
        <p:nvSpPr>
          <p:cNvPr id="6" name="文本框 5"/>
          <p:cNvSpPr txBox="1"/>
          <p:nvPr/>
        </p:nvSpPr>
        <p:spPr>
          <a:xfrm>
            <a:off x="1963381" y="1983584"/>
            <a:ext cx="8247014" cy="4491358"/>
          </a:xfrm>
          <a:prstGeom prst="rect">
            <a:avLst/>
          </a:prstGeom>
          <a:noFill/>
        </p:spPr>
        <p:txBody>
          <a:bodyPr wrap="square" rtlCol="0">
            <a:spAutoFit/>
          </a:bodyPr>
          <a:lstStyle/>
          <a:p>
            <a:pPr algn="just">
              <a:spcBef>
                <a:spcPts val="383"/>
              </a:spcBef>
              <a:spcAft>
                <a:spcPts val="128"/>
              </a:spcAft>
            </a:pPr>
            <a:r>
              <a:rPr lang="en-US" altLang="zh-CN" sz="2806" dirty="0">
                <a:ea typeface="楷体" panose="02010609060101010101" pitchFamily="49" charset="-122"/>
                <a:cs typeface="Times New Roman" panose="02020603050405020304" pitchFamily="18" charset="0"/>
              </a:rPr>
              <a:t>Image=double(rgb2gray(</a:t>
            </a:r>
            <a:r>
              <a:rPr lang="en-US" altLang="zh-CN" sz="2806" dirty="0" err="1">
                <a:ea typeface="楷体" panose="02010609060101010101" pitchFamily="49" charset="-122"/>
                <a:cs typeface="Times New Roman" panose="02020603050405020304" pitchFamily="18" charset="0"/>
              </a:rPr>
              <a:t>imread</a:t>
            </a:r>
            <a:r>
              <a:rPr lang="en-US" altLang="zh-CN" sz="2806" dirty="0">
                <a:ea typeface="楷体" panose="02010609060101010101" pitchFamily="49" charset="-122"/>
                <a:cs typeface="Times New Roman" panose="02020603050405020304" pitchFamily="18" charset="0"/>
              </a:rPr>
              <a:t>('gugong1.jpg')));    </a:t>
            </a:r>
            <a:endParaRPr lang="zh-CN" altLang="zh-CN" sz="2806" dirty="0">
              <a:ea typeface="楷体" panose="02010609060101010101" pitchFamily="49" charset="-122"/>
              <a:cs typeface="Times New Roman" panose="02020603050405020304" pitchFamily="18" charset="0"/>
            </a:endParaRPr>
          </a:p>
          <a:p>
            <a:pPr algn="just">
              <a:spcBef>
                <a:spcPts val="383"/>
              </a:spcBef>
              <a:spcAft>
                <a:spcPts val="128"/>
              </a:spcAft>
            </a:pPr>
            <a:r>
              <a:rPr lang="en-US" altLang="zh-CN" sz="2806" dirty="0" err="1">
                <a:ea typeface="楷体" panose="02010609060101010101" pitchFamily="49" charset="-122"/>
                <a:cs typeface="Times New Roman" panose="02020603050405020304" pitchFamily="18" charset="0"/>
              </a:rPr>
              <a:t>logI</a:t>
            </a:r>
            <a:r>
              <a:rPr lang="en-US" altLang="zh-CN" sz="2806" dirty="0">
                <a:ea typeface="楷体" panose="02010609060101010101" pitchFamily="49" charset="-122"/>
                <a:cs typeface="Times New Roman" panose="02020603050405020304" pitchFamily="18" charset="0"/>
              </a:rPr>
              <a:t>=log(Image+1); </a:t>
            </a:r>
          </a:p>
          <a:p>
            <a:pPr algn="just">
              <a:spcBef>
                <a:spcPts val="383"/>
              </a:spcBef>
              <a:spcAft>
                <a:spcPts val="128"/>
              </a:spcAft>
            </a:pPr>
            <a:r>
              <a:rPr lang="en-US" altLang="zh-CN" sz="2806" dirty="0">
                <a:ea typeface="楷体" panose="02010609060101010101" pitchFamily="49" charset="-122"/>
                <a:cs typeface="Times New Roman" panose="02020603050405020304" pitchFamily="18" charset="0"/>
              </a:rPr>
              <a:t>sigma=1.414;     </a:t>
            </a:r>
            <a:r>
              <a:rPr lang="en-US" altLang="zh-CN" sz="2806" dirty="0" err="1">
                <a:ea typeface="楷体" panose="02010609060101010101" pitchFamily="49" charset="-122"/>
                <a:cs typeface="Times New Roman" panose="02020603050405020304" pitchFamily="18" charset="0"/>
              </a:rPr>
              <a:t>filtersize</a:t>
            </a:r>
            <a:r>
              <a:rPr lang="en-US" altLang="zh-CN" sz="2806" dirty="0">
                <a:ea typeface="楷体" panose="02010609060101010101" pitchFamily="49" charset="-122"/>
                <a:cs typeface="Times New Roman" panose="02020603050405020304" pitchFamily="18" charset="0"/>
              </a:rPr>
              <a:t>=[7 7];                                    </a:t>
            </a:r>
            <a:endParaRPr lang="zh-CN" altLang="zh-CN" sz="2806" dirty="0">
              <a:ea typeface="楷体" panose="02010609060101010101" pitchFamily="49" charset="-122"/>
              <a:cs typeface="Times New Roman" panose="02020603050405020304" pitchFamily="18" charset="0"/>
            </a:endParaRPr>
          </a:p>
          <a:p>
            <a:pPr algn="just">
              <a:spcBef>
                <a:spcPts val="383"/>
              </a:spcBef>
              <a:spcAft>
                <a:spcPts val="128"/>
              </a:spcAft>
            </a:pPr>
            <a:r>
              <a:rPr lang="en-US" altLang="zh-CN" sz="2806" dirty="0" err="1">
                <a:ea typeface="楷体" panose="02010609060101010101" pitchFamily="49" charset="-122"/>
                <a:cs typeface="Times New Roman" panose="02020603050405020304" pitchFamily="18" charset="0"/>
              </a:rPr>
              <a:t>lowfilter</a:t>
            </a:r>
            <a:r>
              <a:rPr lang="en-US" altLang="zh-CN" sz="2806" dirty="0">
                <a:ea typeface="楷体" panose="02010609060101010101" pitchFamily="49" charset="-122"/>
                <a:cs typeface="Times New Roman" panose="02020603050405020304" pitchFamily="18" charset="0"/>
              </a:rPr>
              <a:t>=</a:t>
            </a:r>
            <a:r>
              <a:rPr lang="en-US" altLang="zh-CN" sz="2806" dirty="0" err="1">
                <a:ea typeface="楷体" panose="02010609060101010101" pitchFamily="49" charset="-122"/>
                <a:cs typeface="Times New Roman" panose="02020603050405020304" pitchFamily="18" charset="0"/>
              </a:rPr>
              <a:t>fspecial</a:t>
            </a:r>
            <a:r>
              <a:rPr lang="en-US" altLang="zh-CN" sz="2806" dirty="0">
                <a:ea typeface="楷体" panose="02010609060101010101" pitchFamily="49" charset="-122"/>
                <a:cs typeface="Times New Roman" panose="02020603050405020304" pitchFamily="18" charset="0"/>
              </a:rPr>
              <a:t>('</a:t>
            </a:r>
            <a:r>
              <a:rPr lang="en-US" altLang="zh-CN" sz="2806" dirty="0" err="1">
                <a:ea typeface="楷体" panose="02010609060101010101" pitchFamily="49" charset="-122"/>
                <a:cs typeface="Times New Roman" panose="02020603050405020304" pitchFamily="18" charset="0"/>
              </a:rPr>
              <a:t>gaussian</a:t>
            </a:r>
            <a:r>
              <a:rPr lang="en-US" altLang="zh-CN" sz="2806" dirty="0">
                <a:ea typeface="楷体" panose="02010609060101010101" pitchFamily="49" charset="-122"/>
                <a:cs typeface="Times New Roman" panose="02020603050405020304" pitchFamily="18" charset="0"/>
              </a:rPr>
              <a:t>',</a:t>
            </a:r>
            <a:r>
              <a:rPr lang="en-US" altLang="zh-CN" sz="2806" dirty="0" err="1">
                <a:ea typeface="楷体" panose="02010609060101010101" pitchFamily="49" charset="-122"/>
                <a:cs typeface="Times New Roman" panose="02020603050405020304" pitchFamily="18" charset="0"/>
              </a:rPr>
              <a:t>filtersize,sigma</a:t>
            </a:r>
            <a:r>
              <a:rPr lang="en-US" altLang="zh-CN" sz="2806" dirty="0">
                <a:ea typeface="楷体" panose="02010609060101010101" pitchFamily="49" charset="-122"/>
                <a:cs typeface="Times New Roman" panose="02020603050405020304" pitchFamily="18" charset="0"/>
              </a:rPr>
              <a:t>);            </a:t>
            </a:r>
            <a:endParaRPr lang="zh-CN" altLang="zh-CN" sz="2806" dirty="0">
              <a:ea typeface="楷体" panose="02010609060101010101" pitchFamily="49" charset="-122"/>
              <a:cs typeface="Times New Roman" panose="02020603050405020304" pitchFamily="18" charset="0"/>
            </a:endParaRPr>
          </a:p>
          <a:p>
            <a:pPr algn="just">
              <a:spcBef>
                <a:spcPts val="383"/>
              </a:spcBef>
              <a:spcAft>
                <a:spcPts val="128"/>
              </a:spcAft>
            </a:pPr>
            <a:r>
              <a:rPr lang="en-US" altLang="zh-CN" sz="2806" dirty="0" err="1">
                <a:ea typeface="楷体" panose="02010609060101010101" pitchFamily="49" charset="-122"/>
                <a:cs typeface="Times New Roman" panose="02020603050405020304" pitchFamily="18" charset="0"/>
              </a:rPr>
              <a:t>highfilter</a:t>
            </a:r>
            <a:r>
              <a:rPr lang="en-US" altLang="zh-CN" sz="2806" dirty="0">
                <a:ea typeface="楷体" panose="02010609060101010101" pitchFamily="49" charset="-122"/>
                <a:cs typeface="Times New Roman" panose="02020603050405020304" pitchFamily="18" charset="0"/>
              </a:rPr>
              <a:t>=zeros(</a:t>
            </a:r>
            <a:r>
              <a:rPr lang="en-US" altLang="zh-CN" sz="2806" dirty="0" err="1">
                <a:ea typeface="楷体" panose="02010609060101010101" pitchFamily="49" charset="-122"/>
                <a:cs typeface="Times New Roman" panose="02020603050405020304" pitchFamily="18" charset="0"/>
              </a:rPr>
              <a:t>filtersize</a:t>
            </a:r>
            <a:r>
              <a:rPr lang="en-US" altLang="zh-CN" sz="2806" dirty="0">
                <a:ea typeface="楷体" panose="02010609060101010101" pitchFamily="49" charset="-122"/>
                <a:cs typeface="Times New Roman" panose="02020603050405020304" pitchFamily="18" charset="0"/>
              </a:rPr>
              <a:t>);</a:t>
            </a:r>
            <a:endParaRPr lang="zh-CN" altLang="zh-CN" sz="2806" dirty="0">
              <a:ea typeface="楷体" panose="02010609060101010101" pitchFamily="49" charset="-122"/>
              <a:cs typeface="Times New Roman" panose="02020603050405020304" pitchFamily="18" charset="0"/>
            </a:endParaRPr>
          </a:p>
          <a:p>
            <a:pPr algn="just">
              <a:spcBef>
                <a:spcPts val="383"/>
              </a:spcBef>
              <a:spcAft>
                <a:spcPts val="128"/>
              </a:spcAft>
            </a:pPr>
            <a:r>
              <a:rPr lang="en-US" altLang="zh-CN" sz="2806" dirty="0" err="1">
                <a:ea typeface="楷体" panose="02010609060101010101" pitchFamily="49" charset="-122"/>
                <a:cs typeface="Times New Roman" panose="02020603050405020304" pitchFamily="18" charset="0"/>
              </a:rPr>
              <a:t>highpara</a:t>
            </a:r>
            <a:r>
              <a:rPr lang="en-US" altLang="zh-CN" sz="2806" dirty="0">
                <a:ea typeface="楷体" panose="02010609060101010101" pitchFamily="49" charset="-122"/>
                <a:cs typeface="Times New Roman" panose="02020603050405020304" pitchFamily="18" charset="0"/>
              </a:rPr>
              <a:t>=1;      </a:t>
            </a:r>
            <a:r>
              <a:rPr lang="en-US" altLang="zh-CN" sz="2806" dirty="0" err="1">
                <a:ea typeface="楷体" panose="02010609060101010101" pitchFamily="49" charset="-122"/>
                <a:cs typeface="Times New Roman" panose="02020603050405020304" pitchFamily="18" charset="0"/>
              </a:rPr>
              <a:t>lowpara</a:t>
            </a:r>
            <a:r>
              <a:rPr lang="en-US" altLang="zh-CN" sz="2806" dirty="0">
                <a:ea typeface="楷体" panose="02010609060101010101" pitchFamily="49" charset="-122"/>
                <a:cs typeface="Times New Roman" panose="02020603050405020304" pitchFamily="18" charset="0"/>
              </a:rPr>
              <a:t>=0.4;</a:t>
            </a:r>
          </a:p>
          <a:p>
            <a:pPr algn="just">
              <a:spcBef>
                <a:spcPts val="383"/>
              </a:spcBef>
              <a:spcAft>
                <a:spcPts val="128"/>
              </a:spcAft>
            </a:pPr>
            <a:r>
              <a:rPr lang="en-US" altLang="zh-CN" sz="2806" dirty="0" err="1">
                <a:ea typeface="楷体" panose="02010609060101010101" pitchFamily="49" charset="-122"/>
                <a:cs typeface="Times New Roman" panose="02020603050405020304" pitchFamily="18" charset="0"/>
              </a:rPr>
              <a:t>highfilter</a:t>
            </a:r>
            <a:r>
              <a:rPr lang="en-US" altLang="zh-CN" sz="2806" dirty="0">
                <a:ea typeface="楷体" panose="02010609060101010101" pitchFamily="49" charset="-122"/>
                <a:cs typeface="Times New Roman" panose="02020603050405020304" pitchFamily="18" charset="0"/>
              </a:rPr>
              <a:t>(</a:t>
            </a:r>
            <a:r>
              <a:rPr lang="en-US" altLang="zh-CN" sz="2679" dirty="0">
                <a:ea typeface="楷体" panose="02010609060101010101" pitchFamily="49" charset="-122"/>
                <a:cs typeface="Times New Roman" panose="02020603050405020304" pitchFamily="18" charset="0"/>
              </a:rPr>
              <a:t>ceil(</a:t>
            </a:r>
            <a:r>
              <a:rPr lang="en-US" altLang="zh-CN" sz="2679" dirty="0" err="1">
                <a:ea typeface="楷体" panose="02010609060101010101" pitchFamily="49" charset="-122"/>
                <a:cs typeface="Times New Roman" panose="02020603050405020304" pitchFamily="18" charset="0"/>
              </a:rPr>
              <a:t>filtersize</a:t>
            </a:r>
            <a:r>
              <a:rPr lang="en-US" altLang="zh-CN" sz="2679" dirty="0">
                <a:ea typeface="楷体" panose="02010609060101010101" pitchFamily="49" charset="-122"/>
                <a:cs typeface="Times New Roman" panose="02020603050405020304" pitchFamily="18" charset="0"/>
              </a:rPr>
              <a:t>(1,1)/2),ceil(</a:t>
            </a:r>
            <a:r>
              <a:rPr lang="en-US" altLang="zh-CN" sz="2679" dirty="0" err="1">
                <a:ea typeface="楷体" panose="02010609060101010101" pitchFamily="49" charset="-122"/>
                <a:cs typeface="Times New Roman" panose="02020603050405020304" pitchFamily="18" charset="0"/>
              </a:rPr>
              <a:t>filtersize</a:t>
            </a:r>
            <a:r>
              <a:rPr lang="en-US" altLang="zh-CN" sz="2679" dirty="0">
                <a:ea typeface="楷体" panose="02010609060101010101" pitchFamily="49" charset="-122"/>
                <a:cs typeface="Times New Roman" panose="02020603050405020304" pitchFamily="18" charset="0"/>
              </a:rPr>
              <a:t>(1,2)/2))=1</a:t>
            </a:r>
            <a:r>
              <a:rPr lang="en-US" altLang="zh-CN" sz="2806" dirty="0">
                <a:ea typeface="楷体" panose="02010609060101010101" pitchFamily="49" charset="-122"/>
                <a:cs typeface="Times New Roman" panose="02020603050405020304" pitchFamily="18" charset="0"/>
              </a:rPr>
              <a:t>;</a:t>
            </a:r>
            <a:endParaRPr lang="zh-CN" altLang="zh-CN" sz="2806" dirty="0">
              <a:ea typeface="楷体" panose="02010609060101010101" pitchFamily="49" charset="-122"/>
              <a:cs typeface="Times New Roman" panose="02020603050405020304" pitchFamily="18" charset="0"/>
            </a:endParaRPr>
          </a:p>
          <a:p>
            <a:pPr algn="just">
              <a:spcBef>
                <a:spcPts val="383"/>
              </a:spcBef>
              <a:spcAft>
                <a:spcPts val="128"/>
              </a:spcAft>
            </a:pPr>
            <a:r>
              <a:rPr lang="en-US" altLang="zh-CN" sz="2806" dirty="0" err="1">
                <a:ea typeface="楷体" panose="02010609060101010101" pitchFamily="49" charset="-122"/>
                <a:cs typeface="Times New Roman" panose="02020603050405020304" pitchFamily="18" charset="0"/>
              </a:rPr>
              <a:t>highfilter</a:t>
            </a:r>
            <a:r>
              <a:rPr lang="en-US" altLang="zh-CN" sz="2806" dirty="0">
                <a:ea typeface="楷体" panose="02010609060101010101" pitchFamily="49" charset="-122"/>
                <a:cs typeface="Times New Roman" panose="02020603050405020304" pitchFamily="18" charset="0"/>
              </a:rPr>
              <a:t>=</a:t>
            </a:r>
            <a:r>
              <a:rPr lang="en-US" altLang="zh-CN" sz="2806" dirty="0" err="1">
                <a:ea typeface="楷体" panose="02010609060101010101" pitchFamily="49" charset="-122"/>
                <a:cs typeface="Times New Roman" panose="02020603050405020304" pitchFamily="18" charset="0"/>
              </a:rPr>
              <a:t>highpara</a:t>
            </a:r>
            <a:r>
              <a:rPr lang="en-US" altLang="zh-CN" sz="2806" dirty="0">
                <a:ea typeface="楷体" panose="02010609060101010101" pitchFamily="49" charset="-122"/>
                <a:cs typeface="Times New Roman" panose="02020603050405020304" pitchFamily="18" charset="0"/>
              </a:rPr>
              <a:t>*</a:t>
            </a:r>
            <a:r>
              <a:rPr lang="en-US" altLang="zh-CN" sz="2806" dirty="0" err="1">
                <a:ea typeface="楷体" panose="02010609060101010101" pitchFamily="49" charset="-122"/>
                <a:cs typeface="Times New Roman" panose="02020603050405020304" pitchFamily="18" charset="0"/>
              </a:rPr>
              <a:t>highfilter</a:t>
            </a:r>
            <a:r>
              <a:rPr lang="en-US" altLang="zh-CN" sz="2806" dirty="0">
                <a:ea typeface="楷体" panose="02010609060101010101" pitchFamily="49" charset="-122"/>
                <a:cs typeface="Times New Roman" panose="02020603050405020304" pitchFamily="18" charset="0"/>
              </a:rPr>
              <a:t>-</a:t>
            </a:r>
          </a:p>
          <a:p>
            <a:pPr algn="just">
              <a:spcBef>
                <a:spcPts val="383"/>
              </a:spcBef>
              <a:spcAft>
                <a:spcPts val="128"/>
              </a:spcAft>
            </a:pPr>
            <a:r>
              <a:rPr lang="en-US" altLang="zh-CN" sz="2806" dirty="0">
                <a:ea typeface="楷体" panose="02010609060101010101" pitchFamily="49" charset="-122"/>
                <a:cs typeface="Times New Roman" panose="02020603050405020304" pitchFamily="18" charset="0"/>
              </a:rPr>
              <a:t>                                   (</a:t>
            </a:r>
            <a:r>
              <a:rPr lang="en-US" altLang="zh-CN" sz="2806" dirty="0" err="1">
                <a:ea typeface="楷体" panose="02010609060101010101" pitchFamily="49" charset="-122"/>
                <a:cs typeface="Times New Roman" panose="02020603050405020304" pitchFamily="18" charset="0"/>
              </a:rPr>
              <a:t>highpara-lowpara</a:t>
            </a:r>
            <a:r>
              <a:rPr lang="en-US" altLang="zh-CN" sz="2806" dirty="0">
                <a:ea typeface="楷体" panose="02010609060101010101" pitchFamily="49" charset="-122"/>
                <a:cs typeface="Times New Roman" panose="02020603050405020304" pitchFamily="18" charset="0"/>
              </a:rPr>
              <a:t>)*</a:t>
            </a:r>
            <a:r>
              <a:rPr lang="en-US" altLang="zh-CN" sz="2806" dirty="0" err="1">
                <a:ea typeface="楷体" panose="02010609060101010101" pitchFamily="49" charset="-122"/>
                <a:cs typeface="Times New Roman" panose="02020603050405020304" pitchFamily="18" charset="0"/>
              </a:rPr>
              <a:t>lowfilter</a:t>
            </a:r>
            <a:r>
              <a:rPr lang="en-US" altLang="zh-CN" sz="2806" dirty="0">
                <a:ea typeface="楷体" panose="02010609060101010101" pitchFamily="49" charset="-122"/>
                <a:cs typeface="Times New Roman" panose="02020603050405020304" pitchFamily="18" charset="0"/>
              </a:rPr>
              <a:t>; </a:t>
            </a:r>
            <a:endParaRPr lang="zh-CN" altLang="en-US" sz="2806" dirty="0">
              <a:ea typeface="楷体" panose="02010609060101010101" pitchFamily="49" charset="-122"/>
              <a:cs typeface="Times New Roman" panose="02020603050405020304" pitchFamily="18" charset="0"/>
            </a:endParaRPr>
          </a:p>
        </p:txBody>
      </p:sp>
      <p:sp>
        <p:nvSpPr>
          <p:cNvPr id="7" name="矩形 6"/>
          <p:cNvSpPr/>
          <p:nvPr/>
        </p:nvSpPr>
        <p:spPr>
          <a:xfrm>
            <a:off x="1963381" y="1369146"/>
            <a:ext cx="7878374" cy="445635"/>
          </a:xfrm>
          <a:prstGeom prst="rect">
            <a:avLst/>
          </a:prstGeom>
        </p:spPr>
        <p:txBody>
          <a:bodyPr wrap="square">
            <a:spAutoFit/>
          </a:bodyPr>
          <a:lstStyle/>
          <a:p>
            <a:pPr marL="437369" indent="-437369">
              <a:buClr>
                <a:srgbClr val="7000C8"/>
              </a:buClr>
              <a:buSzPct val="75000"/>
              <a:buFont typeface="Wingdings" panose="05000000000000000000" pitchFamily="2" charset="2"/>
              <a:buChar char="n"/>
            </a:pPr>
            <a:r>
              <a:rPr lang="zh-CN" altLang="en-US" sz="2296" kern="100" dirty="0">
                <a:latin typeface="楷体" panose="02010609060101010101" pitchFamily="49" charset="-122"/>
                <a:ea typeface="楷体" panose="02010609060101010101" pitchFamily="49" charset="-122"/>
                <a:cs typeface="Times New Roman" panose="02020603050405020304" pitchFamily="18" charset="0"/>
              </a:rPr>
              <a:t>例程</a:t>
            </a:r>
            <a:r>
              <a:rPr lang="en-US" altLang="zh-CN" sz="2296" kern="100" dirty="0">
                <a:latin typeface="楷体" panose="02010609060101010101" pitchFamily="49" charset="-122"/>
                <a:ea typeface="楷体" panose="02010609060101010101" pitchFamily="49" charset="-122"/>
                <a:cs typeface="Times New Roman" panose="02020603050405020304" pitchFamily="18" charset="0"/>
              </a:rPr>
              <a:t>—</a:t>
            </a:r>
            <a:r>
              <a:rPr lang="zh-CN" altLang="en-US" sz="2296" kern="100" dirty="0">
                <a:latin typeface="楷体" panose="02010609060101010101" pitchFamily="49" charset="-122"/>
                <a:ea typeface="楷体" panose="02010609060101010101" pitchFamily="49" charset="-122"/>
                <a:cs typeface="Times New Roman" panose="02020603050405020304" pitchFamily="18" charset="0"/>
              </a:rPr>
              <a:t>代码</a:t>
            </a:r>
            <a:endParaRPr lang="zh-CN" altLang="en-US" sz="2296"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07522062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69</a:t>
            </a:fld>
            <a:endParaRPr lang="en-US" altLang="zh-CN"/>
          </a:p>
        </p:txBody>
      </p:sp>
      <p:sp>
        <p:nvSpPr>
          <p:cNvPr id="3" name="Rectangle 2"/>
          <p:cNvSpPr txBox="1">
            <a:spLocks noChangeArrowheads="1"/>
          </p:cNvSpPr>
          <p:nvPr/>
        </p:nvSpPr>
        <p:spPr bwMode="auto">
          <a:xfrm>
            <a:off x="1963382" y="305746"/>
            <a:ext cx="4637758"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5.3.1</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基于同态滤波的增强</a:t>
            </a:r>
          </a:p>
        </p:txBody>
      </p:sp>
      <p:sp>
        <p:nvSpPr>
          <p:cNvPr id="4" name="Rectangle 2"/>
          <p:cNvSpPr txBox="1">
            <a:spLocks noChangeArrowheads="1"/>
          </p:cNvSpPr>
          <p:nvPr/>
        </p:nvSpPr>
        <p:spPr bwMode="auto">
          <a:xfrm>
            <a:off x="5223486" y="933434"/>
            <a:ext cx="513877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基于照度反射模型的图像增强</a:t>
            </a:r>
          </a:p>
        </p:txBody>
      </p:sp>
      <p:sp>
        <p:nvSpPr>
          <p:cNvPr id="5" name="文本框 4"/>
          <p:cNvSpPr txBox="1"/>
          <p:nvPr/>
        </p:nvSpPr>
        <p:spPr>
          <a:xfrm>
            <a:off x="1963381" y="1546205"/>
            <a:ext cx="8035975" cy="3730380"/>
          </a:xfrm>
          <a:prstGeom prst="rect">
            <a:avLst/>
          </a:prstGeom>
          <a:noFill/>
        </p:spPr>
        <p:txBody>
          <a:bodyPr wrap="square" rtlCol="0">
            <a:spAutoFit/>
          </a:bodyPr>
          <a:lstStyle/>
          <a:p>
            <a:pPr algn="just">
              <a:spcBef>
                <a:spcPts val="638"/>
              </a:spcBef>
              <a:spcAft>
                <a:spcPts val="638"/>
              </a:spcAft>
            </a:pPr>
            <a:r>
              <a:rPr lang="en-US" altLang="zh-CN" sz="2806" dirty="0" err="1">
                <a:ea typeface="楷体" panose="02010609060101010101" pitchFamily="49" charset="-122"/>
                <a:cs typeface="Times New Roman" panose="02020603050405020304" pitchFamily="18" charset="0"/>
              </a:rPr>
              <a:t>highpart</a:t>
            </a:r>
            <a:r>
              <a:rPr lang="en-US" altLang="zh-CN" sz="2806" dirty="0">
                <a:ea typeface="楷体" panose="02010609060101010101" pitchFamily="49" charset="-122"/>
                <a:cs typeface="Times New Roman" panose="02020603050405020304" pitchFamily="18" charset="0"/>
              </a:rPr>
              <a:t>=</a:t>
            </a:r>
            <a:r>
              <a:rPr lang="en-US" altLang="zh-CN" sz="2806" dirty="0" err="1">
                <a:ea typeface="楷体" panose="02010609060101010101" pitchFamily="49" charset="-122"/>
                <a:cs typeface="Times New Roman" panose="02020603050405020304" pitchFamily="18" charset="0"/>
              </a:rPr>
              <a:t>imfilter</a:t>
            </a:r>
            <a:r>
              <a:rPr lang="en-US" altLang="zh-CN" sz="2806" dirty="0">
                <a:ea typeface="楷体" panose="02010609060101010101" pitchFamily="49" charset="-122"/>
                <a:cs typeface="Times New Roman" panose="02020603050405020304" pitchFamily="18" charset="0"/>
              </a:rPr>
              <a:t>(logI,</a:t>
            </a:r>
            <a:r>
              <a:rPr lang="en-US" altLang="zh-CN" sz="2806" dirty="0" err="1">
                <a:ea typeface="楷体" panose="02010609060101010101" pitchFamily="49" charset="-122"/>
                <a:cs typeface="Times New Roman" panose="02020603050405020304" pitchFamily="18" charset="0"/>
              </a:rPr>
              <a:t>highfilter</a:t>
            </a:r>
            <a:r>
              <a:rPr lang="en-US" altLang="zh-CN" sz="2806" dirty="0">
                <a:ea typeface="楷体" panose="02010609060101010101" pitchFamily="49" charset="-122"/>
                <a:cs typeface="Times New Roman" panose="02020603050405020304" pitchFamily="18" charset="0"/>
              </a:rPr>
              <a:t>,'replicate','</a:t>
            </a:r>
            <a:r>
              <a:rPr lang="en-US" altLang="zh-CN" sz="2806" dirty="0" err="1">
                <a:ea typeface="楷体" panose="02010609060101010101" pitchFamily="49" charset="-122"/>
                <a:cs typeface="Times New Roman" panose="02020603050405020304" pitchFamily="18" charset="0"/>
              </a:rPr>
              <a:t>conv</a:t>
            </a:r>
            <a:r>
              <a:rPr lang="en-US" altLang="zh-CN" sz="2806" dirty="0">
                <a:ea typeface="楷体" panose="02010609060101010101" pitchFamily="49" charset="-122"/>
                <a:cs typeface="Times New Roman" panose="02020603050405020304" pitchFamily="18" charset="0"/>
              </a:rPr>
              <a:t>');       </a:t>
            </a:r>
            <a:endParaRPr lang="zh-CN" altLang="zh-CN" sz="2806" dirty="0">
              <a:ea typeface="楷体" panose="02010609060101010101" pitchFamily="49" charset="-122"/>
              <a:cs typeface="Times New Roman" panose="02020603050405020304" pitchFamily="18" charset="0"/>
            </a:endParaRPr>
          </a:p>
          <a:p>
            <a:pPr algn="just">
              <a:spcBef>
                <a:spcPts val="638"/>
              </a:spcBef>
              <a:spcAft>
                <a:spcPts val="638"/>
              </a:spcAft>
            </a:pPr>
            <a:r>
              <a:rPr lang="en-US" altLang="zh-CN" sz="2806" dirty="0" err="1">
                <a:ea typeface="楷体" panose="02010609060101010101" pitchFamily="49" charset="-122"/>
                <a:cs typeface="Times New Roman" panose="02020603050405020304" pitchFamily="18" charset="0"/>
              </a:rPr>
              <a:t>NewImage</a:t>
            </a:r>
            <a:r>
              <a:rPr lang="en-US" altLang="zh-CN" sz="2806" dirty="0">
                <a:ea typeface="楷体" panose="02010609060101010101" pitchFamily="49" charset="-122"/>
                <a:cs typeface="Times New Roman" panose="02020603050405020304" pitchFamily="18" charset="0"/>
              </a:rPr>
              <a:t>=</a:t>
            </a:r>
            <a:r>
              <a:rPr lang="en-US" altLang="zh-CN" sz="2806" dirty="0" err="1">
                <a:ea typeface="楷体" panose="02010609060101010101" pitchFamily="49" charset="-122"/>
                <a:cs typeface="Times New Roman" panose="02020603050405020304" pitchFamily="18" charset="0"/>
              </a:rPr>
              <a:t>exp</a:t>
            </a:r>
            <a:r>
              <a:rPr lang="en-US" altLang="zh-CN" sz="2806" dirty="0">
                <a:ea typeface="楷体" panose="02010609060101010101" pitchFamily="49" charset="-122"/>
                <a:cs typeface="Times New Roman" panose="02020603050405020304" pitchFamily="18" charset="0"/>
              </a:rPr>
              <a:t>(</a:t>
            </a:r>
            <a:r>
              <a:rPr lang="en-US" altLang="zh-CN" sz="2806" dirty="0" err="1">
                <a:ea typeface="楷体" panose="02010609060101010101" pitchFamily="49" charset="-122"/>
                <a:cs typeface="Times New Roman" panose="02020603050405020304" pitchFamily="18" charset="0"/>
              </a:rPr>
              <a:t>highpart</a:t>
            </a:r>
            <a:r>
              <a:rPr lang="en-US" altLang="zh-CN" sz="2806" dirty="0">
                <a:ea typeface="楷体" panose="02010609060101010101" pitchFamily="49" charset="-122"/>
                <a:cs typeface="Times New Roman" panose="02020603050405020304" pitchFamily="18" charset="0"/>
              </a:rPr>
              <a:t>);                                            </a:t>
            </a:r>
            <a:endParaRPr lang="zh-CN" altLang="zh-CN" sz="2806" dirty="0">
              <a:ea typeface="楷体" panose="02010609060101010101" pitchFamily="49" charset="-122"/>
              <a:cs typeface="Times New Roman" panose="02020603050405020304" pitchFamily="18" charset="0"/>
            </a:endParaRPr>
          </a:p>
          <a:p>
            <a:pPr algn="just">
              <a:spcBef>
                <a:spcPts val="638"/>
              </a:spcBef>
              <a:spcAft>
                <a:spcPts val="638"/>
              </a:spcAft>
            </a:pPr>
            <a:r>
              <a:rPr lang="en-US" altLang="zh-CN" sz="2806" dirty="0">
                <a:ea typeface="楷体" panose="02010609060101010101" pitchFamily="49" charset="-122"/>
                <a:cs typeface="Times New Roman" panose="02020603050405020304" pitchFamily="18" charset="0"/>
              </a:rPr>
              <a:t>top=max(</a:t>
            </a:r>
            <a:r>
              <a:rPr lang="en-US" altLang="zh-CN" sz="2806" dirty="0" err="1">
                <a:ea typeface="楷体" panose="02010609060101010101" pitchFamily="49" charset="-122"/>
                <a:cs typeface="Times New Roman" panose="02020603050405020304" pitchFamily="18" charset="0"/>
              </a:rPr>
              <a:t>NewImage</a:t>
            </a:r>
            <a:r>
              <a:rPr lang="en-US" altLang="zh-CN" sz="2806" dirty="0">
                <a:ea typeface="楷体" panose="02010609060101010101" pitchFamily="49" charset="-122"/>
                <a:cs typeface="Times New Roman" panose="02020603050405020304" pitchFamily="18" charset="0"/>
              </a:rPr>
              <a:t>(:)); bottom=min(</a:t>
            </a:r>
            <a:r>
              <a:rPr lang="en-US" altLang="zh-CN" sz="2806" dirty="0" err="1">
                <a:ea typeface="楷体" panose="02010609060101010101" pitchFamily="49" charset="-122"/>
                <a:cs typeface="Times New Roman" panose="02020603050405020304" pitchFamily="18" charset="0"/>
              </a:rPr>
              <a:t>NewImage</a:t>
            </a:r>
            <a:r>
              <a:rPr lang="en-US" altLang="zh-CN" sz="2806" dirty="0">
                <a:ea typeface="楷体" panose="02010609060101010101" pitchFamily="49" charset="-122"/>
                <a:cs typeface="Times New Roman" panose="02020603050405020304" pitchFamily="18" charset="0"/>
              </a:rPr>
              <a:t>(:));</a:t>
            </a:r>
            <a:endParaRPr lang="zh-CN" altLang="zh-CN" sz="2806" dirty="0">
              <a:ea typeface="楷体" panose="02010609060101010101" pitchFamily="49" charset="-122"/>
              <a:cs typeface="Times New Roman" panose="02020603050405020304" pitchFamily="18" charset="0"/>
            </a:endParaRPr>
          </a:p>
          <a:p>
            <a:pPr algn="just">
              <a:spcBef>
                <a:spcPts val="638"/>
              </a:spcBef>
              <a:spcAft>
                <a:spcPts val="638"/>
              </a:spcAft>
            </a:pPr>
            <a:r>
              <a:rPr lang="en-US" altLang="zh-CN" sz="2806" dirty="0" err="1">
                <a:ea typeface="楷体" panose="02010609060101010101" pitchFamily="49" charset="-122"/>
                <a:cs typeface="Times New Roman" panose="02020603050405020304" pitchFamily="18" charset="0"/>
              </a:rPr>
              <a:t>NewImage</a:t>
            </a:r>
            <a:r>
              <a:rPr lang="en-US" altLang="zh-CN" sz="2806" dirty="0">
                <a:ea typeface="楷体" panose="02010609060101010101" pitchFamily="49" charset="-122"/>
                <a:cs typeface="Times New Roman" panose="02020603050405020304" pitchFamily="18" charset="0"/>
              </a:rPr>
              <a:t>=(</a:t>
            </a:r>
            <a:r>
              <a:rPr lang="en-US" altLang="zh-CN" sz="2806" dirty="0" err="1">
                <a:ea typeface="楷体" panose="02010609060101010101" pitchFamily="49" charset="-122"/>
                <a:cs typeface="Times New Roman" panose="02020603050405020304" pitchFamily="18" charset="0"/>
              </a:rPr>
              <a:t>NewImage</a:t>
            </a:r>
            <a:r>
              <a:rPr lang="en-US" altLang="zh-CN" sz="2806" dirty="0">
                <a:ea typeface="楷体" panose="02010609060101010101" pitchFamily="49" charset="-122"/>
                <a:cs typeface="Times New Roman" panose="02020603050405020304" pitchFamily="18" charset="0"/>
              </a:rPr>
              <a:t>-bottom)/(top-bottom);        </a:t>
            </a:r>
            <a:endParaRPr lang="zh-CN" altLang="zh-CN" sz="2806" dirty="0">
              <a:ea typeface="楷体" panose="02010609060101010101" pitchFamily="49" charset="-122"/>
              <a:cs typeface="Times New Roman" panose="02020603050405020304" pitchFamily="18" charset="0"/>
            </a:endParaRPr>
          </a:p>
          <a:p>
            <a:pPr algn="just">
              <a:spcBef>
                <a:spcPts val="638"/>
              </a:spcBef>
              <a:spcAft>
                <a:spcPts val="638"/>
              </a:spcAft>
            </a:pPr>
            <a:r>
              <a:rPr lang="en-US" altLang="zh-CN" sz="2806" dirty="0" err="1">
                <a:ea typeface="楷体" panose="02010609060101010101" pitchFamily="49" charset="-122"/>
                <a:cs typeface="Times New Roman" panose="02020603050405020304" pitchFamily="18" charset="0"/>
              </a:rPr>
              <a:t>NewImage</a:t>
            </a:r>
            <a:r>
              <a:rPr lang="en-US" altLang="zh-CN" sz="2806" dirty="0">
                <a:ea typeface="楷体" panose="02010609060101010101" pitchFamily="49" charset="-122"/>
                <a:cs typeface="Times New Roman" panose="02020603050405020304" pitchFamily="18" charset="0"/>
              </a:rPr>
              <a:t>=1.5.*(</a:t>
            </a:r>
            <a:r>
              <a:rPr lang="en-US" altLang="zh-CN" sz="2806" dirty="0" err="1">
                <a:ea typeface="楷体" panose="02010609060101010101" pitchFamily="49" charset="-122"/>
                <a:cs typeface="Times New Roman" panose="02020603050405020304" pitchFamily="18" charset="0"/>
              </a:rPr>
              <a:t>NewImage</a:t>
            </a:r>
            <a:r>
              <a:rPr lang="en-US" altLang="zh-CN" sz="2806" dirty="0">
                <a:ea typeface="楷体" panose="02010609060101010101" pitchFamily="49" charset="-122"/>
                <a:cs typeface="Times New Roman" panose="02020603050405020304" pitchFamily="18" charset="0"/>
              </a:rPr>
              <a:t>); </a:t>
            </a:r>
            <a:r>
              <a:rPr lang="en-US" altLang="zh-CN" sz="2806" dirty="0" err="1">
                <a:ea typeface="楷体" panose="02010609060101010101" pitchFamily="49" charset="-122"/>
                <a:cs typeface="Times New Roman" panose="02020603050405020304" pitchFamily="18" charset="0"/>
              </a:rPr>
              <a:t>figure,imshow</a:t>
            </a:r>
            <a:r>
              <a:rPr lang="en-US" altLang="zh-CN" sz="2806" dirty="0">
                <a:ea typeface="楷体" panose="02010609060101010101" pitchFamily="49" charset="-122"/>
                <a:cs typeface="Times New Roman" panose="02020603050405020304" pitchFamily="18" charset="0"/>
              </a:rPr>
              <a:t>((</a:t>
            </a:r>
            <a:r>
              <a:rPr lang="en-US" altLang="zh-CN" sz="2806" dirty="0" err="1">
                <a:ea typeface="楷体" panose="02010609060101010101" pitchFamily="49" charset="-122"/>
                <a:cs typeface="Times New Roman" panose="02020603050405020304" pitchFamily="18" charset="0"/>
              </a:rPr>
              <a:t>NewImage</a:t>
            </a:r>
            <a:r>
              <a:rPr lang="en-US" altLang="zh-CN" sz="2806" dirty="0">
                <a:ea typeface="楷体" panose="02010609060101010101" pitchFamily="49" charset="-122"/>
                <a:cs typeface="Times New Roman" panose="02020603050405020304" pitchFamily="18" charset="0"/>
              </a:rPr>
              <a:t>));title('</a:t>
            </a:r>
            <a:r>
              <a:rPr lang="zh-CN" altLang="zh-CN" sz="2806" dirty="0">
                <a:ea typeface="楷体" panose="02010609060101010101" pitchFamily="49" charset="-122"/>
                <a:cs typeface="Times New Roman" panose="02020603050405020304" pitchFamily="18" charset="0"/>
              </a:rPr>
              <a:t>基于同态滤波的增强图像</a:t>
            </a:r>
            <a:r>
              <a:rPr lang="en-US" altLang="zh-CN" sz="2806" dirty="0">
                <a:ea typeface="楷体" panose="02010609060101010101" pitchFamily="49" charset="-122"/>
                <a:cs typeface="Times New Roman" panose="02020603050405020304" pitchFamily="18" charset="0"/>
              </a:rPr>
              <a:t>');</a:t>
            </a:r>
            <a:endParaRPr lang="zh-CN" altLang="en-US" sz="2806" dirty="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966272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7</a:t>
            </a:fld>
            <a:endParaRPr lang="en-US" altLang="zh-CN" dirty="0"/>
          </a:p>
        </p:txBody>
      </p:sp>
      <p:sp>
        <p:nvSpPr>
          <p:cNvPr id="3" name="Rectangle 2"/>
          <p:cNvSpPr txBox="1">
            <a:spLocks noChangeArrowheads="1"/>
          </p:cNvSpPr>
          <p:nvPr/>
        </p:nvSpPr>
        <p:spPr bwMode="auto">
          <a:xfrm>
            <a:off x="1963383" y="305746"/>
            <a:ext cx="4049601"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5.1.1 </a:t>
            </a:r>
            <a:r>
              <a:rPr lang="zh-CN" altLang="en-US" sz="3061" ker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线性灰度级变换</a:t>
            </a:r>
            <a:endPar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Rectangle 2"/>
          <p:cNvSpPr txBox="1">
            <a:spLocks noChangeArrowheads="1"/>
          </p:cNvSpPr>
          <p:nvPr/>
        </p:nvSpPr>
        <p:spPr bwMode="auto">
          <a:xfrm>
            <a:off x="5494635" y="933434"/>
            <a:ext cx="48676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a:solidFill>
                  <a:srgbClr val="002060"/>
                </a:solidFill>
                <a:latin typeface="隶书" panose="02010509060101010101" pitchFamily="49" charset="-122"/>
                <a:ea typeface="隶书" panose="02010509060101010101" pitchFamily="49" charset="-122"/>
                <a:cs typeface="Times New Roman" panose="02020603050405020304" pitchFamily="18" charset="0"/>
              </a:rPr>
              <a:t>基于灰度级变换的图像增强</a:t>
            </a:r>
          </a:p>
        </p:txBody>
      </p:sp>
      <p:sp>
        <p:nvSpPr>
          <p:cNvPr id="5" name="Rectangle 4"/>
          <p:cNvSpPr>
            <a:spLocks noChangeArrowheads="1"/>
          </p:cNvSpPr>
          <p:nvPr/>
        </p:nvSpPr>
        <p:spPr bwMode="auto">
          <a:xfrm>
            <a:off x="1753049" y="1280121"/>
            <a:ext cx="4593874" cy="59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437369" indent="-437369" eaLnBrk="1" hangingPunct="1">
              <a:spcBef>
                <a:spcPct val="20000"/>
              </a:spcBef>
              <a:buClr>
                <a:srgbClr val="7000C8"/>
              </a:buClr>
              <a:buSzPct val="75000"/>
              <a:buFont typeface="Wingdings" panose="05000000000000000000" pitchFamily="2" charset="2"/>
              <a:buChar char="n"/>
            </a:pPr>
            <a:r>
              <a:rPr lang="zh-CN" altLang="en-US" sz="2296" dirty="0">
                <a:latin typeface="楷体" panose="02010609060101010101" pitchFamily="49" charset="-122"/>
                <a:ea typeface="楷体" panose="02010609060101010101" pitchFamily="49" charset="-122"/>
                <a:cs typeface="Times New Roman" panose="02020603050405020304" pitchFamily="18" charset="0"/>
              </a:rPr>
              <a:t>示例</a:t>
            </a:r>
            <a:endParaRPr kumimoji="1" lang="zh-CN" altLang="en-US" sz="2296" dirty="0">
              <a:latin typeface="楷体" panose="02010609060101010101" pitchFamily="49" charset="-122"/>
              <a:ea typeface="楷体" panose="02010609060101010101" pitchFamily="49" charset="-122"/>
              <a:cs typeface="Times New Roman" panose="02020603050405020304" pitchFamily="18" charset="0"/>
            </a:endParaRPr>
          </a:p>
        </p:txBody>
      </p:sp>
      <p:graphicFrame>
        <p:nvGraphicFramePr>
          <p:cNvPr id="89" name="Group 4"/>
          <p:cNvGraphicFramePr>
            <a:graphicFrameLocks noGrp="1"/>
          </p:cNvGraphicFramePr>
          <p:nvPr>
            <p:extLst/>
          </p:nvPr>
        </p:nvGraphicFramePr>
        <p:xfrm>
          <a:off x="1957040" y="2832016"/>
          <a:ext cx="2004391" cy="2335740"/>
        </p:xfrm>
        <a:graphic>
          <a:graphicData uri="http://schemas.openxmlformats.org/drawingml/2006/table">
            <a:tbl>
              <a:tblPr/>
              <a:tblGrid>
                <a:gridCol w="401118">
                  <a:extLst>
                    <a:ext uri="{9D8B030D-6E8A-4147-A177-3AD203B41FA5}">
                      <a16:colId xmlns:a16="http://schemas.microsoft.com/office/drawing/2014/main" val="607037778"/>
                    </a:ext>
                  </a:extLst>
                </a:gridCol>
                <a:gridCol w="402315">
                  <a:extLst>
                    <a:ext uri="{9D8B030D-6E8A-4147-A177-3AD203B41FA5}">
                      <a16:colId xmlns:a16="http://schemas.microsoft.com/office/drawing/2014/main" val="4203137905"/>
                    </a:ext>
                  </a:extLst>
                </a:gridCol>
                <a:gridCol w="397525">
                  <a:extLst>
                    <a:ext uri="{9D8B030D-6E8A-4147-A177-3AD203B41FA5}">
                      <a16:colId xmlns:a16="http://schemas.microsoft.com/office/drawing/2014/main" val="1772178878"/>
                    </a:ext>
                  </a:extLst>
                </a:gridCol>
                <a:gridCol w="402315">
                  <a:extLst>
                    <a:ext uri="{9D8B030D-6E8A-4147-A177-3AD203B41FA5}">
                      <a16:colId xmlns:a16="http://schemas.microsoft.com/office/drawing/2014/main" val="215738817"/>
                    </a:ext>
                  </a:extLst>
                </a:gridCol>
                <a:gridCol w="401118">
                  <a:extLst>
                    <a:ext uri="{9D8B030D-6E8A-4147-A177-3AD203B41FA5}">
                      <a16:colId xmlns:a16="http://schemas.microsoft.com/office/drawing/2014/main" val="811247557"/>
                    </a:ext>
                  </a:extLst>
                </a:gridCol>
              </a:tblGrid>
              <a:tr h="466514">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L="116629" marR="116629" marT="58314" marB="5831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marL="116629" marR="116629" marT="58314" marB="5831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75350472"/>
                  </a:ext>
                </a:extLst>
              </a:tr>
              <a:tr h="466514">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L="116629" marR="116629" marT="58314" marB="5831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marL="116629" marR="116629" marT="58314" marB="5831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530429598"/>
                  </a:ext>
                </a:extLst>
              </a:tr>
              <a:tr h="466514">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marL="116629" marR="116629" marT="58314" marB="5831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marL="116629" marR="116629" marT="58314" marB="5831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95808418"/>
                  </a:ext>
                </a:extLst>
              </a:tr>
              <a:tr h="466514">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marL="116629" marR="116629" marT="58314" marB="5831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marL="116629" marR="116629" marT="58314" marB="5831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073768409"/>
                  </a:ext>
                </a:extLst>
              </a:tr>
              <a:tr h="466514">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marL="116629" marR="116629" marT="58314" marB="5831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marL="116629" marR="116629" marT="58314" marB="5831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978198507"/>
                  </a:ext>
                </a:extLst>
              </a:tr>
            </a:tbl>
          </a:graphicData>
        </a:graphic>
      </p:graphicFrame>
      <p:grpSp>
        <p:nvGrpSpPr>
          <p:cNvPr id="118" name="组合 117"/>
          <p:cNvGrpSpPr/>
          <p:nvPr/>
        </p:nvGrpSpPr>
        <p:grpSpPr>
          <a:xfrm>
            <a:off x="3838336" y="1840834"/>
            <a:ext cx="4374851" cy="2403990"/>
            <a:chOff x="1814503" y="1443265"/>
            <a:chExt cx="3430005" cy="1884795"/>
          </a:xfrm>
        </p:grpSpPr>
        <p:sp>
          <p:nvSpPr>
            <p:cNvPr id="91" name="Line 44"/>
            <p:cNvSpPr>
              <a:spLocks noChangeShapeType="1"/>
            </p:cNvSpPr>
            <p:nvPr/>
          </p:nvSpPr>
          <p:spPr bwMode="auto">
            <a:xfrm>
              <a:off x="2914736" y="3013329"/>
              <a:ext cx="74666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2296"/>
            </a:p>
          </p:txBody>
        </p:sp>
        <p:sp>
          <p:nvSpPr>
            <p:cNvPr id="92" name="Line 45"/>
            <p:cNvSpPr>
              <a:spLocks noChangeShapeType="1"/>
            </p:cNvSpPr>
            <p:nvPr/>
          </p:nvSpPr>
          <p:spPr bwMode="auto">
            <a:xfrm flipV="1">
              <a:off x="2319272" y="1674953"/>
              <a:ext cx="0" cy="4265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2296"/>
            </a:p>
          </p:txBody>
        </p:sp>
        <p:sp>
          <p:nvSpPr>
            <p:cNvPr id="93" name="Line 46"/>
            <p:cNvSpPr>
              <a:spLocks noChangeShapeType="1"/>
            </p:cNvSpPr>
            <p:nvPr/>
          </p:nvSpPr>
          <p:spPr bwMode="auto">
            <a:xfrm flipV="1">
              <a:off x="2321710" y="1804735"/>
              <a:ext cx="746666" cy="1208594"/>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wrap="none"/>
            <a:lstStyle/>
            <a:p>
              <a:endParaRPr lang="zh-CN" altLang="en-US" sz="2296"/>
            </a:p>
          </p:txBody>
        </p:sp>
        <p:sp>
          <p:nvSpPr>
            <p:cNvPr id="94" name="Line 47"/>
            <p:cNvSpPr>
              <a:spLocks noChangeShapeType="1"/>
            </p:cNvSpPr>
            <p:nvPr/>
          </p:nvSpPr>
          <p:spPr bwMode="auto">
            <a:xfrm>
              <a:off x="2318102" y="2101516"/>
              <a:ext cx="568513" cy="506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sz="2296"/>
            </a:p>
          </p:txBody>
        </p:sp>
        <p:sp>
          <p:nvSpPr>
            <p:cNvPr id="95" name="Line 48"/>
            <p:cNvSpPr>
              <a:spLocks noChangeShapeType="1"/>
            </p:cNvSpPr>
            <p:nvPr/>
          </p:nvSpPr>
          <p:spPr bwMode="auto">
            <a:xfrm>
              <a:off x="2878435" y="2101515"/>
              <a:ext cx="8180" cy="919131"/>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sz="2296"/>
            </a:p>
          </p:txBody>
        </p:sp>
        <p:sp>
          <p:nvSpPr>
            <p:cNvPr id="96" name="Freeform 49"/>
            <p:cNvSpPr>
              <a:spLocks/>
            </p:cNvSpPr>
            <p:nvPr/>
          </p:nvSpPr>
          <p:spPr bwMode="auto">
            <a:xfrm>
              <a:off x="2443823" y="2796050"/>
              <a:ext cx="75977" cy="195508"/>
            </a:xfrm>
            <a:custGeom>
              <a:avLst/>
              <a:gdLst>
                <a:gd name="T0" fmla="*/ 0 w 58"/>
                <a:gd name="T1" fmla="*/ 0 h 187"/>
                <a:gd name="T2" fmla="*/ 51 w 58"/>
                <a:gd name="T3" fmla="*/ 87 h 187"/>
                <a:gd name="T4" fmla="*/ 41 w 58"/>
                <a:gd name="T5" fmla="*/ 187 h 187"/>
                <a:gd name="T6" fmla="*/ 0 60000 65536"/>
                <a:gd name="T7" fmla="*/ 0 60000 65536"/>
                <a:gd name="T8" fmla="*/ 0 60000 65536"/>
                <a:gd name="T9" fmla="*/ 0 w 58"/>
                <a:gd name="T10" fmla="*/ 0 h 187"/>
                <a:gd name="T11" fmla="*/ 58 w 58"/>
                <a:gd name="T12" fmla="*/ 187 h 187"/>
              </a:gdLst>
              <a:ahLst/>
              <a:cxnLst>
                <a:cxn ang="T6">
                  <a:pos x="T0" y="T1"/>
                </a:cxn>
                <a:cxn ang="T7">
                  <a:pos x="T2" y="T3"/>
                </a:cxn>
                <a:cxn ang="T8">
                  <a:pos x="T4" y="T5"/>
                </a:cxn>
              </a:cxnLst>
              <a:rect l="T9" t="T10" r="T11" b="T12"/>
              <a:pathLst>
                <a:path w="58" h="187">
                  <a:moveTo>
                    <a:pt x="0" y="0"/>
                  </a:moveTo>
                  <a:cubicBezTo>
                    <a:pt x="8" y="14"/>
                    <a:pt x="44" y="56"/>
                    <a:pt x="51" y="87"/>
                  </a:cubicBezTo>
                  <a:cubicBezTo>
                    <a:pt x="58" y="118"/>
                    <a:pt x="43" y="166"/>
                    <a:pt x="41" y="187"/>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296"/>
            </a:p>
          </p:txBody>
        </p:sp>
        <p:sp>
          <p:nvSpPr>
            <p:cNvPr id="97" name="Text Box 50"/>
            <p:cNvSpPr txBox="1">
              <a:spLocks noChangeArrowheads="1"/>
            </p:cNvSpPr>
            <p:nvPr/>
          </p:nvSpPr>
          <p:spPr bwMode="auto">
            <a:xfrm>
              <a:off x="2318102" y="3051061"/>
              <a:ext cx="292640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spcBef>
                  <a:spcPts val="0"/>
                </a:spcBef>
                <a:buClrTx/>
                <a:buSzTx/>
                <a:buNone/>
              </a:pPr>
              <a:r>
                <a:rPr kumimoji="1" lang="en-US" altLang="zh-CN" sz="2296" i="1" dirty="0">
                  <a:latin typeface="Times New Roman" panose="02020603050405020304" pitchFamily="18" charset="0"/>
                  <a:cs typeface="Times New Roman" panose="02020603050405020304" pitchFamily="18" charset="0"/>
                </a:rPr>
                <a:t>0      M</a:t>
              </a:r>
              <a:r>
                <a:rPr kumimoji="1" lang="en-US" altLang="zh-CN" sz="2296" i="1" baseline="-20000" dirty="0">
                  <a:latin typeface="Times New Roman" panose="02020603050405020304" pitchFamily="18" charset="0"/>
                  <a:cs typeface="Times New Roman" panose="02020603050405020304" pitchFamily="18" charset="0"/>
                </a:rPr>
                <a:t>f</a:t>
              </a:r>
              <a:r>
                <a:rPr kumimoji="1" lang="en-US" altLang="zh-CN" sz="2296" i="1" dirty="0">
                  <a:latin typeface="Times New Roman" panose="02020603050405020304" pitchFamily="18" charset="0"/>
                  <a:cs typeface="Times New Roman" panose="02020603050405020304" pitchFamily="18" charset="0"/>
                </a:rPr>
                <a:t>          Input</a:t>
              </a:r>
            </a:p>
          </p:txBody>
        </p:sp>
        <p:sp>
          <p:nvSpPr>
            <p:cNvPr id="98" name="Text Box 51"/>
            <p:cNvSpPr txBox="1">
              <a:spLocks noChangeArrowheads="1"/>
            </p:cNvSpPr>
            <p:nvPr/>
          </p:nvSpPr>
          <p:spPr bwMode="auto">
            <a:xfrm>
              <a:off x="1814503" y="1443265"/>
              <a:ext cx="117370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50000"/>
                </a:spcBef>
                <a:buClrTx/>
                <a:buSzTx/>
                <a:buFontTx/>
                <a:buNone/>
              </a:pPr>
              <a:r>
                <a:rPr kumimoji="1" lang="en-US" altLang="zh-CN" sz="2296" i="1" dirty="0">
                  <a:latin typeface="Times New Roman" panose="02020603050405020304" pitchFamily="18" charset="0"/>
                  <a:cs typeface="Times New Roman" panose="02020603050405020304" pitchFamily="18" charset="0"/>
                </a:rPr>
                <a:t>Output</a:t>
              </a:r>
            </a:p>
          </p:txBody>
        </p:sp>
        <p:graphicFrame>
          <p:nvGraphicFramePr>
            <p:cNvPr id="99" name="Object 52"/>
            <p:cNvGraphicFramePr>
              <a:graphicFrameLocks noChangeAspect="1"/>
            </p:cNvGraphicFramePr>
            <p:nvPr>
              <p:extLst/>
            </p:nvPr>
          </p:nvGraphicFramePr>
          <p:xfrm>
            <a:off x="2564049" y="2693407"/>
            <a:ext cx="250199" cy="234881"/>
          </p:xfrm>
          <a:graphic>
            <a:graphicData uri="http://schemas.openxmlformats.org/presentationml/2006/ole">
              <mc:AlternateContent xmlns:mc="http://schemas.openxmlformats.org/markup-compatibility/2006">
                <mc:Choice xmlns:v="urn:schemas-microsoft-com:vml" Requires="v">
                  <p:oleObj spid="_x0000_s1050" r:id="rId3" imgW="152334" imgH="139639" progId="Equation.3">
                    <p:embed/>
                  </p:oleObj>
                </mc:Choice>
                <mc:Fallback>
                  <p:oleObj r:id="rId3" imgW="152334" imgH="139639" progId="Equation.3">
                    <p:embed/>
                    <p:pic>
                      <p:nvPicPr>
                        <p:cNvPr id="99" name="Object 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4049" y="2693407"/>
                          <a:ext cx="250199" cy="234881"/>
                        </a:xfrm>
                        <a:prstGeom prst="rect">
                          <a:avLst/>
                        </a:prstGeom>
                        <a:noFill/>
                        <a:ln>
                          <a:noFill/>
                        </a:ln>
                      </p:spPr>
                    </p:pic>
                  </p:oleObj>
                </mc:Fallback>
              </mc:AlternateContent>
            </a:graphicData>
          </a:graphic>
        </p:graphicFrame>
        <p:sp>
          <p:nvSpPr>
            <p:cNvPr id="100" name="Line 53"/>
            <p:cNvSpPr>
              <a:spLocks noChangeShapeType="1"/>
            </p:cNvSpPr>
            <p:nvPr/>
          </p:nvSpPr>
          <p:spPr bwMode="auto">
            <a:xfrm flipV="1">
              <a:off x="2321711" y="3003464"/>
              <a:ext cx="593026" cy="986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sz="2296"/>
            </a:p>
          </p:txBody>
        </p:sp>
        <p:sp>
          <p:nvSpPr>
            <p:cNvPr id="101" name="Line 54"/>
            <p:cNvSpPr>
              <a:spLocks noChangeShapeType="1"/>
            </p:cNvSpPr>
            <p:nvPr/>
          </p:nvSpPr>
          <p:spPr bwMode="auto">
            <a:xfrm flipH="1" flipV="1">
              <a:off x="2325029" y="2122450"/>
              <a:ext cx="3608" cy="911812"/>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zh-CN" altLang="en-US" sz="2296"/>
            </a:p>
          </p:txBody>
        </p:sp>
        <p:sp>
          <p:nvSpPr>
            <p:cNvPr id="102" name="Text Box 55"/>
            <p:cNvSpPr txBox="1">
              <a:spLocks noChangeArrowheads="1"/>
            </p:cNvSpPr>
            <p:nvPr/>
          </p:nvSpPr>
          <p:spPr bwMode="auto">
            <a:xfrm>
              <a:off x="1892731" y="1889083"/>
              <a:ext cx="4813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50000"/>
                </a:spcBef>
                <a:buClrTx/>
                <a:buSzTx/>
                <a:buFontTx/>
                <a:buNone/>
              </a:pPr>
              <a:r>
                <a:rPr kumimoji="1" lang="en-US" altLang="zh-CN" sz="2296" i="1" dirty="0">
                  <a:latin typeface="Times New Roman" panose="02020603050405020304" pitchFamily="18" charset="0"/>
                  <a:cs typeface="Times New Roman" panose="02020603050405020304" pitchFamily="18" charset="0"/>
                </a:rPr>
                <a:t>M</a:t>
              </a:r>
              <a:r>
                <a:rPr kumimoji="1" lang="en-US" altLang="zh-CN" sz="2296" i="1" baseline="-20000" dirty="0">
                  <a:latin typeface="Times New Roman" panose="02020603050405020304" pitchFamily="18" charset="0"/>
                  <a:cs typeface="Times New Roman" panose="02020603050405020304" pitchFamily="18" charset="0"/>
                </a:rPr>
                <a:t>g</a:t>
              </a:r>
            </a:p>
          </p:txBody>
        </p:sp>
      </p:grpSp>
      <p:grpSp>
        <p:nvGrpSpPr>
          <p:cNvPr id="117" name="组合 116"/>
          <p:cNvGrpSpPr/>
          <p:nvPr/>
        </p:nvGrpSpPr>
        <p:grpSpPr>
          <a:xfrm>
            <a:off x="3872893" y="4392461"/>
            <a:ext cx="3765152" cy="2152201"/>
            <a:chOff x="1841597" y="3443812"/>
            <a:chExt cx="2951984" cy="1687386"/>
          </a:xfrm>
        </p:grpSpPr>
        <p:sp>
          <p:nvSpPr>
            <p:cNvPr id="104" name="Text Box 121"/>
            <p:cNvSpPr txBox="1">
              <a:spLocks noChangeArrowheads="1"/>
            </p:cNvSpPr>
            <p:nvPr/>
          </p:nvSpPr>
          <p:spPr bwMode="auto">
            <a:xfrm>
              <a:off x="2322936" y="4854199"/>
              <a:ext cx="24706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eaLnBrk="1" hangingPunct="1">
                <a:spcBef>
                  <a:spcPct val="50000"/>
                </a:spcBef>
                <a:buClrTx/>
                <a:buSzTx/>
                <a:buFontTx/>
                <a:buNone/>
              </a:pPr>
              <a:r>
                <a:rPr kumimoji="1" lang="en-US" altLang="zh-CN" sz="2296" i="1" dirty="0">
                  <a:latin typeface="Times New Roman" panose="02020603050405020304" pitchFamily="18" charset="0"/>
                  <a:cs typeface="Times New Roman" panose="02020603050405020304" pitchFamily="18" charset="0"/>
                </a:rPr>
                <a:t>0                    M</a:t>
              </a:r>
              <a:r>
                <a:rPr kumimoji="1" lang="en-US" altLang="zh-CN" sz="2296" i="1" baseline="-20000" dirty="0">
                  <a:latin typeface="Times New Roman" panose="02020603050405020304" pitchFamily="18" charset="0"/>
                  <a:cs typeface="Times New Roman" panose="02020603050405020304" pitchFamily="18" charset="0"/>
                </a:rPr>
                <a:t>f</a:t>
              </a:r>
              <a:r>
                <a:rPr kumimoji="1" lang="en-US" altLang="zh-CN" sz="2296" i="1" dirty="0">
                  <a:latin typeface="Times New Roman" panose="02020603050405020304" pitchFamily="18" charset="0"/>
                  <a:cs typeface="Times New Roman" panose="02020603050405020304" pitchFamily="18" charset="0"/>
                </a:rPr>
                <a:t>     Input</a:t>
              </a:r>
            </a:p>
          </p:txBody>
        </p:sp>
        <p:sp>
          <p:nvSpPr>
            <p:cNvPr id="105" name="Text Box 122"/>
            <p:cNvSpPr txBox="1">
              <a:spLocks noChangeArrowheads="1"/>
            </p:cNvSpPr>
            <p:nvPr/>
          </p:nvSpPr>
          <p:spPr bwMode="auto">
            <a:xfrm>
              <a:off x="1949918" y="3443812"/>
              <a:ext cx="9878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50000"/>
                </a:spcBef>
                <a:buClrTx/>
                <a:buSzTx/>
                <a:buFontTx/>
                <a:buNone/>
              </a:pPr>
              <a:r>
                <a:rPr kumimoji="1" lang="en-US" altLang="zh-CN" sz="2296" i="1" dirty="0">
                  <a:latin typeface="Times New Roman" panose="02020603050405020304" pitchFamily="18" charset="0"/>
                  <a:cs typeface="Times New Roman" panose="02020603050405020304" pitchFamily="18" charset="0"/>
                </a:rPr>
                <a:t>Output</a:t>
              </a:r>
            </a:p>
          </p:txBody>
        </p:sp>
        <p:sp>
          <p:nvSpPr>
            <p:cNvPr id="107" name="Line 124"/>
            <p:cNvSpPr>
              <a:spLocks noChangeShapeType="1"/>
            </p:cNvSpPr>
            <p:nvPr/>
          </p:nvSpPr>
          <p:spPr bwMode="auto">
            <a:xfrm flipV="1">
              <a:off x="3726431" y="4810492"/>
              <a:ext cx="671106" cy="25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2296"/>
            </a:p>
          </p:txBody>
        </p:sp>
        <p:sp>
          <p:nvSpPr>
            <p:cNvPr id="108" name="Line 125"/>
            <p:cNvSpPr>
              <a:spLocks noChangeShapeType="1"/>
            </p:cNvSpPr>
            <p:nvPr/>
          </p:nvSpPr>
          <p:spPr bwMode="auto">
            <a:xfrm flipV="1">
              <a:off x="2390424" y="3734461"/>
              <a:ext cx="1612" cy="62834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2296"/>
            </a:p>
          </p:txBody>
        </p:sp>
        <p:sp>
          <p:nvSpPr>
            <p:cNvPr id="109" name="Line 126"/>
            <p:cNvSpPr>
              <a:spLocks noChangeShapeType="1"/>
            </p:cNvSpPr>
            <p:nvPr/>
          </p:nvSpPr>
          <p:spPr bwMode="auto">
            <a:xfrm flipV="1">
              <a:off x="2367270" y="4266156"/>
              <a:ext cx="1634223" cy="561489"/>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wrap="none"/>
            <a:lstStyle/>
            <a:p>
              <a:endParaRPr lang="zh-CN" altLang="en-US" sz="2296"/>
            </a:p>
          </p:txBody>
        </p:sp>
        <p:sp>
          <p:nvSpPr>
            <p:cNvPr id="110" name="Line 127"/>
            <p:cNvSpPr>
              <a:spLocks noChangeShapeType="1"/>
            </p:cNvSpPr>
            <p:nvPr/>
          </p:nvSpPr>
          <p:spPr bwMode="auto">
            <a:xfrm flipV="1">
              <a:off x="2392689" y="4352564"/>
              <a:ext cx="1333742" cy="1604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sz="2296"/>
            </a:p>
          </p:txBody>
        </p:sp>
        <p:sp>
          <p:nvSpPr>
            <p:cNvPr id="111" name="Line 128"/>
            <p:cNvSpPr>
              <a:spLocks noChangeShapeType="1"/>
            </p:cNvSpPr>
            <p:nvPr/>
          </p:nvSpPr>
          <p:spPr bwMode="auto">
            <a:xfrm>
              <a:off x="3725779" y="4385303"/>
              <a:ext cx="652" cy="42404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sz="2296"/>
            </a:p>
          </p:txBody>
        </p:sp>
        <p:sp>
          <p:nvSpPr>
            <p:cNvPr id="112" name="Freeform 129"/>
            <p:cNvSpPr>
              <a:spLocks/>
            </p:cNvSpPr>
            <p:nvPr/>
          </p:nvSpPr>
          <p:spPr bwMode="auto">
            <a:xfrm>
              <a:off x="3107405" y="4607402"/>
              <a:ext cx="93525" cy="236699"/>
            </a:xfrm>
            <a:custGeom>
              <a:avLst/>
              <a:gdLst>
                <a:gd name="T0" fmla="*/ 0 w 58"/>
                <a:gd name="T1" fmla="*/ 0 h 187"/>
                <a:gd name="T2" fmla="*/ 51 w 58"/>
                <a:gd name="T3" fmla="*/ 87 h 187"/>
                <a:gd name="T4" fmla="*/ 41 w 58"/>
                <a:gd name="T5" fmla="*/ 187 h 187"/>
                <a:gd name="T6" fmla="*/ 0 60000 65536"/>
                <a:gd name="T7" fmla="*/ 0 60000 65536"/>
                <a:gd name="T8" fmla="*/ 0 60000 65536"/>
                <a:gd name="T9" fmla="*/ 0 w 58"/>
                <a:gd name="T10" fmla="*/ 0 h 187"/>
                <a:gd name="T11" fmla="*/ 58 w 58"/>
                <a:gd name="T12" fmla="*/ 187 h 187"/>
              </a:gdLst>
              <a:ahLst/>
              <a:cxnLst>
                <a:cxn ang="T6">
                  <a:pos x="T0" y="T1"/>
                </a:cxn>
                <a:cxn ang="T7">
                  <a:pos x="T2" y="T3"/>
                </a:cxn>
                <a:cxn ang="T8">
                  <a:pos x="T4" y="T5"/>
                </a:cxn>
              </a:cxnLst>
              <a:rect l="T9" t="T10" r="T11" b="T12"/>
              <a:pathLst>
                <a:path w="58" h="187">
                  <a:moveTo>
                    <a:pt x="0" y="0"/>
                  </a:moveTo>
                  <a:cubicBezTo>
                    <a:pt x="8" y="14"/>
                    <a:pt x="44" y="56"/>
                    <a:pt x="51" y="87"/>
                  </a:cubicBezTo>
                  <a:cubicBezTo>
                    <a:pt x="58" y="118"/>
                    <a:pt x="43" y="166"/>
                    <a:pt x="41" y="187"/>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296"/>
            </a:p>
          </p:txBody>
        </p:sp>
        <p:graphicFrame>
          <p:nvGraphicFramePr>
            <p:cNvPr id="113" name="Object 130"/>
            <p:cNvGraphicFramePr>
              <a:graphicFrameLocks noChangeAspect="1"/>
            </p:cNvGraphicFramePr>
            <p:nvPr>
              <p:extLst/>
            </p:nvPr>
          </p:nvGraphicFramePr>
          <p:xfrm>
            <a:off x="3191011" y="4571475"/>
            <a:ext cx="277448" cy="256170"/>
          </p:xfrm>
          <a:graphic>
            <a:graphicData uri="http://schemas.openxmlformats.org/presentationml/2006/ole">
              <mc:AlternateContent xmlns:mc="http://schemas.openxmlformats.org/markup-compatibility/2006">
                <mc:Choice xmlns:v="urn:schemas-microsoft-com:vml" Requires="v">
                  <p:oleObj spid="_x0000_s1051" r:id="rId5" imgW="152334" imgH="139639" progId="Equation.3">
                    <p:embed/>
                  </p:oleObj>
                </mc:Choice>
                <mc:Fallback>
                  <p:oleObj r:id="rId5" imgW="152334" imgH="139639" progId="Equation.3">
                    <p:embed/>
                    <p:pic>
                      <p:nvPicPr>
                        <p:cNvPr id="113" name="Object 1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1011" y="4571475"/>
                          <a:ext cx="277448" cy="256170"/>
                        </a:xfrm>
                        <a:prstGeom prst="rect">
                          <a:avLst/>
                        </a:prstGeom>
                        <a:noFill/>
                        <a:ln>
                          <a:noFill/>
                        </a:ln>
                      </p:spPr>
                    </p:pic>
                  </p:oleObj>
                </mc:Fallback>
              </mc:AlternateContent>
            </a:graphicData>
          </a:graphic>
        </p:graphicFrame>
        <p:sp>
          <p:nvSpPr>
            <p:cNvPr id="114" name="Line 131"/>
            <p:cNvSpPr>
              <a:spLocks noChangeShapeType="1"/>
            </p:cNvSpPr>
            <p:nvPr/>
          </p:nvSpPr>
          <p:spPr bwMode="auto">
            <a:xfrm flipV="1">
              <a:off x="2367270" y="4805664"/>
              <a:ext cx="1358509" cy="21981"/>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sz="2296"/>
            </a:p>
          </p:txBody>
        </p:sp>
        <p:sp>
          <p:nvSpPr>
            <p:cNvPr id="115" name="Line 132"/>
            <p:cNvSpPr>
              <a:spLocks noChangeShapeType="1"/>
            </p:cNvSpPr>
            <p:nvPr/>
          </p:nvSpPr>
          <p:spPr bwMode="auto">
            <a:xfrm flipH="1" flipV="1">
              <a:off x="2401356" y="4360586"/>
              <a:ext cx="1" cy="437056"/>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zh-CN" altLang="en-US" sz="2296"/>
            </a:p>
          </p:txBody>
        </p:sp>
        <p:sp>
          <p:nvSpPr>
            <p:cNvPr id="116" name="Text Box 133"/>
            <p:cNvSpPr txBox="1">
              <a:spLocks noChangeArrowheads="1"/>
            </p:cNvSpPr>
            <p:nvPr/>
          </p:nvSpPr>
          <p:spPr bwMode="auto">
            <a:xfrm>
              <a:off x="1841597" y="4057529"/>
              <a:ext cx="6562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50000"/>
                </a:spcBef>
                <a:buClrTx/>
                <a:buSzTx/>
                <a:buFontTx/>
                <a:buNone/>
              </a:pPr>
              <a:r>
                <a:rPr kumimoji="1" lang="en-US" altLang="zh-CN" sz="2296" i="1">
                  <a:latin typeface="Times New Roman" panose="02020603050405020304" pitchFamily="18" charset="0"/>
                  <a:cs typeface="Times New Roman" panose="02020603050405020304" pitchFamily="18" charset="0"/>
                </a:rPr>
                <a:t>M</a:t>
              </a:r>
              <a:r>
                <a:rPr kumimoji="1" lang="en-US" altLang="zh-CN" sz="2296" i="1" baseline="-20000">
                  <a:latin typeface="Times New Roman" panose="02020603050405020304" pitchFamily="18" charset="0"/>
                  <a:cs typeface="Times New Roman" panose="02020603050405020304" pitchFamily="18" charset="0"/>
                </a:rPr>
                <a:t>g</a:t>
              </a:r>
            </a:p>
          </p:txBody>
        </p:sp>
      </p:grpSp>
      <p:sp>
        <p:nvSpPr>
          <p:cNvPr id="119" name="Text Box 42"/>
          <p:cNvSpPr txBox="1">
            <a:spLocks noChangeArrowheads="1"/>
          </p:cNvSpPr>
          <p:nvPr/>
        </p:nvSpPr>
        <p:spPr bwMode="auto">
          <a:xfrm>
            <a:off x="5409735" y="1913658"/>
            <a:ext cx="2061247" cy="1316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eaLnBrk="1" hangingPunct="1">
              <a:spcBef>
                <a:spcPct val="20000"/>
              </a:spcBef>
              <a:buClr>
                <a:schemeClr val="hlink"/>
              </a:buClr>
              <a:buSzPct val="110000"/>
              <a:buFont typeface="Wingdings" panose="05000000000000000000" pitchFamily="2" charset="2"/>
              <a:buNone/>
            </a:pPr>
            <a:r>
              <a:rPr kumimoji="1" lang="zh-CN" altLang="en-US" sz="2806" dirty="0">
                <a:latin typeface="Times New Roman" panose="02020603050405020304" pitchFamily="18" charset="0"/>
                <a:ea typeface="楷体" panose="02010609060101010101" pitchFamily="49" charset="-122"/>
                <a:cs typeface="Times New Roman" panose="02020603050405020304" pitchFamily="18" charset="0"/>
              </a:rPr>
              <a:t>线性拉伸</a:t>
            </a:r>
          </a:p>
          <a:p>
            <a:pPr eaLnBrk="1" hangingPunct="1">
              <a:spcBef>
                <a:spcPct val="20000"/>
              </a:spcBef>
              <a:buClr>
                <a:schemeClr val="hlink"/>
              </a:buClr>
              <a:buSzPct val="110000"/>
              <a:buFont typeface="Wingdings" panose="05000000000000000000" pitchFamily="2" charset="2"/>
              <a:buNone/>
            </a:pPr>
            <a:r>
              <a:rPr kumimoji="1" lang="en-US" altLang="zh-CN" sz="2806" dirty="0">
                <a:latin typeface="Times New Roman" panose="02020603050405020304" pitchFamily="18" charset="0"/>
                <a:ea typeface="楷体" panose="02010609060101010101" pitchFamily="49" charset="-122"/>
                <a:cs typeface="Times New Roman" panose="02020603050405020304" pitchFamily="18" charset="0"/>
              </a:rPr>
              <a:t>tan</a:t>
            </a:r>
            <a:r>
              <a:rPr kumimoji="1" lang="el-GR" altLang="zh-CN" sz="2806" dirty="0">
                <a:latin typeface="Times New Roman" panose="02020603050405020304" pitchFamily="18" charset="0"/>
                <a:ea typeface="楷体" panose="02010609060101010101" pitchFamily="49" charset="-122"/>
                <a:cs typeface="Times New Roman" panose="02020603050405020304" pitchFamily="18" charset="0"/>
              </a:rPr>
              <a:t>α</a:t>
            </a:r>
            <a:r>
              <a:rPr kumimoji="1" lang="zh-CN" altLang="en-US" sz="2806" dirty="0">
                <a:latin typeface="Times New Roman" panose="02020603050405020304" pitchFamily="18" charset="0"/>
                <a:ea typeface="楷体" panose="02010609060101010101" pitchFamily="49" charset="-122"/>
                <a:cs typeface="Times New Roman" panose="02020603050405020304" pitchFamily="18" charset="0"/>
              </a:rPr>
              <a:t>＝</a:t>
            </a:r>
            <a:r>
              <a:rPr kumimoji="1" lang="en-US" altLang="zh-CN" sz="2806" dirty="0">
                <a:latin typeface="Times New Roman" panose="02020603050405020304" pitchFamily="18" charset="0"/>
                <a:ea typeface="楷体" panose="02010609060101010101" pitchFamily="49" charset="-122"/>
                <a:cs typeface="Times New Roman" panose="02020603050405020304" pitchFamily="18" charset="0"/>
              </a:rPr>
              <a:t>2</a:t>
            </a:r>
            <a:endParaRPr kumimoji="1" lang="el-GR" altLang="zh-CN" sz="2806"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20" name="Text Box 119"/>
          <p:cNvSpPr txBox="1">
            <a:spLocks noChangeArrowheads="1"/>
          </p:cNvSpPr>
          <p:nvPr/>
        </p:nvSpPr>
        <p:spPr bwMode="auto">
          <a:xfrm>
            <a:off x="5333280" y="4408174"/>
            <a:ext cx="2415588" cy="1316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eaLnBrk="1" hangingPunct="1">
              <a:spcBef>
                <a:spcPct val="20000"/>
              </a:spcBef>
              <a:buClr>
                <a:schemeClr val="hlink"/>
              </a:buClr>
              <a:buSzPct val="110000"/>
              <a:buFont typeface="Wingdings" panose="05000000000000000000" pitchFamily="2" charset="2"/>
              <a:buNone/>
            </a:pPr>
            <a:r>
              <a:rPr kumimoji="1" lang="zh-CN" altLang="en-US" sz="2806" dirty="0">
                <a:latin typeface="Times New Roman" panose="02020603050405020304" pitchFamily="18" charset="0"/>
                <a:ea typeface="楷体" panose="02010609060101010101" pitchFamily="49" charset="-122"/>
                <a:cs typeface="Times New Roman" panose="02020603050405020304" pitchFamily="18" charset="0"/>
              </a:rPr>
              <a:t>线性压缩</a:t>
            </a:r>
          </a:p>
          <a:p>
            <a:pPr eaLnBrk="1" hangingPunct="1">
              <a:spcBef>
                <a:spcPct val="20000"/>
              </a:spcBef>
              <a:buClr>
                <a:schemeClr val="hlink"/>
              </a:buClr>
              <a:buSzPct val="110000"/>
              <a:buFont typeface="Wingdings" panose="05000000000000000000" pitchFamily="2" charset="2"/>
              <a:buNone/>
            </a:pPr>
            <a:r>
              <a:rPr kumimoji="1" lang="en-US" altLang="zh-CN" sz="2806" dirty="0">
                <a:latin typeface="Times New Roman" panose="02020603050405020304" pitchFamily="18" charset="0"/>
                <a:ea typeface="楷体" panose="02010609060101010101" pitchFamily="49" charset="-122"/>
                <a:cs typeface="Times New Roman" panose="02020603050405020304" pitchFamily="18" charset="0"/>
              </a:rPr>
              <a:t>tan</a:t>
            </a:r>
            <a:r>
              <a:rPr kumimoji="1" lang="el-GR" altLang="zh-CN" sz="2806" dirty="0">
                <a:latin typeface="Times New Roman" panose="02020603050405020304" pitchFamily="18" charset="0"/>
                <a:ea typeface="楷体" panose="02010609060101010101" pitchFamily="49" charset="-122"/>
                <a:cs typeface="Times New Roman" panose="02020603050405020304" pitchFamily="18" charset="0"/>
              </a:rPr>
              <a:t>α</a:t>
            </a:r>
            <a:r>
              <a:rPr kumimoji="1" lang="en-US" altLang="zh-CN" sz="2806" dirty="0">
                <a:latin typeface="Times New Roman" panose="02020603050405020304" pitchFamily="18" charset="0"/>
                <a:ea typeface="楷体" panose="02010609060101010101" pitchFamily="49" charset="-122"/>
                <a:cs typeface="Times New Roman" panose="02020603050405020304" pitchFamily="18" charset="0"/>
              </a:rPr>
              <a:t>=0.5</a:t>
            </a:r>
            <a:endParaRPr kumimoji="1" lang="el-GR" altLang="zh-CN" sz="2806" dirty="0">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121" name="Group 56"/>
          <p:cNvGraphicFramePr>
            <a:graphicFrameLocks noGrp="1"/>
          </p:cNvGraphicFramePr>
          <p:nvPr>
            <p:extLst/>
          </p:nvPr>
        </p:nvGraphicFramePr>
        <p:xfrm>
          <a:off x="7677654" y="1419824"/>
          <a:ext cx="2289629" cy="2335740"/>
        </p:xfrm>
        <a:graphic>
          <a:graphicData uri="http://schemas.openxmlformats.org/drawingml/2006/table">
            <a:tbl>
              <a:tblPr/>
              <a:tblGrid>
                <a:gridCol w="458199">
                  <a:extLst>
                    <a:ext uri="{9D8B030D-6E8A-4147-A177-3AD203B41FA5}">
                      <a16:colId xmlns:a16="http://schemas.microsoft.com/office/drawing/2014/main" val="3170177642"/>
                    </a:ext>
                  </a:extLst>
                </a:gridCol>
                <a:gridCol w="459568">
                  <a:extLst>
                    <a:ext uri="{9D8B030D-6E8A-4147-A177-3AD203B41FA5}">
                      <a16:colId xmlns:a16="http://schemas.microsoft.com/office/drawing/2014/main" val="1970180186"/>
                    </a:ext>
                  </a:extLst>
                </a:gridCol>
                <a:gridCol w="454096">
                  <a:extLst>
                    <a:ext uri="{9D8B030D-6E8A-4147-A177-3AD203B41FA5}">
                      <a16:colId xmlns:a16="http://schemas.microsoft.com/office/drawing/2014/main" val="176083078"/>
                    </a:ext>
                  </a:extLst>
                </a:gridCol>
                <a:gridCol w="459568">
                  <a:extLst>
                    <a:ext uri="{9D8B030D-6E8A-4147-A177-3AD203B41FA5}">
                      <a16:colId xmlns:a16="http://schemas.microsoft.com/office/drawing/2014/main" val="520711284"/>
                    </a:ext>
                  </a:extLst>
                </a:gridCol>
                <a:gridCol w="458198">
                  <a:extLst>
                    <a:ext uri="{9D8B030D-6E8A-4147-A177-3AD203B41FA5}">
                      <a16:colId xmlns:a16="http://schemas.microsoft.com/office/drawing/2014/main" val="1313366415"/>
                    </a:ext>
                  </a:extLst>
                </a:gridCol>
              </a:tblGrid>
              <a:tr h="466514">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a:t>
                      </a:r>
                    </a:p>
                  </a:txBody>
                  <a:tcPr marL="116629" marR="116629" marT="58314" marB="5831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4</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3</a:t>
                      </a:r>
                    </a:p>
                  </a:txBody>
                  <a:tcPr marL="116629" marR="116629" marT="58314" marB="5831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950283243"/>
                  </a:ext>
                </a:extLst>
              </a:tr>
              <a:tr h="466514">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a:t>
                      </a:r>
                    </a:p>
                  </a:txBody>
                  <a:tcPr marL="116629" marR="116629" marT="58314" marB="5831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3</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3</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4</a:t>
                      </a:r>
                    </a:p>
                  </a:txBody>
                  <a:tcPr marL="116629" marR="116629" marT="58314" marB="5831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769720078"/>
                  </a:ext>
                </a:extLst>
              </a:tr>
              <a:tr h="466514">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4</a:t>
                      </a:r>
                    </a:p>
                  </a:txBody>
                  <a:tcPr marL="116629" marR="116629" marT="58314" marB="5831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6</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7</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4</a:t>
                      </a:r>
                    </a:p>
                  </a:txBody>
                  <a:tcPr marL="116629" marR="116629" marT="58314" marB="5831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906433447"/>
                  </a:ext>
                </a:extLst>
              </a:tr>
              <a:tr h="466514">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5</a:t>
                      </a:r>
                    </a:p>
                  </a:txBody>
                  <a:tcPr marL="116629" marR="116629" marT="58314" marB="5831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3</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4</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4</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5</a:t>
                      </a:r>
                    </a:p>
                  </a:txBody>
                  <a:tcPr marL="116629" marR="116629" marT="58314" marB="5831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000394455"/>
                  </a:ext>
                </a:extLst>
              </a:tr>
              <a:tr h="466514">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a:t>
                      </a:r>
                    </a:p>
                  </a:txBody>
                  <a:tcPr marL="116629" marR="116629" marT="58314" marB="5831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3</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5</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3</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a:t>
                      </a:r>
                    </a:p>
                  </a:txBody>
                  <a:tcPr marL="116629" marR="116629" marT="58314" marB="5831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577186899"/>
                  </a:ext>
                </a:extLst>
              </a:tr>
            </a:tbl>
          </a:graphicData>
        </a:graphic>
      </p:graphicFrame>
      <p:graphicFrame>
        <p:nvGraphicFramePr>
          <p:cNvPr id="122" name="Group 134"/>
          <p:cNvGraphicFramePr>
            <a:graphicFrameLocks noGrp="1"/>
          </p:cNvGraphicFramePr>
          <p:nvPr>
            <p:extLst/>
          </p:nvPr>
        </p:nvGraphicFramePr>
        <p:xfrm>
          <a:off x="7691689" y="3966341"/>
          <a:ext cx="2289632" cy="2335740"/>
        </p:xfrm>
        <a:graphic>
          <a:graphicData uri="http://schemas.openxmlformats.org/drawingml/2006/table">
            <a:tbl>
              <a:tblPr/>
              <a:tblGrid>
                <a:gridCol w="458199">
                  <a:extLst>
                    <a:ext uri="{9D8B030D-6E8A-4147-A177-3AD203B41FA5}">
                      <a16:colId xmlns:a16="http://schemas.microsoft.com/office/drawing/2014/main" val="243163865"/>
                    </a:ext>
                  </a:extLst>
                </a:gridCol>
                <a:gridCol w="459568">
                  <a:extLst>
                    <a:ext uri="{9D8B030D-6E8A-4147-A177-3AD203B41FA5}">
                      <a16:colId xmlns:a16="http://schemas.microsoft.com/office/drawing/2014/main" val="949657468"/>
                    </a:ext>
                  </a:extLst>
                </a:gridCol>
                <a:gridCol w="454096">
                  <a:extLst>
                    <a:ext uri="{9D8B030D-6E8A-4147-A177-3AD203B41FA5}">
                      <a16:colId xmlns:a16="http://schemas.microsoft.com/office/drawing/2014/main" val="2880956008"/>
                    </a:ext>
                  </a:extLst>
                </a:gridCol>
                <a:gridCol w="459568">
                  <a:extLst>
                    <a:ext uri="{9D8B030D-6E8A-4147-A177-3AD203B41FA5}">
                      <a16:colId xmlns:a16="http://schemas.microsoft.com/office/drawing/2014/main" val="3241270344"/>
                    </a:ext>
                  </a:extLst>
                </a:gridCol>
                <a:gridCol w="458201">
                  <a:extLst>
                    <a:ext uri="{9D8B030D-6E8A-4147-A177-3AD203B41FA5}">
                      <a16:colId xmlns:a16="http://schemas.microsoft.com/office/drawing/2014/main" val="2312009375"/>
                    </a:ext>
                  </a:extLst>
                </a:gridCol>
              </a:tblGrid>
              <a:tr h="466514">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a:t>
                      </a:r>
                    </a:p>
                  </a:txBody>
                  <a:tcPr marL="116629" marR="116629" marT="58314" marB="5831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4</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3</a:t>
                      </a:r>
                    </a:p>
                  </a:txBody>
                  <a:tcPr marL="116629" marR="116629" marT="58314" marB="5831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818697613"/>
                  </a:ext>
                </a:extLst>
              </a:tr>
              <a:tr h="466514">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a:t>
                      </a:r>
                    </a:p>
                  </a:txBody>
                  <a:tcPr marL="116629" marR="116629" marT="58314" marB="5831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3</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3</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4</a:t>
                      </a:r>
                    </a:p>
                  </a:txBody>
                  <a:tcPr marL="116629" marR="116629" marT="58314" marB="5831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879872523"/>
                  </a:ext>
                </a:extLst>
              </a:tr>
              <a:tr h="466514">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4</a:t>
                      </a:r>
                    </a:p>
                  </a:txBody>
                  <a:tcPr marL="116629" marR="116629" marT="58314" marB="5831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6</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7</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4</a:t>
                      </a:r>
                    </a:p>
                  </a:txBody>
                  <a:tcPr marL="116629" marR="116629" marT="58314" marB="5831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850509872"/>
                  </a:ext>
                </a:extLst>
              </a:tr>
              <a:tr h="466514">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5</a:t>
                      </a:r>
                    </a:p>
                  </a:txBody>
                  <a:tcPr marL="116629" marR="116629" marT="58314" marB="5831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3</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4</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4</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5</a:t>
                      </a:r>
                    </a:p>
                  </a:txBody>
                  <a:tcPr marL="116629" marR="116629" marT="58314" marB="5831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836743300"/>
                  </a:ext>
                </a:extLst>
              </a:tr>
              <a:tr h="466514">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a:t>
                      </a:r>
                    </a:p>
                  </a:txBody>
                  <a:tcPr marL="116629" marR="116629" marT="58314" marB="5831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3</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5</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3</a:t>
                      </a:r>
                    </a:p>
                  </a:txBody>
                  <a:tcPr marL="116629" marR="116629" marT="58314" marB="5831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300" b="1" i="0" u="none" strike="noStrike" cap="none" normalizeH="0" baseline="0" dirty="0" smtClean="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a:t>
                      </a:r>
                    </a:p>
                  </a:txBody>
                  <a:tcPr marL="116629" marR="116629" marT="58314" marB="5831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793280591"/>
                  </a:ext>
                </a:extLst>
              </a:tr>
            </a:tbl>
          </a:graphicData>
        </a:graphic>
      </p:graphicFrame>
      <p:sp>
        <p:nvSpPr>
          <p:cNvPr id="123" name="Rectangle 94"/>
          <p:cNvSpPr>
            <a:spLocks noChangeArrowheads="1"/>
          </p:cNvSpPr>
          <p:nvPr/>
        </p:nvSpPr>
        <p:spPr bwMode="auto">
          <a:xfrm>
            <a:off x="7674810" y="1419824"/>
            <a:ext cx="459167" cy="470306"/>
          </a:xfrm>
          <a:prstGeom prst="rect">
            <a:avLst/>
          </a:prstGeom>
          <a:solidFill>
            <a:srgbClr val="FFCC99"/>
          </a:solidFill>
          <a:ln w="28575">
            <a:solidFill>
              <a:srgbClr val="0000FF"/>
            </a:solidFill>
            <a:miter lim="800000"/>
            <a:headEnd/>
            <a:tailEnd/>
          </a:ln>
        </p:spPr>
        <p:txBody>
          <a:bodyPr wrap="none"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0"/>
              </a:spcBef>
              <a:buClrTx/>
              <a:buSzTx/>
              <a:buFontTx/>
              <a:buNone/>
            </a:pPr>
            <a:r>
              <a:rPr lang="en-US" altLang="zh-CN" sz="2296"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2</a:t>
            </a:r>
          </a:p>
        </p:txBody>
      </p:sp>
      <p:sp>
        <p:nvSpPr>
          <p:cNvPr id="124" name="Rectangle 95"/>
          <p:cNvSpPr>
            <a:spLocks noChangeArrowheads="1"/>
          </p:cNvSpPr>
          <p:nvPr/>
        </p:nvSpPr>
        <p:spPr bwMode="auto">
          <a:xfrm>
            <a:off x="8112593" y="1404570"/>
            <a:ext cx="459167" cy="468351"/>
          </a:xfrm>
          <a:prstGeom prst="rect">
            <a:avLst/>
          </a:prstGeom>
          <a:solidFill>
            <a:srgbClr val="FFCC99"/>
          </a:solidFill>
          <a:ln w="28575">
            <a:solidFill>
              <a:srgbClr val="0000FF"/>
            </a:solidFill>
            <a:miter lim="800000"/>
            <a:headEnd/>
            <a:tailEnd/>
          </a:ln>
        </p:spPr>
        <p:txBody>
          <a:bodyPr wrap="none"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0"/>
              </a:spcBef>
              <a:buClrTx/>
              <a:buSzTx/>
              <a:buFontTx/>
              <a:buNone/>
            </a:pPr>
            <a:r>
              <a:rPr lang="en-US" altLang="zh-CN" sz="2296"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4</a:t>
            </a:r>
          </a:p>
        </p:txBody>
      </p:sp>
      <p:sp>
        <p:nvSpPr>
          <p:cNvPr id="125" name="Rectangle 96"/>
          <p:cNvSpPr>
            <a:spLocks noChangeArrowheads="1"/>
          </p:cNvSpPr>
          <p:nvPr/>
        </p:nvSpPr>
        <p:spPr bwMode="auto">
          <a:xfrm>
            <a:off x="8576364" y="1420801"/>
            <a:ext cx="459167" cy="468351"/>
          </a:xfrm>
          <a:prstGeom prst="rect">
            <a:avLst/>
          </a:prstGeom>
          <a:solidFill>
            <a:srgbClr val="FFCC99"/>
          </a:solidFill>
          <a:ln w="28575">
            <a:solidFill>
              <a:srgbClr val="0000FF"/>
            </a:solidFill>
            <a:miter lim="800000"/>
            <a:headEnd/>
            <a:tailEnd/>
          </a:ln>
        </p:spPr>
        <p:txBody>
          <a:bodyPr wrap="none"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0"/>
              </a:spcBef>
              <a:buClrTx/>
              <a:buSzTx/>
              <a:buFontTx/>
              <a:buNone/>
            </a:pPr>
            <a:r>
              <a:rPr lang="en-US" altLang="zh-CN" sz="2296"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2</a:t>
            </a:r>
          </a:p>
        </p:txBody>
      </p:sp>
      <p:sp>
        <p:nvSpPr>
          <p:cNvPr id="126" name="Rectangle 97"/>
          <p:cNvSpPr>
            <a:spLocks noChangeArrowheads="1"/>
          </p:cNvSpPr>
          <p:nvPr/>
        </p:nvSpPr>
        <p:spPr bwMode="auto">
          <a:xfrm>
            <a:off x="9035531" y="1414527"/>
            <a:ext cx="459167" cy="468351"/>
          </a:xfrm>
          <a:prstGeom prst="rect">
            <a:avLst/>
          </a:prstGeom>
          <a:solidFill>
            <a:srgbClr val="FFCC99"/>
          </a:solidFill>
          <a:ln w="28575">
            <a:solidFill>
              <a:srgbClr val="0000FF"/>
            </a:solidFill>
            <a:miter lim="800000"/>
            <a:headEnd/>
            <a:tailEnd/>
          </a:ln>
        </p:spPr>
        <p:txBody>
          <a:bodyPr wrap="none"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0"/>
              </a:spcBef>
              <a:buClrTx/>
              <a:buSzTx/>
              <a:buFontTx/>
              <a:buNone/>
            </a:pPr>
            <a:r>
              <a:rPr lang="en-US" altLang="zh-CN" sz="2296"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7</a:t>
            </a:r>
          </a:p>
        </p:txBody>
      </p:sp>
      <p:sp>
        <p:nvSpPr>
          <p:cNvPr id="127" name="Rectangle 98"/>
          <p:cNvSpPr>
            <a:spLocks noChangeArrowheads="1"/>
          </p:cNvSpPr>
          <p:nvPr/>
        </p:nvSpPr>
        <p:spPr bwMode="auto">
          <a:xfrm>
            <a:off x="9484870" y="1414527"/>
            <a:ext cx="459167" cy="468351"/>
          </a:xfrm>
          <a:prstGeom prst="rect">
            <a:avLst/>
          </a:prstGeom>
          <a:solidFill>
            <a:srgbClr val="FFCC99"/>
          </a:solidFill>
          <a:ln w="28575">
            <a:solidFill>
              <a:srgbClr val="0000FF"/>
            </a:solidFill>
            <a:miter lim="800000"/>
            <a:headEnd/>
            <a:tailEnd/>
          </a:ln>
        </p:spPr>
        <p:txBody>
          <a:bodyPr wrap="none"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0"/>
              </a:spcBef>
              <a:buClrTx/>
              <a:buSzTx/>
              <a:buFontTx/>
              <a:buNone/>
            </a:pPr>
            <a:r>
              <a:rPr lang="en-US" altLang="zh-CN" sz="2296"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6</a:t>
            </a:r>
          </a:p>
        </p:txBody>
      </p:sp>
      <p:sp>
        <p:nvSpPr>
          <p:cNvPr id="128" name="Rectangle 99"/>
          <p:cNvSpPr>
            <a:spLocks noChangeArrowheads="1"/>
          </p:cNvSpPr>
          <p:nvPr/>
        </p:nvSpPr>
        <p:spPr bwMode="auto">
          <a:xfrm>
            <a:off x="7674810" y="1882877"/>
            <a:ext cx="459167" cy="468351"/>
          </a:xfrm>
          <a:prstGeom prst="rect">
            <a:avLst/>
          </a:prstGeom>
          <a:solidFill>
            <a:srgbClr val="FFCC99"/>
          </a:solidFill>
          <a:ln w="28575">
            <a:solidFill>
              <a:srgbClr val="0000FF"/>
            </a:solidFill>
            <a:miter lim="800000"/>
            <a:headEnd/>
            <a:tailEnd/>
          </a:ln>
        </p:spPr>
        <p:txBody>
          <a:bodyPr wrap="none"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0"/>
              </a:spcBef>
              <a:buClrTx/>
              <a:buSzTx/>
              <a:buFontTx/>
              <a:buNone/>
            </a:pPr>
            <a:r>
              <a:rPr lang="en-US" altLang="zh-CN" sz="2296"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2</a:t>
            </a:r>
          </a:p>
        </p:txBody>
      </p:sp>
      <p:sp>
        <p:nvSpPr>
          <p:cNvPr id="129" name="Rectangle 100"/>
          <p:cNvSpPr>
            <a:spLocks noChangeArrowheads="1"/>
          </p:cNvSpPr>
          <p:nvPr/>
        </p:nvSpPr>
        <p:spPr bwMode="auto">
          <a:xfrm>
            <a:off x="8116117" y="1888174"/>
            <a:ext cx="459167" cy="468351"/>
          </a:xfrm>
          <a:prstGeom prst="rect">
            <a:avLst/>
          </a:prstGeom>
          <a:solidFill>
            <a:srgbClr val="FFCC99"/>
          </a:solidFill>
          <a:ln w="28575">
            <a:solidFill>
              <a:srgbClr val="0000FF"/>
            </a:solidFill>
            <a:miter lim="800000"/>
            <a:headEnd/>
            <a:tailEnd/>
          </a:ln>
        </p:spPr>
        <p:txBody>
          <a:bodyPr wrap="none"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0"/>
              </a:spcBef>
              <a:buClrTx/>
              <a:buSzTx/>
              <a:buFontTx/>
              <a:buNone/>
            </a:pPr>
            <a:r>
              <a:rPr lang="en-US" altLang="zh-CN" sz="2296"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6</a:t>
            </a:r>
          </a:p>
        </p:txBody>
      </p:sp>
      <p:sp>
        <p:nvSpPr>
          <p:cNvPr id="130" name="Rectangle 101"/>
          <p:cNvSpPr>
            <a:spLocks noChangeArrowheads="1"/>
          </p:cNvSpPr>
          <p:nvPr/>
        </p:nvSpPr>
        <p:spPr bwMode="auto">
          <a:xfrm>
            <a:off x="8577907" y="1872921"/>
            <a:ext cx="469006" cy="468351"/>
          </a:xfrm>
          <a:prstGeom prst="rect">
            <a:avLst/>
          </a:prstGeom>
          <a:solidFill>
            <a:srgbClr val="FFCC99"/>
          </a:solidFill>
          <a:ln w="28575">
            <a:solidFill>
              <a:srgbClr val="0000FF"/>
            </a:solidFill>
            <a:miter lim="800000"/>
            <a:headEnd/>
            <a:tailEnd/>
          </a:ln>
        </p:spPr>
        <p:txBody>
          <a:bodyPr wrap="none"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0"/>
              </a:spcBef>
              <a:buClrTx/>
              <a:buSzTx/>
              <a:buFontTx/>
              <a:buNone/>
            </a:pPr>
            <a:r>
              <a:rPr lang="en-US" altLang="zh-CN" sz="2296"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4</a:t>
            </a:r>
          </a:p>
        </p:txBody>
      </p:sp>
      <p:sp>
        <p:nvSpPr>
          <p:cNvPr id="131" name="Rectangle 102"/>
          <p:cNvSpPr>
            <a:spLocks noChangeArrowheads="1"/>
          </p:cNvSpPr>
          <p:nvPr/>
        </p:nvSpPr>
        <p:spPr bwMode="auto">
          <a:xfrm>
            <a:off x="9019124" y="1872921"/>
            <a:ext cx="459167" cy="468351"/>
          </a:xfrm>
          <a:prstGeom prst="rect">
            <a:avLst/>
          </a:prstGeom>
          <a:solidFill>
            <a:srgbClr val="FFCC99"/>
          </a:solidFill>
          <a:ln w="28575">
            <a:solidFill>
              <a:srgbClr val="0000FF"/>
            </a:solidFill>
            <a:miter lim="800000"/>
            <a:headEnd/>
            <a:tailEnd/>
          </a:ln>
        </p:spPr>
        <p:txBody>
          <a:bodyPr wrap="none"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0"/>
              </a:spcBef>
              <a:buClrTx/>
              <a:buSzTx/>
              <a:buFontTx/>
              <a:buNone/>
            </a:pPr>
            <a:r>
              <a:rPr lang="en-US" altLang="zh-CN" sz="2296"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6</a:t>
            </a:r>
          </a:p>
        </p:txBody>
      </p:sp>
      <p:sp>
        <p:nvSpPr>
          <p:cNvPr id="132" name="Rectangle 103"/>
          <p:cNvSpPr>
            <a:spLocks noChangeArrowheads="1"/>
          </p:cNvSpPr>
          <p:nvPr/>
        </p:nvSpPr>
        <p:spPr bwMode="auto">
          <a:xfrm>
            <a:off x="9489673" y="1872921"/>
            <a:ext cx="459167" cy="468351"/>
          </a:xfrm>
          <a:prstGeom prst="rect">
            <a:avLst/>
          </a:prstGeom>
          <a:solidFill>
            <a:srgbClr val="FFCC99"/>
          </a:solidFill>
          <a:ln w="28575">
            <a:solidFill>
              <a:srgbClr val="0000FF"/>
            </a:solidFill>
            <a:miter lim="800000"/>
            <a:headEnd/>
            <a:tailEnd/>
          </a:ln>
        </p:spPr>
        <p:txBody>
          <a:bodyPr wrap="none"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0"/>
              </a:spcBef>
              <a:buClrTx/>
              <a:buSzTx/>
              <a:buFontTx/>
              <a:buNone/>
            </a:pPr>
            <a:r>
              <a:rPr lang="en-US" altLang="zh-CN" sz="2296"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7</a:t>
            </a:r>
          </a:p>
        </p:txBody>
      </p:sp>
      <p:sp>
        <p:nvSpPr>
          <p:cNvPr id="133" name="Rectangle 104"/>
          <p:cNvSpPr>
            <a:spLocks noChangeArrowheads="1"/>
          </p:cNvSpPr>
          <p:nvPr/>
        </p:nvSpPr>
        <p:spPr bwMode="auto">
          <a:xfrm>
            <a:off x="7661864" y="2347490"/>
            <a:ext cx="459167" cy="468351"/>
          </a:xfrm>
          <a:prstGeom prst="rect">
            <a:avLst/>
          </a:prstGeom>
          <a:solidFill>
            <a:srgbClr val="FFCC99"/>
          </a:solidFill>
          <a:ln w="28575">
            <a:solidFill>
              <a:srgbClr val="0000FF"/>
            </a:solidFill>
            <a:miter lim="800000"/>
            <a:headEnd/>
            <a:tailEnd/>
          </a:ln>
        </p:spPr>
        <p:txBody>
          <a:bodyPr wrap="none"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0"/>
              </a:spcBef>
              <a:buClrTx/>
              <a:buSzTx/>
              <a:buFontTx/>
              <a:buNone/>
            </a:pPr>
            <a:r>
              <a:rPr lang="en-US" altLang="zh-CN" sz="2296"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7</a:t>
            </a:r>
          </a:p>
        </p:txBody>
      </p:sp>
      <p:sp>
        <p:nvSpPr>
          <p:cNvPr id="134" name="Rectangle 105"/>
          <p:cNvSpPr>
            <a:spLocks noChangeArrowheads="1"/>
          </p:cNvSpPr>
          <p:nvPr/>
        </p:nvSpPr>
        <p:spPr bwMode="auto">
          <a:xfrm>
            <a:off x="8110689" y="2347531"/>
            <a:ext cx="459167" cy="468351"/>
          </a:xfrm>
          <a:prstGeom prst="rect">
            <a:avLst/>
          </a:prstGeom>
          <a:solidFill>
            <a:srgbClr val="FFCC99"/>
          </a:solidFill>
          <a:ln w="28575">
            <a:solidFill>
              <a:srgbClr val="0000FF"/>
            </a:solidFill>
            <a:miter lim="800000"/>
            <a:headEnd/>
            <a:tailEnd/>
          </a:ln>
        </p:spPr>
        <p:txBody>
          <a:bodyPr wrap="none"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0"/>
              </a:spcBef>
              <a:buClrTx/>
              <a:buSzTx/>
              <a:buFontTx/>
              <a:buNone/>
            </a:pPr>
            <a:r>
              <a:rPr lang="en-US" altLang="zh-CN" sz="2296"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7</a:t>
            </a:r>
          </a:p>
        </p:txBody>
      </p:sp>
      <p:sp>
        <p:nvSpPr>
          <p:cNvPr id="135" name="Rectangle 106"/>
          <p:cNvSpPr>
            <a:spLocks noChangeArrowheads="1"/>
          </p:cNvSpPr>
          <p:nvPr/>
        </p:nvSpPr>
        <p:spPr bwMode="auto">
          <a:xfrm>
            <a:off x="8580713" y="2349675"/>
            <a:ext cx="459167" cy="468351"/>
          </a:xfrm>
          <a:prstGeom prst="rect">
            <a:avLst/>
          </a:prstGeom>
          <a:solidFill>
            <a:srgbClr val="FFCC99"/>
          </a:solidFill>
          <a:ln w="28575">
            <a:solidFill>
              <a:srgbClr val="0000FF"/>
            </a:solidFill>
            <a:miter lim="800000"/>
            <a:headEnd/>
            <a:tailEnd/>
          </a:ln>
        </p:spPr>
        <p:txBody>
          <a:bodyPr wrap="none"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0"/>
              </a:spcBef>
              <a:buClrTx/>
              <a:buSzTx/>
              <a:buFontTx/>
              <a:buNone/>
            </a:pPr>
            <a:r>
              <a:rPr lang="en-US" altLang="zh-CN" sz="2296"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4</a:t>
            </a:r>
          </a:p>
        </p:txBody>
      </p:sp>
      <p:sp>
        <p:nvSpPr>
          <p:cNvPr id="136" name="Rectangle 107"/>
          <p:cNvSpPr>
            <a:spLocks noChangeArrowheads="1"/>
          </p:cNvSpPr>
          <p:nvPr/>
        </p:nvSpPr>
        <p:spPr bwMode="auto">
          <a:xfrm>
            <a:off x="9025505" y="2346532"/>
            <a:ext cx="457417" cy="468351"/>
          </a:xfrm>
          <a:prstGeom prst="rect">
            <a:avLst/>
          </a:prstGeom>
          <a:solidFill>
            <a:srgbClr val="FFCC99"/>
          </a:solidFill>
          <a:ln w="28575">
            <a:solidFill>
              <a:srgbClr val="0000FF"/>
            </a:solidFill>
            <a:miter lim="800000"/>
            <a:headEnd/>
            <a:tailEnd/>
          </a:ln>
        </p:spPr>
        <p:txBody>
          <a:bodyPr wrap="none"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0"/>
              </a:spcBef>
              <a:buClrTx/>
              <a:buSzTx/>
              <a:buFontTx/>
              <a:buNone/>
            </a:pPr>
            <a:r>
              <a:rPr lang="en-US" altLang="zh-CN" sz="2296"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7</a:t>
            </a:r>
          </a:p>
        </p:txBody>
      </p:sp>
      <p:sp>
        <p:nvSpPr>
          <p:cNvPr id="137" name="Rectangle 108"/>
          <p:cNvSpPr>
            <a:spLocks noChangeArrowheads="1"/>
          </p:cNvSpPr>
          <p:nvPr/>
        </p:nvSpPr>
        <p:spPr bwMode="auto">
          <a:xfrm>
            <a:off x="9494585" y="2350124"/>
            <a:ext cx="459167" cy="453735"/>
          </a:xfrm>
          <a:prstGeom prst="rect">
            <a:avLst/>
          </a:prstGeom>
          <a:solidFill>
            <a:srgbClr val="FFCC99"/>
          </a:solidFill>
          <a:ln w="28575">
            <a:solidFill>
              <a:srgbClr val="0000FF"/>
            </a:solidFill>
            <a:miter lim="800000"/>
            <a:headEnd/>
            <a:tailEnd/>
          </a:ln>
        </p:spPr>
        <p:txBody>
          <a:bodyPr wrap="none"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0"/>
              </a:spcBef>
              <a:buClrTx/>
              <a:buSzTx/>
              <a:buFontTx/>
              <a:buNone/>
            </a:pPr>
            <a:r>
              <a:rPr lang="en-US" altLang="zh-CN" sz="2296"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7</a:t>
            </a:r>
          </a:p>
        </p:txBody>
      </p:sp>
      <p:sp>
        <p:nvSpPr>
          <p:cNvPr id="138" name="Rectangle 109"/>
          <p:cNvSpPr>
            <a:spLocks noChangeArrowheads="1"/>
          </p:cNvSpPr>
          <p:nvPr/>
        </p:nvSpPr>
        <p:spPr bwMode="auto">
          <a:xfrm>
            <a:off x="7671507" y="2832016"/>
            <a:ext cx="459167" cy="468351"/>
          </a:xfrm>
          <a:prstGeom prst="rect">
            <a:avLst/>
          </a:prstGeom>
          <a:solidFill>
            <a:srgbClr val="FFCC99"/>
          </a:solidFill>
          <a:ln w="28575">
            <a:solidFill>
              <a:srgbClr val="0000FF"/>
            </a:solidFill>
            <a:miter lim="800000"/>
            <a:headEnd/>
            <a:tailEnd/>
          </a:ln>
        </p:spPr>
        <p:txBody>
          <a:bodyPr wrap="none"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0"/>
              </a:spcBef>
              <a:buClrTx/>
              <a:buSzTx/>
              <a:buFontTx/>
              <a:buNone/>
            </a:pPr>
            <a:r>
              <a:rPr lang="en-US" altLang="zh-CN" sz="2296"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7</a:t>
            </a:r>
          </a:p>
        </p:txBody>
      </p:sp>
      <p:sp>
        <p:nvSpPr>
          <p:cNvPr id="139" name="Rectangle 110"/>
          <p:cNvSpPr>
            <a:spLocks noChangeArrowheads="1"/>
          </p:cNvSpPr>
          <p:nvPr/>
        </p:nvSpPr>
        <p:spPr bwMode="auto">
          <a:xfrm>
            <a:off x="8112038" y="2815730"/>
            <a:ext cx="459167" cy="468351"/>
          </a:xfrm>
          <a:prstGeom prst="rect">
            <a:avLst/>
          </a:prstGeom>
          <a:solidFill>
            <a:srgbClr val="FFCC99"/>
          </a:solidFill>
          <a:ln w="28575">
            <a:solidFill>
              <a:srgbClr val="0000FF"/>
            </a:solidFill>
            <a:miter lim="800000"/>
            <a:headEnd/>
            <a:tailEnd/>
          </a:ln>
        </p:spPr>
        <p:txBody>
          <a:bodyPr wrap="none"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0"/>
              </a:spcBef>
              <a:buClrTx/>
              <a:buSzTx/>
              <a:buFontTx/>
              <a:buNone/>
            </a:pPr>
            <a:r>
              <a:rPr lang="en-US" altLang="zh-CN" sz="2296">
                <a:solidFill>
                  <a:srgbClr val="FF0000"/>
                </a:solidFill>
                <a:latin typeface="Times New Roman" panose="02020603050405020304" pitchFamily="18" charset="0"/>
                <a:ea typeface="楷体" panose="02010609060101010101" pitchFamily="49" charset="-122"/>
                <a:cs typeface="Times New Roman" panose="02020603050405020304" pitchFamily="18" charset="0"/>
              </a:rPr>
              <a:t>6</a:t>
            </a:r>
          </a:p>
        </p:txBody>
      </p:sp>
      <p:sp>
        <p:nvSpPr>
          <p:cNvPr id="140" name="Rectangle 111"/>
          <p:cNvSpPr>
            <a:spLocks noChangeArrowheads="1"/>
          </p:cNvSpPr>
          <p:nvPr/>
        </p:nvSpPr>
        <p:spPr bwMode="auto">
          <a:xfrm>
            <a:off x="8571854" y="2815730"/>
            <a:ext cx="459167" cy="468351"/>
          </a:xfrm>
          <a:prstGeom prst="rect">
            <a:avLst/>
          </a:prstGeom>
          <a:solidFill>
            <a:srgbClr val="FFCC99"/>
          </a:solidFill>
          <a:ln w="28575">
            <a:solidFill>
              <a:srgbClr val="0000FF"/>
            </a:solidFill>
            <a:miter lim="800000"/>
            <a:headEnd/>
            <a:tailEnd/>
          </a:ln>
        </p:spPr>
        <p:txBody>
          <a:bodyPr wrap="none"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0"/>
              </a:spcBef>
              <a:buClrTx/>
              <a:buSzTx/>
              <a:buFontTx/>
              <a:buNone/>
            </a:pPr>
            <a:r>
              <a:rPr lang="en-US" altLang="zh-CN" sz="2296"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7</a:t>
            </a:r>
          </a:p>
        </p:txBody>
      </p:sp>
      <p:sp>
        <p:nvSpPr>
          <p:cNvPr id="141" name="Rectangle 112"/>
          <p:cNvSpPr>
            <a:spLocks noChangeArrowheads="1"/>
          </p:cNvSpPr>
          <p:nvPr/>
        </p:nvSpPr>
        <p:spPr bwMode="auto">
          <a:xfrm>
            <a:off x="9037168" y="2815306"/>
            <a:ext cx="459167" cy="468351"/>
          </a:xfrm>
          <a:prstGeom prst="rect">
            <a:avLst/>
          </a:prstGeom>
          <a:solidFill>
            <a:srgbClr val="FFCC99"/>
          </a:solidFill>
          <a:ln w="28575">
            <a:solidFill>
              <a:srgbClr val="0000FF"/>
            </a:solidFill>
            <a:miter lim="800000"/>
            <a:headEnd/>
            <a:tailEnd/>
          </a:ln>
        </p:spPr>
        <p:txBody>
          <a:bodyPr wrap="none"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0"/>
              </a:spcBef>
              <a:buClrTx/>
              <a:buSzTx/>
              <a:buFontTx/>
              <a:buNone/>
            </a:pPr>
            <a:r>
              <a:rPr lang="en-US" altLang="zh-CN" sz="2296"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7</a:t>
            </a:r>
          </a:p>
        </p:txBody>
      </p:sp>
      <p:sp>
        <p:nvSpPr>
          <p:cNvPr id="142" name="Rectangle 113"/>
          <p:cNvSpPr>
            <a:spLocks noChangeArrowheads="1"/>
          </p:cNvSpPr>
          <p:nvPr/>
        </p:nvSpPr>
        <p:spPr bwMode="auto">
          <a:xfrm>
            <a:off x="9500053" y="2818611"/>
            <a:ext cx="459167" cy="468351"/>
          </a:xfrm>
          <a:prstGeom prst="rect">
            <a:avLst/>
          </a:prstGeom>
          <a:solidFill>
            <a:srgbClr val="FFCC99"/>
          </a:solidFill>
          <a:ln w="28575">
            <a:solidFill>
              <a:srgbClr val="0000FF"/>
            </a:solidFill>
            <a:miter lim="800000"/>
            <a:headEnd/>
            <a:tailEnd/>
          </a:ln>
        </p:spPr>
        <p:txBody>
          <a:bodyPr wrap="none"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0"/>
              </a:spcBef>
              <a:buClrTx/>
              <a:buSzTx/>
              <a:buFontTx/>
              <a:buNone/>
            </a:pPr>
            <a:r>
              <a:rPr lang="en-US" altLang="zh-CN" sz="2296"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7</a:t>
            </a:r>
          </a:p>
        </p:txBody>
      </p:sp>
      <p:sp>
        <p:nvSpPr>
          <p:cNvPr id="143" name="Rectangle 114"/>
          <p:cNvSpPr>
            <a:spLocks noChangeArrowheads="1"/>
          </p:cNvSpPr>
          <p:nvPr/>
        </p:nvSpPr>
        <p:spPr bwMode="auto">
          <a:xfrm>
            <a:off x="7682554" y="3284064"/>
            <a:ext cx="423683" cy="468351"/>
          </a:xfrm>
          <a:prstGeom prst="rect">
            <a:avLst/>
          </a:prstGeom>
          <a:solidFill>
            <a:srgbClr val="FFCC99"/>
          </a:solidFill>
          <a:ln w="28575">
            <a:solidFill>
              <a:srgbClr val="0000FF"/>
            </a:solidFill>
            <a:miter lim="800000"/>
            <a:headEnd/>
            <a:tailEnd/>
          </a:ln>
        </p:spPr>
        <p:txBody>
          <a:bodyPr wrap="none"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0"/>
              </a:spcBef>
              <a:buClrTx/>
              <a:buSzTx/>
              <a:buFontTx/>
              <a:buNone/>
            </a:pPr>
            <a:r>
              <a:rPr lang="en-US" altLang="zh-CN" sz="2296"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4</a:t>
            </a:r>
          </a:p>
        </p:txBody>
      </p:sp>
      <p:sp>
        <p:nvSpPr>
          <p:cNvPr id="144" name="Rectangle 115"/>
          <p:cNvSpPr>
            <a:spLocks noChangeArrowheads="1"/>
          </p:cNvSpPr>
          <p:nvPr/>
        </p:nvSpPr>
        <p:spPr bwMode="auto">
          <a:xfrm>
            <a:off x="8114834" y="3292571"/>
            <a:ext cx="459167" cy="468351"/>
          </a:xfrm>
          <a:prstGeom prst="rect">
            <a:avLst/>
          </a:prstGeom>
          <a:solidFill>
            <a:srgbClr val="FFCC99"/>
          </a:solidFill>
          <a:ln w="28575">
            <a:solidFill>
              <a:srgbClr val="0000FF"/>
            </a:solidFill>
            <a:miter lim="800000"/>
            <a:headEnd/>
            <a:tailEnd/>
          </a:ln>
        </p:spPr>
        <p:txBody>
          <a:bodyPr wrap="none"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0"/>
              </a:spcBef>
              <a:buClrTx/>
              <a:buSzTx/>
              <a:buFontTx/>
              <a:buNone/>
            </a:pPr>
            <a:r>
              <a:rPr lang="en-US" altLang="zh-CN" sz="2296"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6</a:t>
            </a:r>
          </a:p>
        </p:txBody>
      </p:sp>
      <p:sp>
        <p:nvSpPr>
          <p:cNvPr id="145" name="Rectangle 116"/>
          <p:cNvSpPr>
            <a:spLocks noChangeArrowheads="1"/>
          </p:cNvSpPr>
          <p:nvPr/>
        </p:nvSpPr>
        <p:spPr bwMode="auto">
          <a:xfrm>
            <a:off x="8575267" y="3292187"/>
            <a:ext cx="459167" cy="468351"/>
          </a:xfrm>
          <a:prstGeom prst="rect">
            <a:avLst/>
          </a:prstGeom>
          <a:solidFill>
            <a:srgbClr val="FFCC99"/>
          </a:solidFill>
          <a:ln w="28575">
            <a:solidFill>
              <a:srgbClr val="0000FF"/>
            </a:solidFill>
            <a:miter lim="800000"/>
            <a:headEnd/>
            <a:tailEnd/>
          </a:ln>
        </p:spPr>
        <p:txBody>
          <a:bodyPr wrap="none"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0"/>
              </a:spcBef>
              <a:buClrTx/>
              <a:buSzTx/>
              <a:buFontTx/>
              <a:buNone/>
            </a:pPr>
            <a:r>
              <a:rPr lang="en-US" altLang="zh-CN" sz="2296"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7</a:t>
            </a:r>
          </a:p>
        </p:txBody>
      </p:sp>
      <p:sp>
        <p:nvSpPr>
          <p:cNvPr id="146" name="Rectangle 117"/>
          <p:cNvSpPr>
            <a:spLocks noChangeArrowheads="1"/>
          </p:cNvSpPr>
          <p:nvPr/>
        </p:nvSpPr>
        <p:spPr bwMode="auto">
          <a:xfrm>
            <a:off x="9035418" y="3292150"/>
            <a:ext cx="459167" cy="468351"/>
          </a:xfrm>
          <a:prstGeom prst="rect">
            <a:avLst/>
          </a:prstGeom>
          <a:solidFill>
            <a:srgbClr val="FFCC99"/>
          </a:solidFill>
          <a:ln w="28575">
            <a:solidFill>
              <a:srgbClr val="0000FF"/>
            </a:solidFill>
            <a:miter lim="800000"/>
            <a:headEnd/>
            <a:tailEnd/>
          </a:ln>
        </p:spPr>
        <p:txBody>
          <a:bodyPr wrap="none"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0"/>
              </a:spcBef>
              <a:buClrTx/>
              <a:buSzTx/>
              <a:buFontTx/>
              <a:buNone/>
            </a:pPr>
            <a:r>
              <a:rPr lang="en-US" altLang="zh-CN" sz="2296"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6</a:t>
            </a:r>
          </a:p>
        </p:txBody>
      </p:sp>
      <p:sp>
        <p:nvSpPr>
          <p:cNvPr id="147" name="Rectangle 118"/>
          <p:cNvSpPr>
            <a:spLocks noChangeArrowheads="1"/>
          </p:cNvSpPr>
          <p:nvPr/>
        </p:nvSpPr>
        <p:spPr bwMode="auto">
          <a:xfrm>
            <a:off x="9489673" y="3292169"/>
            <a:ext cx="459167" cy="468351"/>
          </a:xfrm>
          <a:prstGeom prst="rect">
            <a:avLst/>
          </a:prstGeom>
          <a:solidFill>
            <a:srgbClr val="FFCC99"/>
          </a:solidFill>
          <a:ln w="28575">
            <a:solidFill>
              <a:srgbClr val="0000FF"/>
            </a:solidFill>
            <a:miter lim="800000"/>
            <a:headEnd/>
            <a:tailEnd/>
          </a:ln>
        </p:spPr>
        <p:txBody>
          <a:bodyPr wrap="none"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0"/>
              </a:spcBef>
              <a:buClrTx/>
              <a:buSzTx/>
              <a:buFontTx/>
              <a:buNone/>
            </a:pPr>
            <a:r>
              <a:rPr lang="en-US" altLang="zh-CN" sz="2296">
                <a:solidFill>
                  <a:srgbClr val="FF0000"/>
                </a:solidFill>
                <a:latin typeface="Times New Roman" panose="02020603050405020304" pitchFamily="18" charset="0"/>
                <a:ea typeface="楷体" panose="02010609060101010101" pitchFamily="49" charset="-122"/>
                <a:cs typeface="Times New Roman" panose="02020603050405020304" pitchFamily="18" charset="0"/>
              </a:rPr>
              <a:t>4</a:t>
            </a:r>
          </a:p>
        </p:txBody>
      </p:sp>
      <p:sp>
        <p:nvSpPr>
          <p:cNvPr id="148" name="Rectangle 172"/>
          <p:cNvSpPr>
            <a:spLocks noChangeArrowheads="1"/>
          </p:cNvSpPr>
          <p:nvPr/>
        </p:nvSpPr>
        <p:spPr bwMode="auto">
          <a:xfrm>
            <a:off x="7690228" y="3971638"/>
            <a:ext cx="459167" cy="468351"/>
          </a:xfrm>
          <a:prstGeom prst="rect">
            <a:avLst/>
          </a:prstGeom>
          <a:solidFill>
            <a:srgbClr val="FFCC99"/>
          </a:solidFill>
          <a:ln w="28575">
            <a:solidFill>
              <a:srgbClr val="0000FF"/>
            </a:solidFill>
            <a:miter lim="800000"/>
            <a:headEnd/>
            <a:tailEnd/>
          </a:ln>
        </p:spPr>
        <p:txBody>
          <a:bodyPr wrap="none"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0"/>
              </a:spcBef>
              <a:buClrTx/>
              <a:buSzTx/>
              <a:buFontTx/>
              <a:buNone/>
            </a:pPr>
            <a:r>
              <a:rPr lang="en-US" altLang="zh-CN" sz="2296" dirty="0">
                <a:solidFill>
                  <a:srgbClr val="FF0000"/>
                </a:solidFill>
                <a:latin typeface="Times New Roman" panose="02020603050405020304" pitchFamily="18" charset="0"/>
                <a:cs typeface="Times New Roman" panose="02020603050405020304" pitchFamily="18" charset="0"/>
              </a:rPr>
              <a:t>1</a:t>
            </a:r>
          </a:p>
        </p:txBody>
      </p:sp>
      <p:sp>
        <p:nvSpPr>
          <p:cNvPr id="173" name="Rectangle 172"/>
          <p:cNvSpPr>
            <a:spLocks noChangeArrowheads="1"/>
          </p:cNvSpPr>
          <p:nvPr/>
        </p:nvSpPr>
        <p:spPr bwMode="auto">
          <a:xfrm>
            <a:off x="8127361" y="3965957"/>
            <a:ext cx="459167" cy="468351"/>
          </a:xfrm>
          <a:prstGeom prst="rect">
            <a:avLst/>
          </a:prstGeom>
          <a:solidFill>
            <a:srgbClr val="FFCC99"/>
          </a:solidFill>
          <a:ln w="28575">
            <a:solidFill>
              <a:srgbClr val="0000FF"/>
            </a:solidFill>
            <a:miter lim="800000"/>
            <a:headEnd/>
            <a:tailEnd/>
          </a:ln>
        </p:spPr>
        <p:txBody>
          <a:bodyPr wrap="none"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0"/>
              </a:spcBef>
              <a:buClrTx/>
              <a:buSzTx/>
              <a:buFontTx/>
              <a:buNone/>
            </a:pPr>
            <a:r>
              <a:rPr lang="en-US" altLang="zh-CN" sz="2296" dirty="0">
                <a:solidFill>
                  <a:srgbClr val="FF0000"/>
                </a:solidFill>
                <a:latin typeface="Times New Roman" panose="02020603050405020304" pitchFamily="18" charset="0"/>
                <a:cs typeface="Times New Roman" panose="02020603050405020304" pitchFamily="18" charset="0"/>
              </a:rPr>
              <a:t>1</a:t>
            </a:r>
          </a:p>
        </p:txBody>
      </p:sp>
      <p:sp>
        <p:nvSpPr>
          <p:cNvPr id="174" name="Rectangle 172"/>
          <p:cNvSpPr>
            <a:spLocks noChangeArrowheads="1"/>
          </p:cNvSpPr>
          <p:nvPr/>
        </p:nvSpPr>
        <p:spPr bwMode="auto">
          <a:xfrm>
            <a:off x="8595173" y="3966304"/>
            <a:ext cx="459167" cy="468351"/>
          </a:xfrm>
          <a:prstGeom prst="rect">
            <a:avLst/>
          </a:prstGeom>
          <a:solidFill>
            <a:srgbClr val="FFCC99"/>
          </a:solidFill>
          <a:ln w="28575">
            <a:solidFill>
              <a:srgbClr val="0000FF"/>
            </a:solidFill>
            <a:miter lim="800000"/>
            <a:headEnd/>
            <a:tailEnd/>
          </a:ln>
        </p:spPr>
        <p:txBody>
          <a:bodyPr wrap="none"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0"/>
              </a:spcBef>
              <a:buClrTx/>
              <a:buSzTx/>
              <a:buFontTx/>
              <a:buNone/>
            </a:pPr>
            <a:r>
              <a:rPr lang="en-US" altLang="zh-CN" sz="2296" dirty="0">
                <a:solidFill>
                  <a:srgbClr val="FF0000"/>
                </a:solidFill>
                <a:latin typeface="Times New Roman" panose="02020603050405020304" pitchFamily="18" charset="0"/>
                <a:cs typeface="Times New Roman" panose="02020603050405020304" pitchFamily="18" charset="0"/>
              </a:rPr>
              <a:t>1</a:t>
            </a:r>
          </a:p>
        </p:txBody>
      </p:sp>
      <p:sp>
        <p:nvSpPr>
          <p:cNvPr id="175" name="Rectangle 172"/>
          <p:cNvSpPr>
            <a:spLocks noChangeArrowheads="1"/>
          </p:cNvSpPr>
          <p:nvPr/>
        </p:nvSpPr>
        <p:spPr bwMode="auto">
          <a:xfrm>
            <a:off x="7698424" y="4435659"/>
            <a:ext cx="459167" cy="468351"/>
          </a:xfrm>
          <a:prstGeom prst="rect">
            <a:avLst/>
          </a:prstGeom>
          <a:solidFill>
            <a:srgbClr val="FFCC99"/>
          </a:solidFill>
          <a:ln w="28575">
            <a:solidFill>
              <a:srgbClr val="0000FF"/>
            </a:solidFill>
            <a:miter lim="800000"/>
            <a:headEnd/>
            <a:tailEnd/>
          </a:ln>
        </p:spPr>
        <p:txBody>
          <a:bodyPr wrap="none"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0"/>
              </a:spcBef>
              <a:buClrTx/>
              <a:buSzTx/>
              <a:buFontTx/>
              <a:buNone/>
            </a:pPr>
            <a:r>
              <a:rPr lang="en-US" altLang="zh-CN" sz="2296" dirty="0">
                <a:solidFill>
                  <a:srgbClr val="FF0000"/>
                </a:solidFill>
                <a:latin typeface="Times New Roman" panose="02020603050405020304" pitchFamily="18" charset="0"/>
                <a:cs typeface="Times New Roman" panose="02020603050405020304" pitchFamily="18" charset="0"/>
              </a:rPr>
              <a:t>1</a:t>
            </a:r>
          </a:p>
        </p:txBody>
      </p:sp>
      <p:sp>
        <p:nvSpPr>
          <p:cNvPr id="176" name="Rectangle 172"/>
          <p:cNvSpPr>
            <a:spLocks noChangeArrowheads="1"/>
          </p:cNvSpPr>
          <p:nvPr/>
        </p:nvSpPr>
        <p:spPr bwMode="auto">
          <a:xfrm>
            <a:off x="8609051" y="4435659"/>
            <a:ext cx="459167" cy="468351"/>
          </a:xfrm>
          <a:prstGeom prst="rect">
            <a:avLst/>
          </a:prstGeom>
          <a:solidFill>
            <a:srgbClr val="FFCC99"/>
          </a:solidFill>
          <a:ln w="28575">
            <a:solidFill>
              <a:srgbClr val="0000FF"/>
            </a:solidFill>
            <a:miter lim="800000"/>
            <a:headEnd/>
            <a:tailEnd/>
          </a:ln>
        </p:spPr>
        <p:txBody>
          <a:bodyPr wrap="none"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0"/>
              </a:spcBef>
              <a:buClrTx/>
              <a:buSzTx/>
              <a:buFontTx/>
              <a:buNone/>
            </a:pPr>
            <a:r>
              <a:rPr lang="en-US" altLang="zh-CN" sz="2296" dirty="0">
                <a:solidFill>
                  <a:srgbClr val="FF0000"/>
                </a:solidFill>
                <a:latin typeface="Times New Roman" panose="02020603050405020304" pitchFamily="18" charset="0"/>
                <a:cs typeface="Times New Roman" panose="02020603050405020304" pitchFamily="18" charset="0"/>
              </a:rPr>
              <a:t>1</a:t>
            </a:r>
          </a:p>
        </p:txBody>
      </p:sp>
      <p:sp>
        <p:nvSpPr>
          <p:cNvPr id="177" name="Rectangle 172"/>
          <p:cNvSpPr>
            <a:spLocks noChangeArrowheads="1"/>
          </p:cNvSpPr>
          <p:nvPr/>
        </p:nvSpPr>
        <p:spPr bwMode="auto">
          <a:xfrm>
            <a:off x="8140639" y="4435659"/>
            <a:ext cx="459167" cy="468351"/>
          </a:xfrm>
          <a:prstGeom prst="rect">
            <a:avLst/>
          </a:prstGeom>
          <a:solidFill>
            <a:srgbClr val="FFCC99"/>
          </a:solidFill>
          <a:ln w="28575">
            <a:solidFill>
              <a:srgbClr val="0000FF"/>
            </a:solidFill>
            <a:miter lim="800000"/>
            <a:headEnd/>
            <a:tailEnd/>
          </a:ln>
        </p:spPr>
        <p:txBody>
          <a:bodyPr wrap="none"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0"/>
              </a:spcBef>
              <a:buClrTx/>
              <a:buSzTx/>
              <a:buFontTx/>
              <a:buNone/>
            </a:pPr>
            <a:r>
              <a:rPr lang="en-US" altLang="zh-CN" sz="2296" dirty="0">
                <a:solidFill>
                  <a:srgbClr val="FF0000"/>
                </a:solidFill>
                <a:latin typeface="Times New Roman" panose="02020603050405020304" pitchFamily="18" charset="0"/>
                <a:cs typeface="Times New Roman" panose="02020603050405020304" pitchFamily="18" charset="0"/>
              </a:rPr>
              <a:t>2</a:t>
            </a:r>
          </a:p>
        </p:txBody>
      </p:sp>
      <p:sp>
        <p:nvSpPr>
          <p:cNvPr id="178" name="Rectangle 172"/>
          <p:cNvSpPr>
            <a:spLocks noChangeArrowheads="1"/>
          </p:cNvSpPr>
          <p:nvPr/>
        </p:nvSpPr>
        <p:spPr bwMode="auto">
          <a:xfrm>
            <a:off x="9059083" y="3961157"/>
            <a:ext cx="459167" cy="468351"/>
          </a:xfrm>
          <a:prstGeom prst="rect">
            <a:avLst/>
          </a:prstGeom>
          <a:solidFill>
            <a:srgbClr val="FFCC99"/>
          </a:solidFill>
          <a:ln w="28575">
            <a:solidFill>
              <a:srgbClr val="0000FF"/>
            </a:solidFill>
            <a:miter lim="800000"/>
            <a:headEnd/>
            <a:tailEnd/>
          </a:ln>
        </p:spPr>
        <p:txBody>
          <a:bodyPr wrap="none"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0"/>
              </a:spcBef>
              <a:buClrTx/>
              <a:buSzTx/>
              <a:buFontTx/>
              <a:buNone/>
            </a:pPr>
            <a:r>
              <a:rPr lang="en-US" altLang="zh-CN" sz="2296" dirty="0">
                <a:solidFill>
                  <a:srgbClr val="FF0000"/>
                </a:solidFill>
                <a:latin typeface="Times New Roman" panose="02020603050405020304" pitchFamily="18" charset="0"/>
                <a:cs typeface="Times New Roman" panose="02020603050405020304" pitchFamily="18" charset="0"/>
              </a:rPr>
              <a:t>2</a:t>
            </a:r>
          </a:p>
        </p:txBody>
      </p:sp>
      <p:sp>
        <p:nvSpPr>
          <p:cNvPr id="179" name="Rectangle 172"/>
          <p:cNvSpPr>
            <a:spLocks noChangeArrowheads="1"/>
          </p:cNvSpPr>
          <p:nvPr/>
        </p:nvSpPr>
        <p:spPr bwMode="auto">
          <a:xfrm>
            <a:off x="9511050" y="3960577"/>
            <a:ext cx="459167" cy="468351"/>
          </a:xfrm>
          <a:prstGeom prst="rect">
            <a:avLst/>
          </a:prstGeom>
          <a:solidFill>
            <a:srgbClr val="FFCC99"/>
          </a:solidFill>
          <a:ln w="28575">
            <a:solidFill>
              <a:srgbClr val="0000FF"/>
            </a:solidFill>
            <a:miter lim="800000"/>
            <a:headEnd/>
            <a:tailEnd/>
          </a:ln>
        </p:spPr>
        <p:txBody>
          <a:bodyPr wrap="none"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0"/>
              </a:spcBef>
              <a:buClrTx/>
              <a:buSzTx/>
              <a:buFontTx/>
              <a:buNone/>
            </a:pPr>
            <a:r>
              <a:rPr lang="en-US" altLang="zh-CN" sz="2296" dirty="0">
                <a:solidFill>
                  <a:srgbClr val="FF0000"/>
                </a:solidFill>
                <a:latin typeface="Times New Roman" panose="02020603050405020304" pitchFamily="18" charset="0"/>
                <a:cs typeface="Times New Roman" panose="02020603050405020304" pitchFamily="18" charset="0"/>
              </a:rPr>
              <a:t>2</a:t>
            </a:r>
          </a:p>
        </p:txBody>
      </p:sp>
      <p:sp>
        <p:nvSpPr>
          <p:cNvPr id="180" name="Rectangle 172"/>
          <p:cNvSpPr>
            <a:spLocks noChangeArrowheads="1"/>
          </p:cNvSpPr>
          <p:nvPr/>
        </p:nvSpPr>
        <p:spPr bwMode="auto">
          <a:xfrm>
            <a:off x="9087913" y="4426796"/>
            <a:ext cx="459167" cy="468351"/>
          </a:xfrm>
          <a:prstGeom prst="rect">
            <a:avLst/>
          </a:prstGeom>
          <a:solidFill>
            <a:srgbClr val="FFCC99"/>
          </a:solidFill>
          <a:ln w="28575">
            <a:solidFill>
              <a:srgbClr val="0000FF"/>
            </a:solidFill>
            <a:miter lim="800000"/>
            <a:headEnd/>
            <a:tailEnd/>
          </a:ln>
        </p:spPr>
        <p:txBody>
          <a:bodyPr wrap="none"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0"/>
              </a:spcBef>
              <a:buClrTx/>
              <a:buSzTx/>
              <a:buFontTx/>
              <a:buNone/>
            </a:pPr>
            <a:r>
              <a:rPr lang="en-US" altLang="zh-CN" sz="2296" dirty="0">
                <a:solidFill>
                  <a:srgbClr val="FF0000"/>
                </a:solidFill>
                <a:latin typeface="Times New Roman" panose="02020603050405020304" pitchFamily="18" charset="0"/>
                <a:cs typeface="Times New Roman" panose="02020603050405020304" pitchFamily="18" charset="0"/>
              </a:rPr>
              <a:t>2</a:t>
            </a:r>
          </a:p>
        </p:txBody>
      </p:sp>
      <p:sp>
        <p:nvSpPr>
          <p:cNvPr id="181" name="Rectangle 172"/>
          <p:cNvSpPr>
            <a:spLocks noChangeArrowheads="1"/>
          </p:cNvSpPr>
          <p:nvPr/>
        </p:nvSpPr>
        <p:spPr bwMode="auto">
          <a:xfrm>
            <a:off x="9517128" y="4417443"/>
            <a:ext cx="459167" cy="468351"/>
          </a:xfrm>
          <a:prstGeom prst="rect">
            <a:avLst/>
          </a:prstGeom>
          <a:solidFill>
            <a:srgbClr val="FFCC99"/>
          </a:solidFill>
          <a:ln w="28575">
            <a:solidFill>
              <a:srgbClr val="0000FF"/>
            </a:solidFill>
            <a:miter lim="800000"/>
            <a:headEnd/>
            <a:tailEnd/>
          </a:ln>
        </p:spPr>
        <p:txBody>
          <a:bodyPr wrap="none"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0"/>
              </a:spcBef>
              <a:buClrTx/>
              <a:buSzTx/>
              <a:buFontTx/>
              <a:buNone/>
            </a:pPr>
            <a:r>
              <a:rPr lang="en-US" altLang="zh-CN" sz="2296" dirty="0">
                <a:solidFill>
                  <a:srgbClr val="FF0000"/>
                </a:solidFill>
                <a:latin typeface="Times New Roman" panose="02020603050405020304" pitchFamily="18" charset="0"/>
                <a:cs typeface="Times New Roman" panose="02020603050405020304" pitchFamily="18" charset="0"/>
              </a:rPr>
              <a:t>2</a:t>
            </a:r>
          </a:p>
        </p:txBody>
      </p:sp>
      <p:sp>
        <p:nvSpPr>
          <p:cNvPr id="182" name="Rectangle 172"/>
          <p:cNvSpPr>
            <a:spLocks noChangeArrowheads="1"/>
          </p:cNvSpPr>
          <p:nvPr/>
        </p:nvSpPr>
        <p:spPr bwMode="auto">
          <a:xfrm>
            <a:off x="7685251" y="4891137"/>
            <a:ext cx="459167" cy="468351"/>
          </a:xfrm>
          <a:prstGeom prst="rect">
            <a:avLst/>
          </a:prstGeom>
          <a:solidFill>
            <a:srgbClr val="FFCC99"/>
          </a:solidFill>
          <a:ln w="28575">
            <a:solidFill>
              <a:srgbClr val="0000FF"/>
            </a:solidFill>
            <a:miter lim="800000"/>
            <a:headEnd/>
            <a:tailEnd/>
          </a:ln>
        </p:spPr>
        <p:txBody>
          <a:bodyPr wrap="none"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0"/>
              </a:spcBef>
              <a:buClrTx/>
              <a:buSzTx/>
              <a:buFontTx/>
              <a:buNone/>
            </a:pPr>
            <a:r>
              <a:rPr lang="en-US" altLang="zh-CN" sz="2296" dirty="0">
                <a:solidFill>
                  <a:srgbClr val="FF0000"/>
                </a:solidFill>
                <a:latin typeface="Times New Roman" panose="02020603050405020304" pitchFamily="18" charset="0"/>
                <a:cs typeface="Times New Roman" panose="02020603050405020304" pitchFamily="18" charset="0"/>
              </a:rPr>
              <a:t>2</a:t>
            </a:r>
          </a:p>
        </p:txBody>
      </p:sp>
      <p:sp>
        <p:nvSpPr>
          <p:cNvPr id="183" name="Rectangle 172"/>
          <p:cNvSpPr>
            <a:spLocks noChangeArrowheads="1"/>
          </p:cNvSpPr>
          <p:nvPr/>
        </p:nvSpPr>
        <p:spPr bwMode="auto">
          <a:xfrm>
            <a:off x="7699375" y="5349214"/>
            <a:ext cx="459167" cy="468351"/>
          </a:xfrm>
          <a:prstGeom prst="rect">
            <a:avLst/>
          </a:prstGeom>
          <a:solidFill>
            <a:srgbClr val="FFCC99"/>
          </a:solidFill>
          <a:ln w="28575">
            <a:solidFill>
              <a:srgbClr val="0000FF"/>
            </a:solidFill>
            <a:miter lim="800000"/>
            <a:headEnd/>
            <a:tailEnd/>
          </a:ln>
        </p:spPr>
        <p:txBody>
          <a:bodyPr wrap="none"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0"/>
              </a:spcBef>
              <a:buClrTx/>
              <a:buSzTx/>
              <a:buFontTx/>
              <a:buNone/>
            </a:pPr>
            <a:r>
              <a:rPr lang="en-US" altLang="zh-CN" sz="2296" dirty="0">
                <a:solidFill>
                  <a:srgbClr val="FF0000"/>
                </a:solidFill>
                <a:latin typeface="Times New Roman" panose="02020603050405020304" pitchFamily="18" charset="0"/>
                <a:cs typeface="Times New Roman" panose="02020603050405020304" pitchFamily="18" charset="0"/>
              </a:rPr>
              <a:t>3</a:t>
            </a:r>
          </a:p>
        </p:txBody>
      </p:sp>
      <p:sp>
        <p:nvSpPr>
          <p:cNvPr id="184" name="Rectangle 172"/>
          <p:cNvSpPr>
            <a:spLocks noChangeArrowheads="1"/>
          </p:cNvSpPr>
          <p:nvPr/>
        </p:nvSpPr>
        <p:spPr bwMode="auto">
          <a:xfrm>
            <a:off x="7698424" y="5800569"/>
            <a:ext cx="459167" cy="468351"/>
          </a:xfrm>
          <a:prstGeom prst="rect">
            <a:avLst/>
          </a:prstGeom>
          <a:solidFill>
            <a:srgbClr val="FFCC99"/>
          </a:solidFill>
          <a:ln w="28575">
            <a:solidFill>
              <a:srgbClr val="0000FF"/>
            </a:solidFill>
            <a:miter lim="800000"/>
            <a:headEnd/>
            <a:tailEnd/>
          </a:ln>
        </p:spPr>
        <p:txBody>
          <a:bodyPr wrap="none"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0"/>
              </a:spcBef>
              <a:buClrTx/>
              <a:buSzTx/>
              <a:buFontTx/>
              <a:buNone/>
            </a:pPr>
            <a:r>
              <a:rPr lang="en-US" altLang="zh-CN" sz="2296" dirty="0">
                <a:solidFill>
                  <a:srgbClr val="FF0000"/>
                </a:solidFill>
                <a:latin typeface="Times New Roman" panose="02020603050405020304" pitchFamily="18" charset="0"/>
                <a:cs typeface="Times New Roman" panose="02020603050405020304" pitchFamily="18" charset="0"/>
              </a:rPr>
              <a:t>1</a:t>
            </a:r>
          </a:p>
        </p:txBody>
      </p:sp>
      <p:sp>
        <p:nvSpPr>
          <p:cNvPr id="185" name="Rectangle 172"/>
          <p:cNvSpPr>
            <a:spLocks noChangeArrowheads="1"/>
          </p:cNvSpPr>
          <p:nvPr/>
        </p:nvSpPr>
        <p:spPr bwMode="auto">
          <a:xfrm>
            <a:off x="8153413" y="4891137"/>
            <a:ext cx="459167" cy="468351"/>
          </a:xfrm>
          <a:prstGeom prst="rect">
            <a:avLst/>
          </a:prstGeom>
          <a:solidFill>
            <a:srgbClr val="FFCC99"/>
          </a:solidFill>
          <a:ln w="28575">
            <a:solidFill>
              <a:srgbClr val="0000FF"/>
            </a:solidFill>
            <a:miter lim="800000"/>
            <a:headEnd/>
            <a:tailEnd/>
          </a:ln>
        </p:spPr>
        <p:txBody>
          <a:bodyPr wrap="none"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0"/>
              </a:spcBef>
              <a:buClrTx/>
              <a:buSzTx/>
              <a:buFontTx/>
              <a:buNone/>
            </a:pPr>
            <a:r>
              <a:rPr lang="en-US" altLang="zh-CN" sz="2296" dirty="0">
                <a:solidFill>
                  <a:srgbClr val="FF0000"/>
                </a:solidFill>
                <a:latin typeface="Times New Roman" panose="02020603050405020304" pitchFamily="18" charset="0"/>
                <a:cs typeface="Times New Roman" panose="02020603050405020304" pitchFamily="18" charset="0"/>
              </a:rPr>
              <a:t>3</a:t>
            </a:r>
          </a:p>
        </p:txBody>
      </p:sp>
      <p:sp>
        <p:nvSpPr>
          <p:cNvPr id="186" name="Rectangle 172"/>
          <p:cNvSpPr>
            <a:spLocks noChangeArrowheads="1"/>
          </p:cNvSpPr>
          <p:nvPr/>
        </p:nvSpPr>
        <p:spPr bwMode="auto">
          <a:xfrm>
            <a:off x="8612581" y="4891245"/>
            <a:ext cx="459167" cy="468351"/>
          </a:xfrm>
          <a:prstGeom prst="rect">
            <a:avLst/>
          </a:prstGeom>
          <a:solidFill>
            <a:srgbClr val="FFCC99"/>
          </a:solidFill>
          <a:ln w="28575">
            <a:solidFill>
              <a:srgbClr val="0000FF"/>
            </a:solidFill>
            <a:miter lim="800000"/>
            <a:headEnd/>
            <a:tailEnd/>
          </a:ln>
        </p:spPr>
        <p:txBody>
          <a:bodyPr wrap="none"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0"/>
              </a:spcBef>
              <a:buClrTx/>
              <a:buSzTx/>
              <a:buFontTx/>
              <a:buNone/>
            </a:pPr>
            <a:r>
              <a:rPr lang="en-US" altLang="zh-CN" sz="2296" dirty="0">
                <a:solidFill>
                  <a:srgbClr val="FF0000"/>
                </a:solidFill>
                <a:latin typeface="Times New Roman" panose="02020603050405020304" pitchFamily="18" charset="0"/>
                <a:cs typeface="Times New Roman" panose="02020603050405020304" pitchFamily="18" charset="0"/>
              </a:rPr>
              <a:t>1</a:t>
            </a:r>
          </a:p>
        </p:txBody>
      </p:sp>
      <p:sp>
        <p:nvSpPr>
          <p:cNvPr id="187" name="Rectangle 172"/>
          <p:cNvSpPr>
            <a:spLocks noChangeArrowheads="1"/>
          </p:cNvSpPr>
          <p:nvPr/>
        </p:nvSpPr>
        <p:spPr bwMode="auto">
          <a:xfrm>
            <a:off x="9087913" y="4874131"/>
            <a:ext cx="459167" cy="468351"/>
          </a:xfrm>
          <a:prstGeom prst="rect">
            <a:avLst/>
          </a:prstGeom>
          <a:solidFill>
            <a:srgbClr val="FFCC99"/>
          </a:solidFill>
          <a:ln w="28575">
            <a:solidFill>
              <a:srgbClr val="0000FF"/>
            </a:solidFill>
            <a:miter lim="800000"/>
            <a:headEnd/>
            <a:tailEnd/>
          </a:ln>
        </p:spPr>
        <p:txBody>
          <a:bodyPr wrap="none"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0"/>
              </a:spcBef>
              <a:buClrTx/>
              <a:buSzTx/>
              <a:buFontTx/>
              <a:buNone/>
            </a:pPr>
            <a:r>
              <a:rPr lang="en-US" altLang="zh-CN" sz="2296" dirty="0">
                <a:solidFill>
                  <a:srgbClr val="FF0000"/>
                </a:solidFill>
                <a:latin typeface="Times New Roman" panose="02020603050405020304" pitchFamily="18" charset="0"/>
                <a:cs typeface="Times New Roman" panose="02020603050405020304" pitchFamily="18" charset="0"/>
              </a:rPr>
              <a:t>4</a:t>
            </a:r>
          </a:p>
        </p:txBody>
      </p:sp>
      <p:sp>
        <p:nvSpPr>
          <p:cNvPr id="188" name="Rectangle 172"/>
          <p:cNvSpPr>
            <a:spLocks noChangeArrowheads="1"/>
          </p:cNvSpPr>
          <p:nvPr/>
        </p:nvSpPr>
        <p:spPr bwMode="auto">
          <a:xfrm>
            <a:off x="9514651" y="4898246"/>
            <a:ext cx="459167" cy="468351"/>
          </a:xfrm>
          <a:prstGeom prst="rect">
            <a:avLst/>
          </a:prstGeom>
          <a:solidFill>
            <a:srgbClr val="FFCC99"/>
          </a:solidFill>
          <a:ln w="28575">
            <a:solidFill>
              <a:srgbClr val="0000FF"/>
            </a:solidFill>
            <a:miter lim="800000"/>
            <a:headEnd/>
            <a:tailEnd/>
          </a:ln>
        </p:spPr>
        <p:txBody>
          <a:bodyPr wrap="none"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0"/>
              </a:spcBef>
              <a:buClrTx/>
              <a:buSzTx/>
              <a:buFontTx/>
              <a:buNone/>
            </a:pPr>
            <a:r>
              <a:rPr lang="en-US" altLang="zh-CN" sz="2296" dirty="0">
                <a:solidFill>
                  <a:srgbClr val="FF0000"/>
                </a:solidFill>
                <a:latin typeface="Times New Roman" panose="02020603050405020304" pitchFamily="18" charset="0"/>
                <a:cs typeface="Times New Roman" panose="02020603050405020304" pitchFamily="18" charset="0"/>
              </a:rPr>
              <a:t>2</a:t>
            </a:r>
          </a:p>
        </p:txBody>
      </p:sp>
      <p:sp>
        <p:nvSpPr>
          <p:cNvPr id="189" name="Rectangle 172"/>
          <p:cNvSpPr>
            <a:spLocks noChangeArrowheads="1"/>
          </p:cNvSpPr>
          <p:nvPr/>
        </p:nvSpPr>
        <p:spPr bwMode="auto">
          <a:xfrm>
            <a:off x="8158169" y="5336199"/>
            <a:ext cx="459167" cy="468351"/>
          </a:xfrm>
          <a:prstGeom prst="rect">
            <a:avLst/>
          </a:prstGeom>
          <a:solidFill>
            <a:srgbClr val="FFCC99"/>
          </a:solidFill>
          <a:ln w="28575">
            <a:solidFill>
              <a:srgbClr val="0000FF"/>
            </a:solidFill>
            <a:miter lim="800000"/>
            <a:headEnd/>
            <a:tailEnd/>
          </a:ln>
        </p:spPr>
        <p:txBody>
          <a:bodyPr wrap="none"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0"/>
              </a:spcBef>
              <a:buClrTx/>
              <a:buSzTx/>
              <a:buFontTx/>
              <a:buNone/>
            </a:pPr>
            <a:r>
              <a:rPr lang="en-US" altLang="zh-CN" sz="2296" dirty="0">
                <a:solidFill>
                  <a:srgbClr val="FF0000"/>
                </a:solidFill>
                <a:latin typeface="Times New Roman" panose="02020603050405020304" pitchFamily="18" charset="0"/>
                <a:cs typeface="Times New Roman" panose="02020603050405020304" pitchFamily="18" charset="0"/>
              </a:rPr>
              <a:t>2</a:t>
            </a:r>
          </a:p>
        </p:txBody>
      </p:sp>
      <p:sp>
        <p:nvSpPr>
          <p:cNvPr id="190" name="Rectangle 172"/>
          <p:cNvSpPr>
            <a:spLocks noChangeArrowheads="1"/>
          </p:cNvSpPr>
          <p:nvPr/>
        </p:nvSpPr>
        <p:spPr bwMode="auto">
          <a:xfrm>
            <a:off x="8158169" y="5804550"/>
            <a:ext cx="459167" cy="468351"/>
          </a:xfrm>
          <a:prstGeom prst="rect">
            <a:avLst/>
          </a:prstGeom>
          <a:solidFill>
            <a:srgbClr val="FFCC99"/>
          </a:solidFill>
          <a:ln w="28575">
            <a:solidFill>
              <a:srgbClr val="0000FF"/>
            </a:solidFill>
            <a:miter lim="800000"/>
            <a:headEnd/>
            <a:tailEnd/>
          </a:ln>
        </p:spPr>
        <p:txBody>
          <a:bodyPr wrap="none"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0"/>
              </a:spcBef>
              <a:buClrTx/>
              <a:buSzTx/>
              <a:buFontTx/>
              <a:buNone/>
            </a:pPr>
            <a:r>
              <a:rPr lang="en-US" altLang="zh-CN" sz="2296" dirty="0">
                <a:solidFill>
                  <a:srgbClr val="FF0000"/>
                </a:solidFill>
                <a:latin typeface="Times New Roman" panose="02020603050405020304" pitchFamily="18" charset="0"/>
                <a:cs typeface="Times New Roman" panose="02020603050405020304" pitchFamily="18" charset="0"/>
              </a:rPr>
              <a:t>2</a:t>
            </a:r>
          </a:p>
        </p:txBody>
      </p:sp>
      <p:sp>
        <p:nvSpPr>
          <p:cNvPr id="191" name="Rectangle 172"/>
          <p:cNvSpPr>
            <a:spLocks noChangeArrowheads="1"/>
          </p:cNvSpPr>
          <p:nvPr/>
        </p:nvSpPr>
        <p:spPr bwMode="auto">
          <a:xfrm>
            <a:off x="8617337" y="5800569"/>
            <a:ext cx="459167" cy="468351"/>
          </a:xfrm>
          <a:prstGeom prst="rect">
            <a:avLst/>
          </a:prstGeom>
          <a:solidFill>
            <a:srgbClr val="FFCC99"/>
          </a:solidFill>
          <a:ln w="28575">
            <a:solidFill>
              <a:srgbClr val="0000FF"/>
            </a:solidFill>
            <a:miter lim="800000"/>
            <a:headEnd/>
            <a:tailEnd/>
          </a:ln>
        </p:spPr>
        <p:txBody>
          <a:bodyPr wrap="none"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0"/>
              </a:spcBef>
              <a:buClrTx/>
              <a:buSzTx/>
              <a:buFontTx/>
              <a:buNone/>
            </a:pPr>
            <a:r>
              <a:rPr lang="en-US" altLang="zh-CN" sz="2296" dirty="0">
                <a:solidFill>
                  <a:srgbClr val="FF0000"/>
                </a:solidFill>
                <a:latin typeface="Times New Roman" panose="02020603050405020304" pitchFamily="18" charset="0"/>
                <a:cs typeface="Times New Roman" panose="02020603050405020304" pitchFamily="18" charset="0"/>
              </a:rPr>
              <a:t>3</a:t>
            </a:r>
          </a:p>
        </p:txBody>
      </p:sp>
      <p:sp>
        <p:nvSpPr>
          <p:cNvPr id="192" name="Rectangle 172"/>
          <p:cNvSpPr>
            <a:spLocks noChangeArrowheads="1"/>
          </p:cNvSpPr>
          <p:nvPr/>
        </p:nvSpPr>
        <p:spPr bwMode="auto">
          <a:xfrm>
            <a:off x="9059083" y="5813679"/>
            <a:ext cx="459167" cy="468351"/>
          </a:xfrm>
          <a:prstGeom prst="rect">
            <a:avLst/>
          </a:prstGeom>
          <a:solidFill>
            <a:srgbClr val="FFCC99"/>
          </a:solidFill>
          <a:ln w="28575">
            <a:solidFill>
              <a:srgbClr val="0000FF"/>
            </a:solidFill>
            <a:miter lim="800000"/>
            <a:headEnd/>
            <a:tailEnd/>
          </a:ln>
        </p:spPr>
        <p:txBody>
          <a:bodyPr wrap="none"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0"/>
              </a:spcBef>
              <a:buClrTx/>
              <a:buSzTx/>
              <a:buFontTx/>
              <a:buNone/>
            </a:pPr>
            <a:r>
              <a:rPr lang="en-US" altLang="zh-CN" sz="2296" dirty="0">
                <a:solidFill>
                  <a:srgbClr val="FF0000"/>
                </a:solidFill>
                <a:latin typeface="Times New Roman" panose="02020603050405020304" pitchFamily="18" charset="0"/>
                <a:cs typeface="Times New Roman" panose="02020603050405020304" pitchFamily="18" charset="0"/>
              </a:rPr>
              <a:t>2</a:t>
            </a:r>
          </a:p>
        </p:txBody>
      </p:sp>
      <p:sp>
        <p:nvSpPr>
          <p:cNvPr id="193" name="Rectangle 172"/>
          <p:cNvSpPr>
            <a:spLocks noChangeArrowheads="1"/>
          </p:cNvSpPr>
          <p:nvPr/>
        </p:nvSpPr>
        <p:spPr bwMode="auto">
          <a:xfrm>
            <a:off x="9525564" y="5813869"/>
            <a:ext cx="459167" cy="468351"/>
          </a:xfrm>
          <a:prstGeom prst="rect">
            <a:avLst/>
          </a:prstGeom>
          <a:solidFill>
            <a:srgbClr val="FFCC99"/>
          </a:solidFill>
          <a:ln w="28575">
            <a:solidFill>
              <a:srgbClr val="0000FF"/>
            </a:solidFill>
            <a:miter lim="800000"/>
            <a:headEnd/>
            <a:tailEnd/>
          </a:ln>
        </p:spPr>
        <p:txBody>
          <a:bodyPr wrap="none"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0"/>
              </a:spcBef>
              <a:buClrTx/>
              <a:buSzTx/>
              <a:buFontTx/>
              <a:buNone/>
            </a:pPr>
            <a:r>
              <a:rPr lang="en-US" altLang="zh-CN" sz="2296" dirty="0">
                <a:solidFill>
                  <a:srgbClr val="FF0000"/>
                </a:solidFill>
                <a:latin typeface="Times New Roman" panose="02020603050405020304" pitchFamily="18" charset="0"/>
                <a:cs typeface="Times New Roman" panose="02020603050405020304" pitchFamily="18" charset="0"/>
              </a:rPr>
              <a:t>1</a:t>
            </a:r>
          </a:p>
        </p:txBody>
      </p:sp>
      <p:sp>
        <p:nvSpPr>
          <p:cNvPr id="194" name="Rectangle 172"/>
          <p:cNvSpPr>
            <a:spLocks noChangeArrowheads="1"/>
          </p:cNvSpPr>
          <p:nvPr/>
        </p:nvSpPr>
        <p:spPr bwMode="auto">
          <a:xfrm>
            <a:off x="8613158" y="5334175"/>
            <a:ext cx="459167" cy="468351"/>
          </a:xfrm>
          <a:prstGeom prst="rect">
            <a:avLst/>
          </a:prstGeom>
          <a:solidFill>
            <a:srgbClr val="FFCC99"/>
          </a:solidFill>
          <a:ln w="28575">
            <a:solidFill>
              <a:srgbClr val="0000FF"/>
            </a:solidFill>
            <a:miter lim="800000"/>
            <a:headEnd/>
            <a:tailEnd/>
          </a:ln>
        </p:spPr>
        <p:txBody>
          <a:bodyPr wrap="none"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0"/>
              </a:spcBef>
              <a:buClrTx/>
              <a:buSzTx/>
              <a:buFontTx/>
              <a:buNone/>
            </a:pPr>
            <a:r>
              <a:rPr lang="en-US" altLang="zh-CN" sz="2296" dirty="0">
                <a:solidFill>
                  <a:srgbClr val="FF0000"/>
                </a:solidFill>
                <a:latin typeface="Times New Roman" panose="02020603050405020304" pitchFamily="18" charset="0"/>
                <a:cs typeface="Times New Roman" panose="02020603050405020304" pitchFamily="18" charset="0"/>
              </a:rPr>
              <a:t>2</a:t>
            </a:r>
          </a:p>
        </p:txBody>
      </p:sp>
      <p:sp>
        <p:nvSpPr>
          <p:cNvPr id="195" name="Rectangle 172"/>
          <p:cNvSpPr>
            <a:spLocks noChangeArrowheads="1"/>
          </p:cNvSpPr>
          <p:nvPr/>
        </p:nvSpPr>
        <p:spPr bwMode="auto">
          <a:xfrm>
            <a:off x="9070052" y="5336166"/>
            <a:ext cx="459167" cy="468351"/>
          </a:xfrm>
          <a:prstGeom prst="rect">
            <a:avLst/>
          </a:prstGeom>
          <a:solidFill>
            <a:srgbClr val="FFCC99"/>
          </a:solidFill>
          <a:ln w="28575">
            <a:solidFill>
              <a:srgbClr val="0000FF"/>
            </a:solidFill>
            <a:miter lim="800000"/>
            <a:headEnd/>
            <a:tailEnd/>
          </a:ln>
        </p:spPr>
        <p:txBody>
          <a:bodyPr wrap="none"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0"/>
              </a:spcBef>
              <a:buClrTx/>
              <a:buSzTx/>
              <a:buFontTx/>
              <a:buNone/>
            </a:pPr>
            <a:r>
              <a:rPr lang="en-US" altLang="zh-CN" sz="2296" dirty="0">
                <a:solidFill>
                  <a:srgbClr val="FF0000"/>
                </a:solidFill>
                <a:latin typeface="Times New Roman" panose="02020603050405020304" pitchFamily="18" charset="0"/>
                <a:cs typeface="Times New Roman" panose="02020603050405020304" pitchFamily="18" charset="0"/>
              </a:rPr>
              <a:t>2</a:t>
            </a:r>
          </a:p>
        </p:txBody>
      </p:sp>
      <p:sp>
        <p:nvSpPr>
          <p:cNvPr id="196" name="Rectangle 172"/>
          <p:cNvSpPr>
            <a:spLocks noChangeArrowheads="1"/>
          </p:cNvSpPr>
          <p:nvPr/>
        </p:nvSpPr>
        <p:spPr bwMode="auto">
          <a:xfrm>
            <a:off x="9523816" y="5335741"/>
            <a:ext cx="459167" cy="468351"/>
          </a:xfrm>
          <a:prstGeom prst="rect">
            <a:avLst/>
          </a:prstGeom>
          <a:solidFill>
            <a:srgbClr val="FFCC99"/>
          </a:solidFill>
          <a:ln w="28575">
            <a:solidFill>
              <a:srgbClr val="0000FF"/>
            </a:solidFill>
            <a:miter lim="800000"/>
            <a:headEnd/>
            <a:tailEnd/>
          </a:ln>
        </p:spPr>
        <p:txBody>
          <a:bodyPr wrap="none" anchor="ct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0"/>
              </a:spcBef>
              <a:buClrTx/>
              <a:buSzTx/>
              <a:buFontTx/>
              <a:buNone/>
            </a:pPr>
            <a:r>
              <a:rPr lang="en-US" altLang="zh-CN" sz="2296" dirty="0">
                <a:solidFill>
                  <a:srgbClr val="FF0000"/>
                </a:solidFill>
                <a:latin typeface="Times New Roman" panose="02020603050405020304" pitchFamily="18" charset="0"/>
                <a:cs typeface="Times New Roman" panose="02020603050405020304" pitchFamily="18" charset="0"/>
              </a:rPr>
              <a:t>3</a:t>
            </a:r>
          </a:p>
        </p:txBody>
      </p:sp>
    </p:spTree>
    <p:extLst>
      <p:ext uri="{BB962C8B-B14F-4D97-AF65-F5344CB8AC3E}">
        <p14:creationId xmlns:p14="http://schemas.microsoft.com/office/powerpoint/2010/main" val="2071016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blinds(horizontal)">
                                      <p:cBhvr>
                                        <p:cTn id="7" dur="500"/>
                                        <p:tgtEl>
                                          <p:spTgt spid="1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0"/>
                                        </p:tgtEl>
                                        <p:attrNameLst>
                                          <p:attrName>style.visibility</p:attrName>
                                        </p:attrNameLst>
                                      </p:cBhvr>
                                      <p:to>
                                        <p:strVal val="visible"/>
                                      </p:to>
                                    </p:set>
                                    <p:animEffect transition="in" filter="blinds(horizontal)">
                                      <p:cBhvr>
                                        <p:cTn id="12" dur="500"/>
                                        <p:tgtEl>
                                          <p:spTgt spid="12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21"/>
                                        </p:tgtEl>
                                        <p:attrNameLst>
                                          <p:attrName>style.visibility</p:attrName>
                                        </p:attrNameLst>
                                      </p:cBhvr>
                                      <p:to>
                                        <p:strVal val="visible"/>
                                      </p:to>
                                    </p:set>
                                    <p:anim calcmode="lin" valueType="num">
                                      <p:cBhvr additive="base">
                                        <p:cTn id="17" dur="500" fill="hold"/>
                                        <p:tgtEl>
                                          <p:spTgt spid="121"/>
                                        </p:tgtEl>
                                        <p:attrNameLst>
                                          <p:attrName>ppt_x</p:attrName>
                                        </p:attrNameLst>
                                      </p:cBhvr>
                                      <p:tavLst>
                                        <p:tav tm="0">
                                          <p:val>
                                            <p:strVal val="#ppt_x"/>
                                          </p:val>
                                        </p:tav>
                                        <p:tav tm="100000">
                                          <p:val>
                                            <p:strVal val="#ppt_x"/>
                                          </p:val>
                                        </p:tav>
                                      </p:tavLst>
                                    </p:anim>
                                    <p:anim calcmode="lin" valueType="num">
                                      <p:cBhvr additive="base">
                                        <p:cTn id="18" dur="500" fill="hold"/>
                                        <p:tgtEl>
                                          <p:spTgt spid="12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22"/>
                                        </p:tgtEl>
                                        <p:attrNameLst>
                                          <p:attrName>style.visibility</p:attrName>
                                        </p:attrNameLst>
                                      </p:cBhvr>
                                      <p:to>
                                        <p:strVal val="visible"/>
                                      </p:to>
                                    </p:set>
                                    <p:anim calcmode="lin" valueType="num">
                                      <p:cBhvr additive="base">
                                        <p:cTn id="23" dur="500" fill="hold"/>
                                        <p:tgtEl>
                                          <p:spTgt spid="122"/>
                                        </p:tgtEl>
                                        <p:attrNameLst>
                                          <p:attrName>ppt_x</p:attrName>
                                        </p:attrNameLst>
                                      </p:cBhvr>
                                      <p:tavLst>
                                        <p:tav tm="0">
                                          <p:val>
                                            <p:strVal val="#ppt_x"/>
                                          </p:val>
                                        </p:tav>
                                        <p:tav tm="100000">
                                          <p:val>
                                            <p:strVal val="#ppt_x"/>
                                          </p:val>
                                        </p:tav>
                                      </p:tavLst>
                                    </p:anim>
                                    <p:anim calcmode="lin" valueType="num">
                                      <p:cBhvr additive="base">
                                        <p:cTn id="24" dur="500" fill="hold"/>
                                        <p:tgtEl>
                                          <p:spTgt spid="12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3" presetClass="entr" presetSubtype="16" fill="hold" grpId="0" nodeType="clickEffect">
                                  <p:stCondLst>
                                    <p:cond delay="0"/>
                                  </p:stCondLst>
                                  <p:childTnLst>
                                    <p:set>
                                      <p:cBhvr>
                                        <p:cTn id="28" dur="1" fill="hold">
                                          <p:stCondLst>
                                            <p:cond delay="0"/>
                                          </p:stCondLst>
                                        </p:cTn>
                                        <p:tgtEl>
                                          <p:spTgt spid="123"/>
                                        </p:tgtEl>
                                        <p:attrNameLst>
                                          <p:attrName>style.visibility</p:attrName>
                                        </p:attrNameLst>
                                      </p:cBhvr>
                                      <p:to>
                                        <p:strVal val="visible"/>
                                      </p:to>
                                    </p:set>
                                    <p:animEffect transition="in" filter="plus(in)">
                                      <p:cBhvr>
                                        <p:cTn id="29" dur="1000"/>
                                        <p:tgtEl>
                                          <p:spTgt spid="123"/>
                                        </p:tgtEl>
                                      </p:cBhvr>
                                    </p:animEffect>
                                  </p:childTnLst>
                                </p:cTn>
                              </p:par>
                            </p:childTnLst>
                          </p:cTn>
                        </p:par>
                      </p:childTnLst>
                    </p:cTn>
                  </p:par>
                  <p:par>
                    <p:cTn id="30" fill="hold">
                      <p:stCondLst>
                        <p:cond delay="indefinite"/>
                      </p:stCondLst>
                      <p:childTnLst>
                        <p:par>
                          <p:cTn id="31" fill="hold">
                            <p:stCondLst>
                              <p:cond delay="0"/>
                            </p:stCondLst>
                            <p:childTnLst>
                              <p:par>
                                <p:cTn id="32" presetID="13" presetClass="entr" presetSubtype="16" fill="hold" grpId="0" nodeType="clickEffect">
                                  <p:stCondLst>
                                    <p:cond delay="0"/>
                                  </p:stCondLst>
                                  <p:childTnLst>
                                    <p:set>
                                      <p:cBhvr>
                                        <p:cTn id="33" dur="1" fill="hold">
                                          <p:stCondLst>
                                            <p:cond delay="0"/>
                                          </p:stCondLst>
                                        </p:cTn>
                                        <p:tgtEl>
                                          <p:spTgt spid="124"/>
                                        </p:tgtEl>
                                        <p:attrNameLst>
                                          <p:attrName>style.visibility</p:attrName>
                                        </p:attrNameLst>
                                      </p:cBhvr>
                                      <p:to>
                                        <p:strVal val="visible"/>
                                      </p:to>
                                    </p:set>
                                    <p:animEffect transition="in" filter="plus(in)">
                                      <p:cBhvr>
                                        <p:cTn id="34" dur="1000"/>
                                        <p:tgtEl>
                                          <p:spTgt spid="124"/>
                                        </p:tgtEl>
                                      </p:cBhvr>
                                    </p:animEffect>
                                  </p:childTnLst>
                                </p:cTn>
                              </p:par>
                            </p:childTnLst>
                          </p:cTn>
                        </p:par>
                      </p:childTnLst>
                    </p:cTn>
                  </p:par>
                  <p:par>
                    <p:cTn id="35" fill="hold">
                      <p:stCondLst>
                        <p:cond delay="indefinite"/>
                      </p:stCondLst>
                      <p:childTnLst>
                        <p:par>
                          <p:cTn id="36" fill="hold">
                            <p:stCondLst>
                              <p:cond delay="0"/>
                            </p:stCondLst>
                            <p:childTnLst>
                              <p:par>
                                <p:cTn id="37" presetID="13" presetClass="entr" presetSubtype="16" fill="hold" grpId="0" nodeType="clickEffect">
                                  <p:stCondLst>
                                    <p:cond delay="0"/>
                                  </p:stCondLst>
                                  <p:childTnLst>
                                    <p:set>
                                      <p:cBhvr>
                                        <p:cTn id="38" dur="1" fill="hold">
                                          <p:stCondLst>
                                            <p:cond delay="0"/>
                                          </p:stCondLst>
                                        </p:cTn>
                                        <p:tgtEl>
                                          <p:spTgt spid="125"/>
                                        </p:tgtEl>
                                        <p:attrNameLst>
                                          <p:attrName>style.visibility</p:attrName>
                                        </p:attrNameLst>
                                      </p:cBhvr>
                                      <p:to>
                                        <p:strVal val="visible"/>
                                      </p:to>
                                    </p:set>
                                    <p:animEffect transition="in" filter="plus(in)">
                                      <p:cBhvr>
                                        <p:cTn id="39" dur="1000"/>
                                        <p:tgtEl>
                                          <p:spTgt spid="125"/>
                                        </p:tgtEl>
                                      </p:cBhvr>
                                    </p:animEffect>
                                  </p:childTnLst>
                                </p:cTn>
                              </p:par>
                            </p:childTnLst>
                          </p:cTn>
                        </p:par>
                      </p:childTnLst>
                    </p:cTn>
                  </p:par>
                  <p:par>
                    <p:cTn id="40" fill="hold">
                      <p:stCondLst>
                        <p:cond delay="indefinite"/>
                      </p:stCondLst>
                      <p:childTnLst>
                        <p:par>
                          <p:cTn id="41" fill="hold">
                            <p:stCondLst>
                              <p:cond delay="0"/>
                            </p:stCondLst>
                            <p:childTnLst>
                              <p:par>
                                <p:cTn id="42" presetID="13" presetClass="entr" presetSubtype="16" fill="hold" grpId="0" nodeType="clickEffect">
                                  <p:stCondLst>
                                    <p:cond delay="0"/>
                                  </p:stCondLst>
                                  <p:childTnLst>
                                    <p:set>
                                      <p:cBhvr>
                                        <p:cTn id="43" dur="1" fill="hold">
                                          <p:stCondLst>
                                            <p:cond delay="0"/>
                                          </p:stCondLst>
                                        </p:cTn>
                                        <p:tgtEl>
                                          <p:spTgt spid="126"/>
                                        </p:tgtEl>
                                        <p:attrNameLst>
                                          <p:attrName>style.visibility</p:attrName>
                                        </p:attrNameLst>
                                      </p:cBhvr>
                                      <p:to>
                                        <p:strVal val="visible"/>
                                      </p:to>
                                    </p:set>
                                    <p:animEffect transition="in" filter="plus(in)">
                                      <p:cBhvr>
                                        <p:cTn id="44" dur="1000"/>
                                        <p:tgtEl>
                                          <p:spTgt spid="126"/>
                                        </p:tgtEl>
                                      </p:cBhvr>
                                    </p:animEffect>
                                  </p:childTnLst>
                                </p:cTn>
                              </p:par>
                            </p:childTnLst>
                          </p:cTn>
                        </p:par>
                      </p:childTnLst>
                    </p:cTn>
                  </p:par>
                  <p:par>
                    <p:cTn id="45" fill="hold">
                      <p:stCondLst>
                        <p:cond delay="indefinite"/>
                      </p:stCondLst>
                      <p:childTnLst>
                        <p:par>
                          <p:cTn id="46" fill="hold">
                            <p:stCondLst>
                              <p:cond delay="0"/>
                            </p:stCondLst>
                            <p:childTnLst>
                              <p:par>
                                <p:cTn id="47" presetID="13" presetClass="entr" presetSubtype="16" fill="hold" grpId="0" nodeType="clickEffect">
                                  <p:stCondLst>
                                    <p:cond delay="0"/>
                                  </p:stCondLst>
                                  <p:childTnLst>
                                    <p:set>
                                      <p:cBhvr>
                                        <p:cTn id="48" dur="1" fill="hold">
                                          <p:stCondLst>
                                            <p:cond delay="0"/>
                                          </p:stCondLst>
                                        </p:cTn>
                                        <p:tgtEl>
                                          <p:spTgt spid="127"/>
                                        </p:tgtEl>
                                        <p:attrNameLst>
                                          <p:attrName>style.visibility</p:attrName>
                                        </p:attrNameLst>
                                      </p:cBhvr>
                                      <p:to>
                                        <p:strVal val="visible"/>
                                      </p:to>
                                    </p:set>
                                    <p:animEffect transition="in" filter="plus(in)">
                                      <p:cBhvr>
                                        <p:cTn id="49" dur="1000"/>
                                        <p:tgtEl>
                                          <p:spTgt spid="127"/>
                                        </p:tgtEl>
                                      </p:cBhvr>
                                    </p:animEffect>
                                  </p:childTnLst>
                                </p:cTn>
                              </p:par>
                            </p:childTnLst>
                          </p:cTn>
                        </p:par>
                      </p:childTnLst>
                    </p:cTn>
                  </p:par>
                  <p:par>
                    <p:cTn id="50" fill="hold">
                      <p:stCondLst>
                        <p:cond delay="indefinite"/>
                      </p:stCondLst>
                      <p:childTnLst>
                        <p:par>
                          <p:cTn id="51" fill="hold">
                            <p:stCondLst>
                              <p:cond delay="0"/>
                            </p:stCondLst>
                            <p:childTnLst>
                              <p:par>
                                <p:cTn id="52" presetID="13" presetClass="entr" presetSubtype="16" fill="hold" grpId="0" nodeType="clickEffect">
                                  <p:stCondLst>
                                    <p:cond delay="0"/>
                                  </p:stCondLst>
                                  <p:childTnLst>
                                    <p:set>
                                      <p:cBhvr>
                                        <p:cTn id="53" dur="1" fill="hold">
                                          <p:stCondLst>
                                            <p:cond delay="0"/>
                                          </p:stCondLst>
                                        </p:cTn>
                                        <p:tgtEl>
                                          <p:spTgt spid="128"/>
                                        </p:tgtEl>
                                        <p:attrNameLst>
                                          <p:attrName>style.visibility</p:attrName>
                                        </p:attrNameLst>
                                      </p:cBhvr>
                                      <p:to>
                                        <p:strVal val="visible"/>
                                      </p:to>
                                    </p:set>
                                    <p:animEffect transition="in" filter="plus(in)">
                                      <p:cBhvr>
                                        <p:cTn id="54" dur="1000"/>
                                        <p:tgtEl>
                                          <p:spTgt spid="128"/>
                                        </p:tgtEl>
                                      </p:cBhvr>
                                    </p:animEffect>
                                  </p:childTnLst>
                                </p:cTn>
                              </p:par>
                            </p:childTnLst>
                          </p:cTn>
                        </p:par>
                      </p:childTnLst>
                    </p:cTn>
                  </p:par>
                  <p:par>
                    <p:cTn id="55" fill="hold">
                      <p:stCondLst>
                        <p:cond delay="indefinite"/>
                      </p:stCondLst>
                      <p:childTnLst>
                        <p:par>
                          <p:cTn id="56" fill="hold">
                            <p:stCondLst>
                              <p:cond delay="0"/>
                            </p:stCondLst>
                            <p:childTnLst>
                              <p:par>
                                <p:cTn id="57" presetID="13" presetClass="entr" presetSubtype="16" fill="hold" grpId="0" nodeType="clickEffect">
                                  <p:stCondLst>
                                    <p:cond delay="0"/>
                                  </p:stCondLst>
                                  <p:childTnLst>
                                    <p:set>
                                      <p:cBhvr>
                                        <p:cTn id="58" dur="1" fill="hold">
                                          <p:stCondLst>
                                            <p:cond delay="0"/>
                                          </p:stCondLst>
                                        </p:cTn>
                                        <p:tgtEl>
                                          <p:spTgt spid="129"/>
                                        </p:tgtEl>
                                        <p:attrNameLst>
                                          <p:attrName>style.visibility</p:attrName>
                                        </p:attrNameLst>
                                      </p:cBhvr>
                                      <p:to>
                                        <p:strVal val="visible"/>
                                      </p:to>
                                    </p:set>
                                    <p:animEffect transition="in" filter="plus(in)">
                                      <p:cBhvr>
                                        <p:cTn id="59" dur="1000"/>
                                        <p:tgtEl>
                                          <p:spTgt spid="129"/>
                                        </p:tgtEl>
                                      </p:cBhvr>
                                    </p:animEffect>
                                  </p:childTnLst>
                                </p:cTn>
                              </p:par>
                            </p:childTnLst>
                          </p:cTn>
                        </p:par>
                      </p:childTnLst>
                    </p:cTn>
                  </p:par>
                  <p:par>
                    <p:cTn id="60" fill="hold">
                      <p:stCondLst>
                        <p:cond delay="indefinite"/>
                      </p:stCondLst>
                      <p:childTnLst>
                        <p:par>
                          <p:cTn id="61" fill="hold">
                            <p:stCondLst>
                              <p:cond delay="0"/>
                            </p:stCondLst>
                            <p:childTnLst>
                              <p:par>
                                <p:cTn id="62" presetID="13" presetClass="entr" presetSubtype="16" fill="hold" grpId="0" nodeType="clickEffect">
                                  <p:stCondLst>
                                    <p:cond delay="0"/>
                                  </p:stCondLst>
                                  <p:childTnLst>
                                    <p:set>
                                      <p:cBhvr>
                                        <p:cTn id="63" dur="1" fill="hold">
                                          <p:stCondLst>
                                            <p:cond delay="0"/>
                                          </p:stCondLst>
                                        </p:cTn>
                                        <p:tgtEl>
                                          <p:spTgt spid="130"/>
                                        </p:tgtEl>
                                        <p:attrNameLst>
                                          <p:attrName>style.visibility</p:attrName>
                                        </p:attrNameLst>
                                      </p:cBhvr>
                                      <p:to>
                                        <p:strVal val="visible"/>
                                      </p:to>
                                    </p:set>
                                    <p:animEffect transition="in" filter="plus(in)">
                                      <p:cBhvr>
                                        <p:cTn id="64" dur="1000"/>
                                        <p:tgtEl>
                                          <p:spTgt spid="130"/>
                                        </p:tgtEl>
                                      </p:cBhvr>
                                    </p:animEffect>
                                  </p:childTnLst>
                                </p:cTn>
                              </p:par>
                              <p:par>
                                <p:cTn id="65" presetID="13" presetClass="entr" presetSubtype="16" fill="hold" grpId="0" nodeType="withEffect">
                                  <p:stCondLst>
                                    <p:cond delay="0"/>
                                  </p:stCondLst>
                                  <p:childTnLst>
                                    <p:set>
                                      <p:cBhvr>
                                        <p:cTn id="66" dur="1" fill="hold">
                                          <p:stCondLst>
                                            <p:cond delay="0"/>
                                          </p:stCondLst>
                                        </p:cTn>
                                        <p:tgtEl>
                                          <p:spTgt spid="131"/>
                                        </p:tgtEl>
                                        <p:attrNameLst>
                                          <p:attrName>style.visibility</p:attrName>
                                        </p:attrNameLst>
                                      </p:cBhvr>
                                      <p:to>
                                        <p:strVal val="visible"/>
                                      </p:to>
                                    </p:set>
                                    <p:animEffect transition="in" filter="plus(in)">
                                      <p:cBhvr>
                                        <p:cTn id="67" dur="1000"/>
                                        <p:tgtEl>
                                          <p:spTgt spid="131"/>
                                        </p:tgtEl>
                                      </p:cBhvr>
                                    </p:animEffect>
                                  </p:childTnLst>
                                </p:cTn>
                              </p:par>
                              <p:par>
                                <p:cTn id="68" presetID="13" presetClass="entr" presetSubtype="16" fill="hold" grpId="0" nodeType="withEffect">
                                  <p:stCondLst>
                                    <p:cond delay="0"/>
                                  </p:stCondLst>
                                  <p:childTnLst>
                                    <p:set>
                                      <p:cBhvr>
                                        <p:cTn id="69" dur="1" fill="hold">
                                          <p:stCondLst>
                                            <p:cond delay="0"/>
                                          </p:stCondLst>
                                        </p:cTn>
                                        <p:tgtEl>
                                          <p:spTgt spid="132"/>
                                        </p:tgtEl>
                                        <p:attrNameLst>
                                          <p:attrName>style.visibility</p:attrName>
                                        </p:attrNameLst>
                                      </p:cBhvr>
                                      <p:to>
                                        <p:strVal val="visible"/>
                                      </p:to>
                                    </p:set>
                                    <p:animEffect transition="in" filter="plus(in)">
                                      <p:cBhvr>
                                        <p:cTn id="70" dur="1000"/>
                                        <p:tgtEl>
                                          <p:spTgt spid="132"/>
                                        </p:tgtEl>
                                      </p:cBhvr>
                                    </p:animEffect>
                                  </p:childTnLst>
                                </p:cTn>
                              </p:par>
                              <p:par>
                                <p:cTn id="71" presetID="13" presetClass="entr" presetSubtype="16" fill="hold" grpId="0" nodeType="withEffect">
                                  <p:stCondLst>
                                    <p:cond delay="0"/>
                                  </p:stCondLst>
                                  <p:childTnLst>
                                    <p:set>
                                      <p:cBhvr>
                                        <p:cTn id="72" dur="1" fill="hold">
                                          <p:stCondLst>
                                            <p:cond delay="0"/>
                                          </p:stCondLst>
                                        </p:cTn>
                                        <p:tgtEl>
                                          <p:spTgt spid="133"/>
                                        </p:tgtEl>
                                        <p:attrNameLst>
                                          <p:attrName>style.visibility</p:attrName>
                                        </p:attrNameLst>
                                      </p:cBhvr>
                                      <p:to>
                                        <p:strVal val="visible"/>
                                      </p:to>
                                    </p:set>
                                    <p:animEffect transition="in" filter="plus(in)">
                                      <p:cBhvr>
                                        <p:cTn id="73" dur="1000"/>
                                        <p:tgtEl>
                                          <p:spTgt spid="133"/>
                                        </p:tgtEl>
                                      </p:cBhvr>
                                    </p:animEffect>
                                  </p:childTnLst>
                                </p:cTn>
                              </p:par>
                              <p:par>
                                <p:cTn id="74" presetID="13" presetClass="entr" presetSubtype="16" fill="hold" grpId="0" nodeType="withEffect">
                                  <p:stCondLst>
                                    <p:cond delay="0"/>
                                  </p:stCondLst>
                                  <p:childTnLst>
                                    <p:set>
                                      <p:cBhvr>
                                        <p:cTn id="75" dur="1" fill="hold">
                                          <p:stCondLst>
                                            <p:cond delay="0"/>
                                          </p:stCondLst>
                                        </p:cTn>
                                        <p:tgtEl>
                                          <p:spTgt spid="134"/>
                                        </p:tgtEl>
                                        <p:attrNameLst>
                                          <p:attrName>style.visibility</p:attrName>
                                        </p:attrNameLst>
                                      </p:cBhvr>
                                      <p:to>
                                        <p:strVal val="visible"/>
                                      </p:to>
                                    </p:set>
                                    <p:animEffect transition="in" filter="plus(in)">
                                      <p:cBhvr>
                                        <p:cTn id="76" dur="1000"/>
                                        <p:tgtEl>
                                          <p:spTgt spid="134"/>
                                        </p:tgtEl>
                                      </p:cBhvr>
                                    </p:animEffect>
                                  </p:childTnLst>
                                </p:cTn>
                              </p:par>
                              <p:par>
                                <p:cTn id="77" presetID="13" presetClass="entr" presetSubtype="16" fill="hold" grpId="0" nodeType="withEffect">
                                  <p:stCondLst>
                                    <p:cond delay="0"/>
                                  </p:stCondLst>
                                  <p:childTnLst>
                                    <p:set>
                                      <p:cBhvr>
                                        <p:cTn id="78" dur="1" fill="hold">
                                          <p:stCondLst>
                                            <p:cond delay="0"/>
                                          </p:stCondLst>
                                        </p:cTn>
                                        <p:tgtEl>
                                          <p:spTgt spid="135"/>
                                        </p:tgtEl>
                                        <p:attrNameLst>
                                          <p:attrName>style.visibility</p:attrName>
                                        </p:attrNameLst>
                                      </p:cBhvr>
                                      <p:to>
                                        <p:strVal val="visible"/>
                                      </p:to>
                                    </p:set>
                                    <p:animEffect transition="in" filter="plus(in)">
                                      <p:cBhvr>
                                        <p:cTn id="79" dur="1000"/>
                                        <p:tgtEl>
                                          <p:spTgt spid="135"/>
                                        </p:tgtEl>
                                      </p:cBhvr>
                                    </p:animEffect>
                                  </p:childTnLst>
                                </p:cTn>
                              </p:par>
                              <p:par>
                                <p:cTn id="80" presetID="13" presetClass="entr" presetSubtype="16" fill="hold" grpId="0" nodeType="withEffect">
                                  <p:stCondLst>
                                    <p:cond delay="0"/>
                                  </p:stCondLst>
                                  <p:childTnLst>
                                    <p:set>
                                      <p:cBhvr>
                                        <p:cTn id="81" dur="1" fill="hold">
                                          <p:stCondLst>
                                            <p:cond delay="0"/>
                                          </p:stCondLst>
                                        </p:cTn>
                                        <p:tgtEl>
                                          <p:spTgt spid="136"/>
                                        </p:tgtEl>
                                        <p:attrNameLst>
                                          <p:attrName>style.visibility</p:attrName>
                                        </p:attrNameLst>
                                      </p:cBhvr>
                                      <p:to>
                                        <p:strVal val="visible"/>
                                      </p:to>
                                    </p:set>
                                    <p:animEffect transition="in" filter="plus(in)">
                                      <p:cBhvr>
                                        <p:cTn id="82" dur="1000"/>
                                        <p:tgtEl>
                                          <p:spTgt spid="136"/>
                                        </p:tgtEl>
                                      </p:cBhvr>
                                    </p:animEffect>
                                  </p:childTnLst>
                                </p:cTn>
                              </p:par>
                              <p:par>
                                <p:cTn id="83" presetID="13" presetClass="entr" presetSubtype="16" fill="hold" grpId="0" nodeType="withEffect">
                                  <p:stCondLst>
                                    <p:cond delay="0"/>
                                  </p:stCondLst>
                                  <p:childTnLst>
                                    <p:set>
                                      <p:cBhvr>
                                        <p:cTn id="84" dur="1" fill="hold">
                                          <p:stCondLst>
                                            <p:cond delay="0"/>
                                          </p:stCondLst>
                                        </p:cTn>
                                        <p:tgtEl>
                                          <p:spTgt spid="137"/>
                                        </p:tgtEl>
                                        <p:attrNameLst>
                                          <p:attrName>style.visibility</p:attrName>
                                        </p:attrNameLst>
                                      </p:cBhvr>
                                      <p:to>
                                        <p:strVal val="visible"/>
                                      </p:to>
                                    </p:set>
                                    <p:animEffect transition="in" filter="plus(in)">
                                      <p:cBhvr>
                                        <p:cTn id="85" dur="1000"/>
                                        <p:tgtEl>
                                          <p:spTgt spid="137"/>
                                        </p:tgtEl>
                                      </p:cBhvr>
                                    </p:animEffect>
                                  </p:childTnLst>
                                </p:cTn>
                              </p:par>
                              <p:par>
                                <p:cTn id="86" presetID="13" presetClass="entr" presetSubtype="16" fill="hold" grpId="0" nodeType="withEffect">
                                  <p:stCondLst>
                                    <p:cond delay="0"/>
                                  </p:stCondLst>
                                  <p:childTnLst>
                                    <p:set>
                                      <p:cBhvr>
                                        <p:cTn id="87" dur="1" fill="hold">
                                          <p:stCondLst>
                                            <p:cond delay="0"/>
                                          </p:stCondLst>
                                        </p:cTn>
                                        <p:tgtEl>
                                          <p:spTgt spid="138"/>
                                        </p:tgtEl>
                                        <p:attrNameLst>
                                          <p:attrName>style.visibility</p:attrName>
                                        </p:attrNameLst>
                                      </p:cBhvr>
                                      <p:to>
                                        <p:strVal val="visible"/>
                                      </p:to>
                                    </p:set>
                                    <p:animEffect transition="in" filter="plus(in)">
                                      <p:cBhvr>
                                        <p:cTn id="88" dur="1000"/>
                                        <p:tgtEl>
                                          <p:spTgt spid="138"/>
                                        </p:tgtEl>
                                      </p:cBhvr>
                                    </p:animEffect>
                                  </p:childTnLst>
                                </p:cTn>
                              </p:par>
                              <p:par>
                                <p:cTn id="89" presetID="13" presetClass="entr" presetSubtype="16" fill="hold" grpId="0" nodeType="withEffect">
                                  <p:stCondLst>
                                    <p:cond delay="0"/>
                                  </p:stCondLst>
                                  <p:childTnLst>
                                    <p:set>
                                      <p:cBhvr>
                                        <p:cTn id="90" dur="1" fill="hold">
                                          <p:stCondLst>
                                            <p:cond delay="0"/>
                                          </p:stCondLst>
                                        </p:cTn>
                                        <p:tgtEl>
                                          <p:spTgt spid="139"/>
                                        </p:tgtEl>
                                        <p:attrNameLst>
                                          <p:attrName>style.visibility</p:attrName>
                                        </p:attrNameLst>
                                      </p:cBhvr>
                                      <p:to>
                                        <p:strVal val="visible"/>
                                      </p:to>
                                    </p:set>
                                    <p:animEffect transition="in" filter="plus(in)">
                                      <p:cBhvr>
                                        <p:cTn id="91" dur="1000"/>
                                        <p:tgtEl>
                                          <p:spTgt spid="139"/>
                                        </p:tgtEl>
                                      </p:cBhvr>
                                    </p:animEffect>
                                  </p:childTnLst>
                                </p:cTn>
                              </p:par>
                              <p:par>
                                <p:cTn id="92" presetID="13" presetClass="entr" presetSubtype="16" fill="hold" grpId="0" nodeType="withEffect">
                                  <p:stCondLst>
                                    <p:cond delay="0"/>
                                  </p:stCondLst>
                                  <p:childTnLst>
                                    <p:set>
                                      <p:cBhvr>
                                        <p:cTn id="93" dur="1" fill="hold">
                                          <p:stCondLst>
                                            <p:cond delay="0"/>
                                          </p:stCondLst>
                                        </p:cTn>
                                        <p:tgtEl>
                                          <p:spTgt spid="140"/>
                                        </p:tgtEl>
                                        <p:attrNameLst>
                                          <p:attrName>style.visibility</p:attrName>
                                        </p:attrNameLst>
                                      </p:cBhvr>
                                      <p:to>
                                        <p:strVal val="visible"/>
                                      </p:to>
                                    </p:set>
                                    <p:animEffect transition="in" filter="plus(in)">
                                      <p:cBhvr>
                                        <p:cTn id="94" dur="1000"/>
                                        <p:tgtEl>
                                          <p:spTgt spid="140"/>
                                        </p:tgtEl>
                                      </p:cBhvr>
                                    </p:animEffect>
                                  </p:childTnLst>
                                </p:cTn>
                              </p:par>
                              <p:par>
                                <p:cTn id="95" presetID="13" presetClass="entr" presetSubtype="16" fill="hold" grpId="0" nodeType="withEffect">
                                  <p:stCondLst>
                                    <p:cond delay="0"/>
                                  </p:stCondLst>
                                  <p:childTnLst>
                                    <p:set>
                                      <p:cBhvr>
                                        <p:cTn id="96" dur="1" fill="hold">
                                          <p:stCondLst>
                                            <p:cond delay="0"/>
                                          </p:stCondLst>
                                        </p:cTn>
                                        <p:tgtEl>
                                          <p:spTgt spid="141"/>
                                        </p:tgtEl>
                                        <p:attrNameLst>
                                          <p:attrName>style.visibility</p:attrName>
                                        </p:attrNameLst>
                                      </p:cBhvr>
                                      <p:to>
                                        <p:strVal val="visible"/>
                                      </p:to>
                                    </p:set>
                                    <p:animEffect transition="in" filter="plus(in)">
                                      <p:cBhvr>
                                        <p:cTn id="97" dur="1000"/>
                                        <p:tgtEl>
                                          <p:spTgt spid="141"/>
                                        </p:tgtEl>
                                      </p:cBhvr>
                                    </p:animEffect>
                                  </p:childTnLst>
                                </p:cTn>
                              </p:par>
                              <p:par>
                                <p:cTn id="98" presetID="13" presetClass="entr" presetSubtype="16" fill="hold" grpId="0" nodeType="withEffect">
                                  <p:stCondLst>
                                    <p:cond delay="0"/>
                                  </p:stCondLst>
                                  <p:childTnLst>
                                    <p:set>
                                      <p:cBhvr>
                                        <p:cTn id="99" dur="1" fill="hold">
                                          <p:stCondLst>
                                            <p:cond delay="0"/>
                                          </p:stCondLst>
                                        </p:cTn>
                                        <p:tgtEl>
                                          <p:spTgt spid="142"/>
                                        </p:tgtEl>
                                        <p:attrNameLst>
                                          <p:attrName>style.visibility</p:attrName>
                                        </p:attrNameLst>
                                      </p:cBhvr>
                                      <p:to>
                                        <p:strVal val="visible"/>
                                      </p:to>
                                    </p:set>
                                    <p:animEffect transition="in" filter="plus(in)">
                                      <p:cBhvr>
                                        <p:cTn id="100" dur="1000"/>
                                        <p:tgtEl>
                                          <p:spTgt spid="142"/>
                                        </p:tgtEl>
                                      </p:cBhvr>
                                    </p:animEffect>
                                  </p:childTnLst>
                                </p:cTn>
                              </p:par>
                              <p:par>
                                <p:cTn id="101" presetID="13" presetClass="entr" presetSubtype="16" fill="hold" grpId="0" nodeType="withEffect">
                                  <p:stCondLst>
                                    <p:cond delay="0"/>
                                  </p:stCondLst>
                                  <p:childTnLst>
                                    <p:set>
                                      <p:cBhvr>
                                        <p:cTn id="102" dur="1" fill="hold">
                                          <p:stCondLst>
                                            <p:cond delay="0"/>
                                          </p:stCondLst>
                                        </p:cTn>
                                        <p:tgtEl>
                                          <p:spTgt spid="143"/>
                                        </p:tgtEl>
                                        <p:attrNameLst>
                                          <p:attrName>style.visibility</p:attrName>
                                        </p:attrNameLst>
                                      </p:cBhvr>
                                      <p:to>
                                        <p:strVal val="visible"/>
                                      </p:to>
                                    </p:set>
                                    <p:animEffect transition="in" filter="plus(in)">
                                      <p:cBhvr>
                                        <p:cTn id="103" dur="1000"/>
                                        <p:tgtEl>
                                          <p:spTgt spid="143"/>
                                        </p:tgtEl>
                                      </p:cBhvr>
                                    </p:animEffect>
                                  </p:childTnLst>
                                </p:cTn>
                              </p:par>
                              <p:par>
                                <p:cTn id="104" presetID="13" presetClass="entr" presetSubtype="16" fill="hold" grpId="0" nodeType="withEffect">
                                  <p:stCondLst>
                                    <p:cond delay="0"/>
                                  </p:stCondLst>
                                  <p:childTnLst>
                                    <p:set>
                                      <p:cBhvr>
                                        <p:cTn id="105" dur="1" fill="hold">
                                          <p:stCondLst>
                                            <p:cond delay="0"/>
                                          </p:stCondLst>
                                        </p:cTn>
                                        <p:tgtEl>
                                          <p:spTgt spid="144"/>
                                        </p:tgtEl>
                                        <p:attrNameLst>
                                          <p:attrName>style.visibility</p:attrName>
                                        </p:attrNameLst>
                                      </p:cBhvr>
                                      <p:to>
                                        <p:strVal val="visible"/>
                                      </p:to>
                                    </p:set>
                                    <p:animEffect transition="in" filter="plus(in)">
                                      <p:cBhvr>
                                        <p:cTn id="106" dur="1000"/>
                                        <p:tgtEl>
                                          <p:spTgt spid="144"/>
                                        </p:tgtEl>
                                      </p:cBhvr>
                                    </p:animEffect>
                                  </p:childTnLst>
                                </p:cTn>
                              </p:par>
                              <p:par>
                                <p:cTn id="107" presetID="13" presetClass="entr" presetSubtype="16" fill="hold" grpId="0" nodeType="withEffect">
                                  <p:stCondLst>
                                    <p:cond delay="0"/>
                                  </p:stCondLst>
                                  <p:childTnLst>
                                    <p:set>
                                      <p:cBhvr>
                                        <p:cTn id="108" dur="1" fill="hold">
                                          <p:stCondLst>
                                            <p:cond delay="0"/>
                                          </p:stCondLst>
                                        </p:cTn>
                                        <p:tgtEl>
                                          <p:spTgt spid="145"/>
                                        </p:tgtEl>
                                        <p:attrNameLst>
                                          <p:attrName>style.visibility</p:attrName>
                                        </p:attrNameLst>
                                      </p:cBhvr>
                                      <p:to>
                                        <p:strVal val="visible"/>
                                      </p:to>
                                    </p:set>
                                    <p:animEffect transition="in" filter="plus(in)">
                                      <p:cBhvr>
                                        <p:cTn id="109" dur="1000"/>
                                        <p:tgtEl>
                                          <p:spTgt spid="145"/>
                                        </p:tgtEl>
                                      </p:cBhvr>
                                    </p:animEffect>
                                  </p:childTnLst>
                                </p:cTn>
                              </p:par>
                              <p:par>
                                <p:cTn id="110" presetID="13" presetClass="entr" presetSubtype="16" fill="hold" grpId="0" nodeType="withEffect">
                                  <p:stCondLst>
                                    <p:cond delay="0"/>
                                  </p:stCondLst>
                                  <p:childTnLst>
                                    <p:set>
                                      <p:cBhvr>
                                        <p:cTn id="111" dur="1" fill="hold">
                                          <p:stCondLst>
                                            <p:cond delay="0"/>
                                          </p:stCondLst>
                                        </p:cTn>
                                        <p:tgtEl>
                                          <p:spTgt spid="146"/>
                                        </p:tgtEl>
                                        <p:attrNameLst>
                                          <p:attrName>style.visibility</p:attrName>
                                        </p:attrNameLst>
                                      </p:cBhvr>
                                      <p:to>
                                        <p:strVal val="visible"/>
                                      </p:to>
                                    </p:set>
                                    <p:animEffect transition="in" filter="plus(in)">
                                      <p:cBhvr>
                                        <p:cTn id="112" dur="1000"/>
                                        <p:tgtEl>
                                          <p:spTgt spid="146"/>
                                        </p:tgtEl>
                                      </p:cBhvr>
                                    </p:animEffect>
                                  </p:childTnLst>
                                </p:cTn>
                              </p:par>
                              <p:par>
                                <p:cTn id="113" presetID="13" presetClass="entr" presetSubtype="16" fill="hold" grpId="0" nodeType="withEffect">
                                  <p:stCondLst>
                                    <p:cond delay="0"/>
                                  </p:stCondLst>
                                  <p:childTnLst>
                                    <p:set>
                                      <p:cBhvr>
                                        <p:cTn id="114" dur="1" fill="hold">
                                          <p:stCondLst>
                                            <p:cond delay="0"/>
                                          </p:stCondLst>
                                        </p:cTn>
                                        <p:tgtEl>
                                          <p:spTgt spid="147"/>
                                        </p:tgtEl>
                                        <p:attrNameLst>
                                          <p:attrName>style.visibility</p:attrName>
                                        </p:attrNameLst>
                                      </p:cBhvr>
                                      <p:to>
                                        <p:strVal val="visible"/>
                                      </p:to>
                                    </p:set>
                                    <p:animEffect transition="in" filter="plus(in)">
                                      <p:cBhvr>
                                        <p:cTn id="115" dur="1000"/>
                                        <p:tgtEl>
                                          <p:spTgt spid="147"/>
                                        </p:tgtEl>
                                      </p:cBhvr>
                                    </p:animEffect>
                                  </p:childTnLst>
                                </p:cTn>
                              </p:par>
                            </p:childTnLst>
                          </p:cTn>
                        </p:par>
                      </p:childTnLst>
                    </p:cTn>
                  </p:par>
                  <p:par>
                    <p:cTn id="116" fill="hold">
                      <p:stCondLst>
                        <p:cond delay="indefinite"/>
                      </p:stCondLst>
                      <p:childTnLst>
                        <p:par>
                          <p:cTn id="117" fill="hold">
                            <p:stCondLst>
                              <p:cond delay="0"/>
                            </p:stCondLst>
                            <p:childTnLst>
                              <p:par>
                                <p:cTn id="118" presetID="13" presetClass="entr" presetSubtype="16" fill="hold" grpId="0" nodeType="clickEffect">
                                  <p:stCondLst>
                                    <p:cond delay="0"/>
                                  </p:stCondLst>
                                  <p:childTnLst>
                                    <p:set>
                                      <p:cBhvr>
                                        <p:cTn id="119" dur="1" fill="hold">
                                          <p:stCondLst>
                                            <p:cond delay="0"/>
                                          </p:stCondLst>
                                        </p:cTn>
                                        <p:tgtEl>
                                          <p:spTgt spid="148"/>
                                        </p:tgtEl>
                                        <p:attrNameLst>
                                          <p:attrName>style.visibility</p:attrName>
                                        </p:attrNameLst>
                                      </p:cBhvr>
                                      <p:to>
                                        <p:strVal val="visible"/>
                                      </p:to>
                                    </p:set>
                                    <p:animEffect transition="in" filter="plus(in)">
                                      <p:cBhvr>
                                        <p:cTn id="120" dur="1000"/>
                                        <p:tgtEl>
                                          <p:spTgt spid="148"/>
                                        </p:tgtEl>
                                      </p:cBhvr>
                                    </p:animEffect>
                                  </p:childTnLst>
                                </p:cTn>
                              </p:par>
                            </p:childTnLst>
                          </p:cTn>
                        </p:par>
                      </p:childTnLst>
                    </p:cTn>
                  </p:par>
                  <p:par>
                    <p:cTn id="121" fill="hold">
                      <p:stCondLst>
                        <p:cond delay="indefinite"/>
                      </p:stCondLst>
                      <p:childTnLst>
                        <p:par>
                          <p:cTn id="122" fill="hold">
                            <p:stCondLst>
                              <p:cond delay="0"/>
                            </p:stCondLst>
                            <p:childTnLst>
                              <p:par>
                                <p:cTn id="123" presetID="13" presetClass="entr" presetSubtype="16" fill="hold" grpId="0" nodeType="clickEffect">
                                  <p:stCondLst>
                                    <p:cond delay="0"/>
                                  </p:stCondLst>
                                  <p:childTnLst>
                                    <p:set>
                                      <p:cBhvr>
                                        <p:cTn id="124" dur="1" fill="hold">
                                          <p:stCondLst>
                                            <p:cond delay="0"/>
                                          </p:stCondLst>
                                        </p:cTn>
                                        <p:tgtEl>
                                          <p:spTgt spid="173"/>
                                        </p:tgtEl>
                                        <p:attrNameLst>
                                          <p:attrName>style.visibility</p:attrName>
                                        </p:attrNameLst>
                                      </p:cBhvr>
                                      <p:to>
                                        <p:strVal val="visible"/>
                                      </p:to>
                                    </p:set>
                                    <p:animEffect transition="in" filter="plus(in)">
                                      <p:cBhvr>
                                        <p:cTn id="125" dur="1000"/>
                                        <p:tgtEl>
                                          <p:spTgt spid="173"/>
                                        </p:tgtEl>
                                      </p:cBhvr>
                                    </p:animEffect>
                                  </p:childTnLst>
                                </p:cTn>
                              </p:par>
                            </p:childTnLst>
                          </p:cTn>
                        </p:par>
                      </p:childTnLst>
                    </p:cTn>
                  </p:par>
                  <p:par>
                    <p:cTn id="126" fill="hold">
                      <p:stCondLst>
                        <p:cond delay="indefinite"/>
                      </p:stCondLst>
                      <p:childTnLst>
                        <p:par>
                          <p:cTn id="127" fill="hold">
                            <p:stCondLst>
                              <p:cond delay="0"/>
                            </p:stCondLst>
                            <p:childTnLst>
                              <p:par>
                                <p:cTn id="128" presetID="13" presetClass="entr" presetSubtype="16" fill="hold" grpId="0" nodeType="clickEffect">
                                  <p:stCondLst>
                                    <p:cond delay="0"/>
                                  </p:stCondLst>
                                  <p:childTnLst>
                                    <p:set>
                                      <p:cBhvr>
                                        <p:cTn id="129" dur="1" fill="hold">
                                          <p:stCondLst>
                                            <p:cond delay="0"/>
                                          </p:stCondLst>
                                        </p:cTn>
                                        <p:tgtEl>
                                          <p:spTgt spid="174"/>
                                        </p:tgtEl>
                                        <p:attrNameLst>
                                          <p:attrName>style.visibility</p:attrName>
                                        </p:attrNameLst>
                                      </p:cBhvr>
                                      <p:to>
                                        <p:strVal val="visible"/>
                                      </p:to>
                                    </p:set>
                                    <p:animEffect transition="in" filter="plus(in)">
                                      <p:cBhvr>
                                        <p:cTn id="130" dur="1000"/>
                                        <p:tgtEl>
                                          <p:spTgt spid="174"/>
                                        </p:tgtEl>
                                      </p:cBhvr>
                                    </p:animEffect>
                                  </p:childTnLst>
                                </p:cTn>
                              </p:par>
                            </p:childTnLst>
                          </p:cTn>
                        </p:par>
                      </p:childTnLst>
                    </p:cTn>
                  </p:par>
                  <p:par>
                    <p:cTn id="131" fill="hold">
                      <p:stCondLst>
                        <p:cond delay="indefinite"/>
                      </p:stCondLst>
                      <p:childTnLst>
                        <p:par>
                          <p:cTn id="132" fill="hold">
                            <p:stCondLst>
                              <p:cond delay="0"/>
                            </p:stCondLst>
                            <p:childTnLst>
                              <p:par>
                                <p:cTn id="133" presetID="13" presetClass="entr" presetSubtype="16" fill="hold" grpId="0" nodeType="clickEffect">
                                  <p:stCondLst>
                                    <p:cond delay="0"/>
                                  </p:stCondLst>
                                  <p:childTnLst>
                                    <p:set>
                                      <p:cBhvr>
                                        <p:cTn id="134" dur="1" fill="hold">
                                          <p:stCondLst>
                                            <p:cond delay="0"/>
                                          </p:stCondLst>
                                        </p:cTn>
                                        <p:tgtEl>
                                          <p:spTgt spid="178"/>
                                        </p:tgtEl>
                                        <p:attrNameLst>
                                          <p:attrName>style.visibility</p:attrName>
                                        </p:attrNameLst>
                                      </p:cBhvr>
                                      <p:to>
                                        <p:strVal val="visible"/>
                                      </p:to>
                                    </p:set>
                                    <p:animEffect transition="in" filter="plus(in)">
                                      <p:cBhvr>
                                        <p:cTn id="135" dur="1000"/>
                                        <p:tgtEl>
                                          <p:spTgt spid="178"/>
                                        </p:tgtEl>
                                      </p:cBhvr>
                                    </p:animEffect>
                                  </p:childTnLst>
                                </p:cTn>
                              </p:par>
                            </p:childTnLst>
                          </p:cTn>
                        </p:par>
                      </p:childTnLst>
                    </p:cTn>
                  </p:par>
                  <p:par>
                    <p:cTn id="136" fill="hold">
                      <p:stCondLst>
                        <p:cond delay="indefinite"/>
                      </p:stCondLst>
                      <p:childTnLst>
                        <p:par>
                          <p:cTn id="137" fill="hold">
                            <p:stCondLst>
                              <p:cond delay="0"/>
                            </p:stCondLst>
                            <p:childTnLst>
                              <p:par>
                                <p:cTn id="138" presetID="13" presetClass="entr" presetSubtype="16" fill="hold" grpId="0" nodeType="clickEffect">
                                  <p:stCondLst>
                                    <p:cond delay="0"/>
                                  </p:stCondLst>
                                  <p:childTnLst>
                                    <p:set>
                                      <p:cBhvr>
                                        <p:cTn id="139" dur="1" fill="hold">
                                          <p:stCondLst>
                                            <p:cond delay="0"/>
                                          </p:stCondLst>
                                        </p:cTn>
                                        <p:tgtEl>
                                          <p:spTgt spid="179"/>
                                        </p:tgtEl>
                                        <p:attrNameLst>
                                          <p:attrName>style.visibility</p:attrName>
                                        </p:attrNameLst>
                                      </p:cBhvr>
                                      <p:to>
                                        <p:strVal val="visible"/>
                                      </p:to>
                                    </p:set>
                                    <p:animEffect transition="in" filter="plus(in)">
                                      <p:cBhvr>
                                        <p:cTn id="140" dur="1000"/>
                                        <p:tgtEl>
                                          <p:spTgt spid="179"/>
                                        </p:tgtEl>
                                      </p:cBhvr>
                                    </p:animEffect>
                                  </p:childTnLst>
                                </p:cTn>
                              </p:par>
                            </p:childTnLst>
                          </p:cTn>
                        </p:par>
                      </p:childTnLst>
                    </p:cTn>
                  </p:par>
                  <p:par>
                    <p:cTn id="141" fill="hold">
                      <p:stCondLst>
                        <p:cond delay="indefinite"/>
                      </p:stCondLst>
                      <p:childTnLst>
                        <p:par>
                          <p:cTn id="142" fill="hold">
                            <p:stCondLst>
                              <p:cond delay="0"/>
                            </p:stCondLst>
                            <p:childTnLst>
                              <p:par>
                                <p:cTn id="143" presetID="13" presetClass="entr" presetSubtype="16" fill="hold" grpId="0" nodeType="clickEffect">
                                  <p:stCondLst>
                                    <p:cond delay="0"/>
                                  </p:stCondLst>
                                  <p:childTnLst>
                                    <p:set>
                                      <p:cBhvr>
                                        <p:cTn id="144" dur="1" fill="hold">
                                          <p:stCondLst>
                                            <p:cond delay="0"/>
                                          </p:stCondLst>
                                        </p:cTn>
                                        <p:tgtEl>
                                          <p:spTgt spid="175"/>
                                        </p:tgtEl>
                                        <p:attrNameLst>
                                          <p:attrName>style.visibility</p:attrName>
                                        </p:attrNameLst>
                                      </p:cBhvr>
                                      <p:to>
                                        <p:strVal val="visible"/>
                                      </p:to>
                                    </p:set>
                                    <p:animEffect transition="in" filter="plus(in)">
                                      <p:cBhvr>
                                        <p:cTn id="145" dur="1000"/>
                                        <p:tgtEl>
                                          <p:spTgt spid="175"/>
                                        </p:tgtEl>
                                      </p:cBhvr>
                                    </p:animEffect>
                                  </p:childTnLst>
                                </p:cTn>
                              </p:par>
                            </p:childTnLst>
                          </p:cTn>
                        </p:par>
                      </p:childTnLst>
                    </p:cTn>
                  </p:par>
                  <p:par>
                    <p:cTn id="146" fill="hold">
                      <p:stCondLst>
                        <p:cond delay="indefinite"/>
                      </p:stCondLst>
                      <p:childTnLst>
                        <p:par>
                          <p:cTn id="147" fill="hold">
                            <p:stCondLst>
                              <p:cond delay="0"/>
                            </p:stCondLst>
                            <p:childTnLst>
                              <p:par>
                                <p:cTn id="148" presetID="13" presetClass="entr" presetSubtype="16" fill="hold" grpId="0" nodeType="clickEffect">
                                  <p:stCondLst>
                                    <p:cond delay="0"/>
                                  </p:stCondLst>
                                  <p:childTnLst>
                                    <p:set>
                                      <p:cBhvr>
                                        <p:cTn id="149" dur="1" fill="hold">
                                          <p:stCondLst>
                                            <p:cond delay="0"/>
                                          </p:stCondLst>
                                        </p:cTn>
                                        <p:tgtEl>
                                          <p:spTgt spid="177"/>
                                        </p:tgtEl>
                                        <p:attrNameLst>
                                          <p:attrName>style.visibility</p:attrName>
                                        </p:attrNameLst>
                                      </p:cBhvr>
                                      <p:to>
                                        <p:strVal val="visible"/>
                                      </p:to>
                                    </p:set>
                                    <p:animEffect transition="in" filter="plus(in)">
                                      <p:cBhvr>
                                        <p:cTn id="150" dur="1000"/>
                                        <p:tgtEl>
                                          <p:spTgt spid="177"/>
                                        </p:tgtEl>
                                      </p:cBhvr>
                                    </p:animEffect>
                                  </p:childTnLst>
                                </p:cTn>
                              </p:par>
                            </p:childTnLst>
                          </p:cTn>
                        </p:par>
                      </p:childTnLst>
                    </p:cTn>
                  </p:par>
                  <p:par>
                    <p:cTn id="151" fill="hold">
                      <p:stCondLst>
                        <p:cond delay="indefinite"/>
                      </p:stCondLst>
                      <p:childTnLst>
                        <p:par>
                          <p:cTn id="152" fill="hold">
                            <p:stCondLst>
                              <p:cond delay="0"/>
                            </p:stCondLst>
                            <p:childTnLst>
                              <p:par>
                                <p:cTn id="153" presetID="13" presetClass="entr" presetSubtype="16" fill="hold" grpId="0" nodeType="clickEffect">
                                  <p:stCondLst>
                                    <p:cond delay="0"/>
                                  </p:stCondLst>
                                  <p:childTnLst>
                                    <p:set>
                                      <p:cBhvr>
                                        <p:cTn id="154" dur="1" fill="hold">
                                          <p:stCondLst>
                                            <p:cond delay="0"/>
                                          </p:stCondLst>
                                        </p:cTn>
                                        <p:tgtEl>
                                          <p:spTgt spid="176"/>
                                        </p:tgtEl>
                                        <p:attrNameLst>
                                          <p:attrName>style.visibility</p:attrName>
                                        </p:attrNameLst>
                                      </p:cBhvr>
                                      <p:to>
                                        <p:strVal val="visible"/>
                                      </p:to>
                                    </p:set>
                                    <p:animEffect transition="in" filter="plus(in)">
                                      <p:cBhvr>
                                        <p:cTn id="155" dur="300"/>
                                        <p:tgtEl>
                                          <p:spTgt spid="176"/>
                                        </p:tgtEl>
                                      </p:cBhvr>
                                    </p:animEffect>
                                  </p:childTnLst>
                                </p:cTn>
                              </p:par>
                              <p:par>
                                <p:cTn id="156" presetID="13" presetClass="entr" presetSubtype="16" fill="hold" grpId="0" nodeType="withEffect">
                                  <p:stCondLst>
                                    <p:cond delay="0"/>
                                  </p:stCondLst>
                                  <p:childTnLst>
                                    <p:set>
                                      <p:cBhvr>
                                        <p:cTn id="157" dur="1" fill="hold">
                                          <p:stCondLst>
                                            <p:cond delay="0"/>
                                          </p:stCondLst>
                                        </p:cTn>
                                        <p:tgtEl>
                                          <p:spTgt spid="180"/>
                                        </p:tgtEl>
                                        <p:attrNameLst>
                                          <p:attrName>style.visibility</p:attrName>
                                        </p:attrNameLst>
                                      </p:cBhvr>
                                      <p:to>
                                        <p:strVal val="visible"/>
                                      </p:to>
                                    </p:set>
                                    <p:animEffect transition="in" filter="plus(in)">
                                      <p:cBhvr>
                                        <p:cTn id="158" dur="1000"/>
                                        <p:tgtEl>
                                          <p:spTgt spid="180"/>
                                        </p:tgtEl>
                                      </p:cBhvr>
                                    </p:animEffect>
                                  </p:childTnLst>
                                </p:cTn>
                              </p:par>
                              <p:par>
                                <p:cTn id="159" presetID="13" presetClass="entr" presetSubtype="16" fill="hold" grpId="0" nodeType="withEffect">
                                  <p:stCondLst>
                                    <p:cond delay="0"/>
                                  </p:stCondLst>
                                  <p:childTnLst>
                                    <p:set>
                                      <p:cBhvr>
                                        <p:cTn id="160" dur="1" fill="hold">
                                          <p:stCondLst>
                                            <p:cond delay="0"/>
                                          </p:stCondLst>
                                        </p:cTn>
                                        <p:tgtEl>
                                          <p:spTgt spid="181"/>
                                        </p:tgtEl>
                                        <p:attrNameLst>
                                          <p:attrName>style.visibility</p:attrName>
                                        </p:attrNameLst>
                                      </p:cBhvr>
                                      <p:to>
                                        <p:strVal val="visible"/>
                                      </p:to>
                                    </p:set>
                                    <p:animEffect transition="in" filter="plus(in)">
                                      <p:cBhvr>
                                        <p:cTn id="161" dur="1000"/>
                                        <p:tgtEl>
                                          <p:spTgt spid="181"/>
                                        </p:tgtEl>
                                      </p:cBhvr>
                                    </p:animEffect>
                                  </p:childTnLst>
                                </p:cTn>
                              </p:par>
                              <p:par>
                                <p:cTn id="162" presetID="13" presetClass="entr" presetSubtype="16" fill="hold" grpId="0" nodeType="withEffect">
                                  <p:stCondLst>
                                    <p:cond delay="0"/>
                                  </p:stCondLst>
                                  <p:childTnLst>
                                    <p:set>
                                      <p:cBhvr>
                                        <p:cTn id="163" dur="1" fill="hold">
                                          <p:stCondLst>
                                            <p:cond delay="0"/>
                                          </p:stCondLst>
                                        </p:cTn>
                                        <p:tgtEl>
                                          <p:spTgt spid="182"/>
                                        </p:tgtEl>
                                        <p:attrNameLst>
                                          <p:attrName>style.visibility</p:attrName>
                                        </p:attrNameLst>
                                      </p:cBhvr>
                                      <p:to>
                                        <p:strVal val="visible"/>
                                      </p:to>
                                    </p:set>
                                    <p:animEffect transition="in" filter="plus(in)">
                                      <p:cBhvr>
                                        <p:cTn id="164" dur="1000"/>
                                        <p:tgtEl>
                                          <p:spTgt spid="182"/>
                                        </p:tgtEl>
                                      </p:cBhvr>
                                    </p:animEffect>
                                  </p:childTnLst>
                                </p:cTn>
                              </p:par>
                              <p:par>
                                <p:cTn id="165" presetID="13" presetClass="entr" presetSubtype="16" fill="hold" grpId="0" nodeType="withEffect">
                                  <p:stCondLst>
                                    <p:cond delay="0"/>
                                  </p:stCondLst>
                                  <p:childTnLst>
                                    <p:set>
                                      <p:cBhvr>
                                        <p:cTn id="166" dur="1" fill="hold">
                                          <p:stCondLst>
                                            <p:cond delay="0"/>
                                          </p:stCondLst>
                                        </p:cTn>
                                        <p:tgtEl>
                                          <p:spTgt spid="183"/>
                                        </p:tgtEl>
                                        <p:attrNameLst>
                                          <p:attrName>style.visibility</p:attrName>
                                        </p:attrNameLst>
                                      </p:cBhvr>
                                      <p:to>
                                        <p:strVal val="visible"/>
                                      </p:to>
                                    </p:set>
                                    <p:animEffect transition="in" filter="plus(in)">
                                      <p:cBhvr>
                                        <p:cTn id="167" dur="1000"/>
                                        <p:tgtEl>
                                          <p:spTgt spid="183"/>
                                        </p:tgtEl>
                                      </p:cBhvr>
                                    </p:animEffect>
                                  </p:childTnLst>
                                </p:cTn>
                              </p:par>
                              <p:par>
                                <p:cTn id="168" presetID="13" presetClass="entr" presetSubtype="16" fill="hold" grpId="0" nodeType="withEffect">
                                  <p:stCondLst>
                                    <p:cond delay="0"/>
                                  </p:stCondLst>
                                  <p:childTnLst>
                                    <p:set>
                                      <p:cBhvr>
                                        <p:cTn id="169" dur="1" fill="hold">
                                          <p:stCondLst>
                                            <p:cond delay="0"/>
                                          </p:stCondLst>
                                        </p:cTn>
                                        <p:tgtEl>
                                          <p:spTgt spid="184"/>
                                        </p:tgtEl>
                                        <p:attrNameLst>
                                          <p:attrName>style.visibility</p:attrName>
                                        </p:attrNameLst>
                                      </p:cBhvr>
                                      <p:to>
                                        <p:strVal val="visible"/>
                                      </p:to>
                                    </p:set>
                                    <p:animEffect transition="in" filter="plus(in)">
                                      <p:cBhvr>
                                        <p:cTn id="170" dur="1000"/>
                                        <p:tgtEl>
                                          <p:spTgt spid="184"/>
                                        </p:tgtEl>
                                      </p:cBhvr>
                                    </p:animEffect>
                                  </p:childTnLst>
                                </p:cTn>
                              </p:par>
                              <p:par>
                                <p:cTn id="171" presetID="13" presetClass="entr" presetSubtype="16" fill="hold" grpId="0" nodeType="withEffect">
                                  <p:stCondLst>
                                    <p:cond delay="0"/>
                                  </p:stCondLst>
                                  <p:childTnLst>
                                    <p:set>
                                      <p:cBhvr>
                                        <p:cTn id="172" dur="1" fill="hold">
                                          <p:stCondLst>
                                            <p:cond delay="0"/>
                                          </p:stCondLst>
                                        </p:cTn>
                                        <p:tgtEl>
                                          <p:spTgt spid="185"/>
                                        </p:tgtEl>
                                        <p:attrNameLst>
                                          <p:attrName>style.visibility</p:attrName>
                                        </p:attrNameLst>
                                      </p:cBhvr>
                                      <p:to>
                                        <p:strVal val="visible"/>
                                      </p:to>
                                    </p:set>
                                    <p:animEffect transition="in" filter="plus(in)">
                                      <p:cBhvr>
                                        <p:cTn id="173" dur="1000"/>
                                        <p:tgtEl>
                                          <p:spTgt spid="185"/>
                                        </p:tgtEl>
                                      </p:cBhvr>
                                    </p:animEffect>
                                  </p:childTnLst>
                                </p:cTn>
                              </p:par>
                              <p:par>
                                <p:cTn id="174" presetID="13" presetClass="entr" presetSubtype="16" fill="hold" grpId="0" nodeType="withEffect">
                                  <p:stCondLst>
                                    <p:cond delay="0"/>
                                  </p:stCondLst>
                                  <p:childTnLst>
                                    <p:set>
                                      <p:cBhvr>
                                        <p:cTn id="175" dur="1" fill="hold">
                                          <p:stCondLst>
                                            <p:cond delay="0"/>
                                          </p:stCondLst>
                                        </p:cTn>
                                        <p:tgtEl>
                                          <p:spTgt spid="186"/>
                                        </p:tgtEl>
                                        <p:attrNameLst>
                                          <p:attrName>style.visibility</p:attrName>
                                        </p:attrNameLst>
                                      </p:cBhvr>
                                      <p:to>
                                        <p:strVal val="visible"/>
                                      </p:to>
                                    </p:set>
                                    <p:animEffect transition="in" filter="plus(in)">
                                      <p:cBhvr>
                                        <p:cTn id="176" dur="1000"/>
                                        <p:tgtEl>
                                          <p:spTgt spid="186"/>
                                        </p:tgtEl>
                                      </p:cBhvr>
                                    </p:animEffect>
                                  </p:childTnLst>
                                </p:cTn>
                              </p:par>
                              <p:par>
                                <p:cTn id="177" presetID="13" presetClass="entr" presetSubtype="16" fill="hold" grpId="0" nodeType="withEffect">
                                  <p:stCondLst>
                                    <p:cond delay="0"/>
                                  </p:stCondLst>
                                  <p:childTnLst>
                                    <p:set>
                                      <p:cBhvr>
                                        <p:cTn id="178" dur="1" fill="hold">
                                          <p:stCondLst>
                                            <p:cond delay="0"/>
                                          </p:stCondLst>
                                        </p:cTn>
                                        <p:tgtEl>
                                          <p:spTgt spid="187"/>
                                        </p:tgtEl>
                                        <p:attrNameLst>
                                          <p:attrName>style.visibility</p:attrName>
                                        </p:attrNameLst>
                                      </p:cBhvr>
                                      <p:to>
                                        <p:strVal val="visible"/>
                                      </p:to>
                                    </p:set>
                                    <p:animEffect transition="in" filter="plus(in)">
                                      <p:cBhvr>
                                        <p:cTn id="179" dur="1000"/>
                                        <p:tgtEl>
                                          <p:spTgt spid="187"/>
                                        </p:tgtEl>
                                      </p:cBhvr>
                                    </p:animEffect>
                                  </p:childTnLst>
                                </p:cTn>
                              </p:par>
                              <p:par>
                                <p:cTn id="180" presetID="13" presetClass="entr" presetSubtype="16" fill="hold" grpId="0" nodeType="withEffect">
                                  <p:stCondLst>
                                    <p:cond delay="0"/>
                                  </p:stCondLst>
                                  <p:childTnLst>
                                    <p:set>
                                      <p:cBhvr>
                                        <p:cTn id="181" dur="1" fill="hold">
                                          <p:stCondLst>
                                            <p:cond delay="0"/>
                                          </p:stCondLst>
                                        </p:cTn>
                                        <p:tgtEl>
                                          <p:spTgt spid="188"/>
                                        </p:tgtEl>
                                        <p:attrNameLst>
                                          <p:attrName>style.visibility</p:attrName>
                                        </p:attrNameLst>
                                      </p:cBhvr>
                                      <p:to>
                                        <p:strVal val="visible"/>
                                      </p:to>
                                    </p:set>
                                    <p:animEffect transition="in" filter="plus(in)">
                                      <p:cBhvr>
                                        <p:cTn id="182" dur="1000"/>
                                        <p:tgtEl>
                                          <p:spTgt spid="188"/>
                                        </p:tgtEl>
                                      </p:cBhvr>
                                    </p:animEffect>
                                  </p:childTnLst>
                                </p:cTn>
                              </p:par>
                              <p:par>
                                <p:cTn id="183" presetID="13" presetClass="entr" presetSubtype="16" fill="hold" grpId="0" nodeType="withEffect">
                                  <p:stCondLst>
                                    <p:cond delay="0"/>
                                  </p:stCondLst>
                                  <p:childTnLst>
                                    <p:set>
                                      <p:cBhvr>
                                        <p:cTn id="184" dur="1" fill="hold">
                                          <p:stCondLst>
                                            <p:cond delay="0"/>
                                          </p:stCondLst>
                                        </p:cTn>
                                        <p:tgtEl>
                                          <p:spTgt spid="189"/>
                                        </p:tgtEl>
                                        <p:attrNameLst>
                                          <p:attrName>style.visibility</p:attrName>
                                        </p:attrNameLst>
                                      </p:cBhvr>
                                      <p:to>
                                        <p:strVal val="visible"/>
                                      </p:to>
                                    </p:set>
                                    <p:animEffect transition="in" filter="plus(in)">
                                      <p:cBhvr>
                                        <p:cTn id="185" dur="1000"/>
                                        <p:tgtEl>
                                          <p:spTgt spid="189"/>
                                        </p:tgtEl>
                                      </p:cBhvr>
                                    </p:animEffect>
                                  </p:childTnLst>
                                </p:cTn>
                              </p:par>
                              <p:par>
                                <p:cTn id="186" presetID="13" presetClass="entr" presetSubtype="16" fill="hold" grpId="0" nodeType="withEffect">
                                  <p:stCondLst>
                                    <p:cond delay="0"/>
                                  </p:stCondLst>
                                  <p:childTnLst>
                                    <p:set>
                                      <p:cBhvr>
                                        <p:cTn id="187" dur="1" fill="hold">
                                          <p:stCondLst>
                                            <p:cond delay="0"/>
                                          </p:stCondLst>
                                        </p:cTn>
                                        <p:tgtEl>
                                          <p:spTgt spid="190"/>
                                        </p:tgtEl>
                                        <p:attrNameLst>
                                          <p:attrName>style.visibility</p:attrName>
                                        </p:attrNameLst>
                                      </p:cBhvr>
                                      <p:to>
                                        <p:strVal val="visible"/>
                                      </p:to>
                                    </p:set>
                                    <p:animEffect transition="in" filter="plus(in)">
                                      <p:cBhvr>
                                        <p:cTn id="188" dur="1000"/>
                                        <p:tgtEl>
                                          <p:spTgt spid="190"/>
                                        </p:tgtEl>
                                      </p:cBhvr>
                                    </p:animEffect>
                                  </p:childTnLst>
                                </p:cTn>
                              </p:par>
                              <p:par>
                                <p:cTn id="189" presetID="13" presetClass="entr" presetSubtype="16" fill="hold" grpId="0" nodeType="withEffect">
                                  <p:stCondLst>
                                    <p:cond delay="0"/>
                                  </p:stCondLst>
                                  <p:childTnLst>
                                    <p:set>
                                      <p:cBhvr>
                                        <p:cTn id="190" dur="1" fill="hold">
                                          <p:stCondLst>
                                            <p:cond delay="0"/>
                                          </p:stCondLst>
                                        </p:cTn>
                                        <p:tgtEl>
                                          <p:spTgt spid="191"/>
                                        </p:tgtEl>
                                        <p:attrNameLst>
                                          <p:attrName>style.visibility</p:attrName>
                                        </p:attrNameLst>
                                      </p:cBhvr>
                                      <p:to>
                                        <p:strVal val="visible"/>
                                      </p:to>
                                    </p:set>
                                    <p:animEffect transition="in" filter="plus(in)">
                                      <p:cBhvr>
                                        <p:cTn id="191" dur="1000"/>
                                        <p:tgtEl>
                                          <p:spTgt spid="191"/>
                                        </p:tgtEl>
                                      </p:cBhvr>
                                    </p:animEffect>
                                  </p:childTnLst>
                                </p:cTn>
                              </p:par>
                              <p:par>
                                <p:cTn id="192" presetID="13" presetClass="entr" presetSubtype="16" fill="hold" grpId="0" nodeType="withEffect">
                                  <p:stCondLst>
                                    <p:cond delay="0"/>
                                  </p:stCondLst>
                                  <p:childTnLst>
                                    <p:set>
                                      <p:cBhvr>
                                        <p:cTn id="193" dur="1" fill="hold">
                                          <p:stCondLst>
                                            <p:cond delay="0"/>
                                          </p:stCondLst>
                                        </p:cTn>
                                        <p:tgtEl>
                                          <p:spTgt spid="192"/>
                                        </p:tgtEl>
                                        <p:attrNameLst>
                                          <p:attrName>style.visibility</p:attrName>
                                        </p:attrNameLst>
                                      </p:cBhvr>
                                      <p:to>
                                        <p:strVal val="visible"/>
                                      </p:to>
                                    </p:set>
                                    <p:animEffect transition="in" filter="plus(in)">
                                      <p:cBhvr>
                                        <p:cTn id="194" dur="1000"/>
                                        <p:tgtEl>
                                          <p:spTgt spid="192"/>
                                        </p:tgtEl>
                                      </p:cBhvr>
                                    </p:animEffect>
                                  </p:childTnLst>
                                </p:cTn>
                              </p:par>
                              <p:par>
                                <p:cTn id="195" presetID="13" presetClass="entr" presetSubtype="16" fill="hold" grpId="0" nodeType="withEffect">
                                  <p:stCondLst>
                                    <p:cond delay="0"/>
                                  </p:stCondLst>
                                  <p:childTnLst>
                                    <p:set>
                                      <p:cBhvr>
                                        <p:cTn id="196" dur="1" fill="hold">
                                          <p:stCondLst>
                                            <p:cond delay="0"/>
                                          </p:stCondLst>
                                        </p:cTn>
                                        <p:tgtEl>
                                          <p:spTgt spid="193"/>
                                        </p:tgtEl>
                                        <p:attrNameLst>
                                          <p:attrName>style.visibility</p:attrName>
                                        </p:attrNameLst>
                                      </p:cBhvr>
                                      <p:to>
                                        <p:strVal val="visible"/>
                                      </p:to>
                                    </p:set>
                                    <p:animEffect transition="in" filter="plus(in)">
                                      <p:cBhvr>
                                        <p:cTn id="197" dur="1000"/>
                                        <p:tgtEl>
                                          <p:spTgt spid="193"/>
                                        </p:tgtEl>
                                      </p:cBhvr>
                                    </p:animEffect>
                                  </p:childTnLst>
                                </p:cTn>
                              </p:par>
                              <p:par>
                                <p:cTn id="198" presetID="13" presetClass="entr" presetSubtype="16" fill="hold" grpId="0" nodeType="withEffect">
                                  <p:stCondLst>
                                    <p:cond delay="0"/>
                                  </p:stCondLst>
                                  <p:childTnLst>
                                    <p:set>
                                      <p:cBhvr>
                                        <p:cTn id="199" dur="1" fill="hold">
                                          <p:stCondLst>
                                            <p:cond delay="0"/>
                                          </p:stCondLst>
                                        </p:cTn>
                                        <p:tgtEl>
                                          <p:spTgt spid="194"/>
                                        </p:tgtEl>
                                        <p:attrNameLst>
                                          <p:attrName>style.visibility</p:attrName>
                                        </p:attrNameLst>
                                      </p:cBhvr>
                                      <p:to>
                                        <p:strVal val="visible"/>
                                      </p:to>
                                    </p:set>
                                    <p:animEffect transition="in" filter="plus(in)">
                                      <p:cBhvr>
                                        <p:cTn id="200" dur="1000"/>
                                        <p:tgtEl>
                                          <p:spTgt spid="194"/>
                                        </p:tgtEl>
                                      </p:cBhvr>
                                    </p:animEffect>
                                  </p:childTnLst>
                                </p:cTn>
                              </p:par>
                              <p:par>
                                <p:cTn id="201" presetID="13" presetClass="entr" presetSubtype="16" fill="hold" grpId="0" nodeType="withEffect">
                                  <p:stCondLst>
                                    <p:cond delay="0"/>
                                  </p:stCondLst>
                                  <p:childTnLst>
                                    <p:set>
                                      <p:cBhvr>
                                        <p:cTn id="202" dur="1" fill="hold">
                                          <p:stCondLst>
                                            <p:cond delay="0"/>
                                          </p:stCondLst>
                                        </p:cTn>
                                        <p:tgtEl>
                                          <p:spTgt spid="195"/>
                                        </p:tgtEl>
                                        <p:attrNameLst>
                                          <p:attrName>style.visibility</p:attrName>
                                        </p:attrNameLst>
                                      </p:cBhvr>
                                      <p:to>
                                        <p:strVal val="visible"/>
                                      </p:to>
                                    </p:set>
                                    <p:animEffect transition="in" filter="plus(in)">
                                      <p:cBhvr>
                                        <p:cTn id="203" dur="1000"/>
                                        <p:tgtEl>
                                          <p:spTgt spid="195"/>
                                        </p:tgtEl>
                                      </p:cBhvr>
                                    </p:animEffect>
                                  </p:childTnLst>
                                </p:cTn>
                              </p:par>
                              <p:par>
                                <p:cTn id="204" presetID="13" presetClass="entr" presetSubtype="16" fill="hold" grpId="0" nodeType="withEffect">
                                  <p:stCondLst>
                                    <p:cond delay="0"/>
                                  </p:stCondLst>
                                  <p:childTnLst>
                                    <p:set>
                                      <p:cBhvr>
                                        <p:cTn id="205" dur="1" fill="hold">
                                          <p:stCondLst>
                                            <p:cond delay="0"/>
                                          </p:stCondLst>
                                        </p:cTn>
                                        <p:tgtEl>
                                          <p:spTgt spid="196"/>
                                        </p:tgtEl>
                                        <p:attrNameLst>
                                          <p:attrName>style.visibility</p:attrName>
                                        </p:attrNameLst>
                                      </p:cBhvr>
                                      <p:to>
                                        <p:strVal val="visible"/>
                                      </p:to>
                                    </p:set>
                                    <p:animEffect transition="in" filter="plus(in)">
                                      <p:cBhvr>
                                        <p:cTn id="206" dur="10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P spid="120" grpId="0"/>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70</a:t>
            </a:fld>
            <a:endParaRPr lang="en-US" altLang="zh-CN"/>
          </a:p>
        </p:txBody>
      </p:sp>
      <p:sp>
        <p:nvSpPr>
          <p:cNvPr id="3" name="Rectangle 2"/>
          <p:cNvSpPr txBox="1">
            <a:spLocks noChangeArrowheads="1"/>
          </p:cNvSpPr>
          <p:nvPr/>
        </p:nvSpPr>
        <p:spPr bwMode="auto">
          <a:xfrm>
            <a:off x="1963382" y="305746"/>
            <a:ext cx="4637758"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5.3.1</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基于同态滤波的增强</a:t>
            </a:r>
          </a:p>
        </p:txBody>
      </p:sp>
      <p:sp>
        <p:nvSpPr>
          <p:cNvPr id="4" name="Rectangle 2"/>
          <p:cNvSpPr txBox="1">
            <a:spLocks noChangeArrowheads="1"/>
          </p:cNvSpPr>
          <p:nvPr/>
        </p:nvSpPr>
        <p:spPr bwMode="auto">
          <a:xfrm>
            <a:off x="5223486" y="933434"/>
            <a:ext cx="513877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基于照度反射模型的图像增强</a:t>
            </a:r>
          </a:p>
        </p:txBody>
      </p:sp>
      <p:pic>
        <p:nvPicPr>
          <p:cNvPr id="5" name="图片 4"/>
          <p:cNvPicPr>
            <a:picLocks noChangeAspect="1"/>
          </p:cNvPicPr>
          <p:nvPr/>
        </p:nvPicPr>
        <p:blipFill>
          <a:blip r:embed="rId3" cstate="print"/>
          <a:srcRect/>
          <a:stretch>
            <a:fillRect/>
          </a:stretch>
        </p:blipFill>
        <p:spPr bwMode="auto">
          <a:xfrm>
            <a:off x="2376331" y="2097266"/>
            <a:ext cx="3374818" cy="2525421"/>
          </a:xfrm>
          <a:prstGeom prst="rect">
            <a:avLst/>
          </a:prstGeom>
          <a:noFill/>
          <a:ln w="9525">
            <a:noFill/>
            <a:miter lim="800000"/>
            <a:headEnd/>
            <a:tailEnd/>
          </a:ln>
        </p:spPr>
      </p:pic>
      <p:pic>
        <p:nvPicPr>
          <p:cNvPr id="6" name="图片 5"/>
          <p:cNvPicPr>
            <a:picLocks noChangeAspect="1"/>
          </p:cNvPicPr>
          <p:nvPr/>
        </p:nvPicPr>
        <p:blipFill>
          <a:blip r:embed="rId4" cstate="print"/>
          <a:srcRect/>
          <a:stretch>
            <a:fillRect/>
          </a:stretch>
        </p:blipFill>
        <p:spPr bwMode="auto">
          <a:xfrm>
            <a:off x="6279687" y="2097266"/>
            <a:ext cx="3372837" cy="2525421"/>
          </a:xfrm>
          <a:prstGeom prst="rect">
            <a:avLst/>
          </a:prstGeom>
          <a:noFill/>
          <a:ln w="9525">
            <a:noFill/>
            <a:miter lim="800000"/>
            <a:headEnd/>
            <a:tailEnd/>
          </a:ln>
        </p:spPr>
      </p:pic>
      <p:sp>
        <p:nvSpPr>
          <p:cNvPr id="7" name="矩形 6"/>
          <p:cNvSpPr/>
          <p:nvPr/>
        </p:nvSpPr>
        <p:spPr>
          <a:xfrm>
            <a:off x="2514096" y="4713787"/>
            <a:ext cx="7301573" cy="524118"/>
          </a:xfrm>
          <a:prstGeom prst="rect">
            <a:avLst/>
          </a:prstGeom>
        </p:spPr>
        <p:txBody>
          <a:bodyPr wrap="square">
            <a:spAutoFit/>
          </a:bodyPr>
          <a:lstStyle/>
          <a:p>
            <a:r>
              <a:rPr lang="en-US" altLang="zh-CN" sz="2806" kern="100" dirty="0">
                <a:solidFill>
                  <a:srgbClr val="002060"/>
                </a:solidFill>
                <a:ea typeface="楷体" panose="02010609060101010101" pitchFamily="49" charset="-122"/>
                <a:cs typeface="Times New Roman" panose="02020603050405020304" pitchFamily="18" charset="0"/>
              </a:rPr>
              <a:t>    </a:t>
            </a:r>
            <a:r>
              <a:rPr lang="zh-CN" altLang="zh-CN" sz="2806" kern="100" dirty="0">
                <a:solidFill>
                  <a:srgbClr val="002060"/>
                </a:solidFill>
                <a:ea typeface="楷体" panose="02010609060101010101" pitchFamily="49" charset="-122"/>
                <a:cs typeface="Times New Roman" panose="02020603050405020304" pitchFamily="18" charset="0"/>
              </a:rPr>
              <a:t>（</a:t>
            </a:r>
            <a:r>
              <a:rPr lang="en-US" altLang="zh-CN" sz="2806" kern="100" dirty="0">
                <a:solidFill>
                  <a:srgbClr val="002060"/>
                </a:solidFill>
                <a:ea typeface="楷体" panose="02010609060101010101" pitchFamily="49" charset="-122"/>
                <a:cs typeface="Times New Roman" panose="02020603050405020304" pitchFamily="18" charset="0"/>
              </a:rPr>
              <a:t>a</a:t>
            </a:r>
            <a:r>
              <a:rPr lang="zh-CN" altLang="zh-CN" sz="2806" kern="100" dirty="0">
                <a:solidFill>
                  <a:srgbClr val="002060"/>
                </a:solidFill>
                <a:ea typeface="楷体" panose="02010609060101010101" pitchFamily="49" charset="-122"/>
                <a:cs typeface="Times New Roman" panose="02020603050405020304" pitchFamily="18" charset="0"/>
              </a:rPr>
              <a:t>）原图</a:t>
            </a:r>
            <a:r>
              <a:rPr lang="en-US" altLang="zh-CN" sz="2806" kern="100" dirty="0">
                <a:solidFill>
                  <a:srgbClr val="002060"/>
                </a:solidFill>
                <a:ea typeface="楷体" panose="02010609060101010101" pitchFamily="49" charset="-122"/>
                <a:cs typeface="Times New Roman" panose="02020603050405020304" pitchFamily="18" charset="0"/>
              </a:rPr>
              <a:t>                 </a:t>
            </a:r>
            <a:r>
              <a:rPr lang="zh-CN" altLang="zh-CN" sz="2806" kern="100" dirty="0">
                <a:solidFill>
                  <a:srgbClr val="002060"/>
                </a:solidFill>
                <a:ea typeface="楷体" panose="02010609060101010101" pitchFamily="49" charset="-122"/>
                <a:cs typeface="Times New Roman" panose="02020603050405020304" pitchFamily="18" charset="0"/>
              </a:rPr>
              <a:t>（</a:t>
            </a:r>
            <a:r>
              <a:rPr lang="en-US" altLang="zh-CN" sz="2806" kern="100" dirty="0">
                <a:solidFill>
                  <a:srgbClr val="002060"/>
                </a:solidFill>
                <a:ea typeface="楷体" panose="02010609060101010101" pitchFamily="49" charset="-122"/>
                <a:cs typeface="Times New Roman" panose="02020603050405020304" pitchFamily="18" charset="0"/>
              </a:rPr>
              <a:t>b</a:t>
            </a:r>
            <a:r>
              <a:rPr lang="zh-CN" altLang="zh-CN" sz="2806" kern="100" dirty="0">
                <a:solidFill>
                  <a:srgbClr val="002060"/>
                </a:solidFill>
                <a:ea typeface="楷体" panose="02010609060101010101" pitchFamily="49" charset="-122"/>
                <a:cs typeface="Times New Roman" panose="02020603050405020304" pitchFamily="18" charset="0"/>
              </a:rPr>
              <a:t>）同态滤波效果</a:t>
            </a:r>
          </a:p>
        </p:txBody>
      </p:sp>
      <p:sp>
        <p:nvSpPr>
          <p:cNvPr id="8" name="矩形 7"/>
          <p:cNvSpPr/>
          <p:nvPr/>
        </p:nvSpPr>
        <p:spPr>
          <a:xfrm>
            <a:off x="1963381" y="1369146"/>
            <a:ext cx="7878374" cy="445635"/>
          </a:xfrm>
          <a:prstGeom prst="rect">
            <a:avLst/>
          </a:prstGeom>
        </p:spPr>
        <p:txBody>
          <a:bodyPr wrap="square">
            <a:spAutoFit/>
          </a:bodyPr>
          <a:lstStyle/>
          <a:p>
            <a:pPr marL="437369" indent="-437369">
              <a:buClr>
                <a:srgbClr val="7000C8"/>
              </a:buClr>
              <a:buSzPct val="75000"/>
              <a:buFont typeface="Wingdings" panose="05000000000000000000" pitchFamily="2" charset="2"/>
              <a:buChar char="n"/>
            </a:pPr>
            <a:r>
              <a:rPr lang="zh-CN" altLang="en-US" sz="2296" kern="100" dirty="0">
                <a:latin typeface="楷体" panose="02010609060101010101" pitchFamily="49" charset="-122"/>
                <a:ea typeface="楷体" panose="02010609060101010101" pitchFamily="49" charset="-122"/>
                <a:cs typeface="Times New Roman" panose="02020603050405020304" pitchFamily="18" charset="0"/>
              </a:rPr>
              <a:t>例程</a:t>
            </a:r>
            <a:r>
              <a:rPr lang="en-US" altLang="zh-CN" sz="2296" kern="100" dirty="0">
                <a:latin typeface="楷体" panose="02010609060101010101" pitchFamily="49" charset="-122"/>
                <a:ea typeface="楷体" panose="02010609060101010101" pitchFamily="49" charset="-122"/>
                <a:cs typeface="Times New Roman" panose="02020603050405020304" pitchFamily="18" charset="0"/>
              </a:rPr>
              <a:t>—</a:t>
            </a:r>
            <a:r>
              <a:rPr lang="zh-CN" altLang="en-US" sz="2296" kern="100" dirty="0">
                <a:latin typeface="楷体" panose="02010609060101010101" pitchFamily="49" charset="-122"/>
                <a:ea typeface="楷体" panose="02010609060101010101" pitchFamily="49" charset="-122"/>
                <a:cs typeface="Times New Roman" panose="02020603050405020304" pitchFamily="18" charset="0"/>
              </a:rPr>
              <a:t>效果</a:t>
            </a:r>
            <a:endParaRPr lang="zh-CN" altLang="en-US" sz="2296"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6048186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71</a:t>
            </a:fld>
            <a:endParaRPr lang="en-US" altLang="zh-CN"/>
          </a:p>
        </p:txBody>
      </p:sp>
      <p:sp>
        <p:nvSpPr>
          <p:cNvPr id="3" name="Rectangle 2"/>
          <p:cNvSpPr txBox="1">
            <a:spLocks noChangeArrowheads="1"/>
          </p:cNvSpPr>
          <p:nvPr/>
        </p:nvSpPr>
        <p:spPr bwMode="auto">
          <a:xfrm>
            <a:off x="1963381" y="305746"/>
            <a:ext cx="5464352"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5.3.2</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3061" kern="0"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Retinex</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理论的增强</a:t>
            </a:r>
          </a:p>
        </p:txBody>
      </p:sp>
      <p:sp>
        <p:nvSpPr>
          <p:cNvPr id="4" name="Rectangle 2"/>
          <p:cNvSpPr txBox="1">
            <a:spLocks noChangeArrowheads="1"/>
          </p:cNvSpPr>
          <p:nvPr/>
        </p:nvSpPr>
        <p:spPr bwMode="auto">
          <a:xfrm>
            <a:off x="5223486" y="933434"/>
            <a:ext cx="513877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基于照度反射模型的图像增强</a:t>
            </a:r>
          </a:p>
        </p:txBody>
      </p:sp>
      <p:sp>
        <p:nvSpPr>
          <p:cNvPr id="5" name="文本框 4"/>
          <p:cNvSpPr txBox="1"/>
          <p:nvPr/>
        </p:nvSpPr>
        <p:spPr>
          <a:xfrm>
            <a:off x="1963381" y="1500283"/>
            <a:ext cx="8247014" cy="4001095"/>
          </a:xfrm>
          <a:prstGeom prst="rect">
            <a:avLst/>
          </a:prstGeom>
          <a:noFill/>
        </p:spPr>
        <p:txBody>
          <a:bodyPr wrap="square" rtlCol="0">
            <a:spAutoFit/>
          </a:bodyPr>
          <a:lstStyle/>
          <a:p>
            <a:pPr algn="just">
              <a:spcBef>
                <a:spcPts val="893"/>
              </a:spcBef>
              <a:spcAft>
                <a:spcPts val="893"/>
              </a:spcAft>
            </a:pPr>
            <a:r>
              <a:rPr lang="en-US" altLang="zh-CN" sz="2800" dirty="0" err="1">
                <a:ea typeface="楷体" panose="02010609060101010101" pitchFamily="49" charset="-122"/>
                <a:cs typeface="Times New Roman" panose="02020603050405020304" pitchFamily="18" charset="0"/>
              </a:rPr>
              <a:t>Retinex</a:t>
            </a:r>
            <a:r>
              <a:rPr lang="zh-CN" altLang="zh-CN" sz="2800" dirty="0">
                <a:ea typeface="楷体" panose="02010609060101010101" pitchFamily="49" charset="-122"/>
                <a:cs typeface="Times New Roman" panose="02020603050405020304" pitchFamily="18" charset="0"/>
              </a:rPr>
              <a:t>理论的基本原理模型是以人类视觉系统为出发点发展而来的一种</a:t>
            </a:r>
            <a:r>
              <a:rPr lang="zh-CN" altLang="zh-CN" sz="2800" u="sng" dirty="0">
                <a:ea typeface="楷体" panose="02010609060101010101" pitchFamily="49" charset="-122"/>
                <a:cs typeface="Times New Roman" panose="02020603050405020304" pitchFamily="18" charset="0"/>
              </a:rPr>
              <a:t>基于颜色恒常性的色彩理论</a:t>
            </a:r>
            <a:r>
              <a:rPr lang="zh-CN" altLang="zh-CN" sz="2800" dirty="0">
                <a:ea typeface="楷体" panose="02010609060101010101" pitchFamily="49" charset="-122"/>
                <a:cs typeface="Times New Roman" panose="02020603050405020304" pitchFamily="18" charset="0"/>
              </a:rPr>
              <a:t>，该理论认为：</a:t>
            </a:r>
            <a:endParaRPr lang="en-US" altLang="zh-CN" sz="2800" dirty="0">
              <a:ea typeface="楷体" panose="02010609060101010101" pitchFamily="49" charset="-122"/>
              <a:cs typeface="Times New Roman" panose="02020603050405020304" pitchFamily="18" charset="0"/>
            </a:endParaRPr>
          </a:p>
          <a:p>
            <a:pPr marL="437369" indent="-437369" algn="just">
              <a:spcBef>
                <a:spcPts val="893"/>
              </a:spcBef>
              <a:spcAft>
                <a:spcPts val="893"/>
              </a:spcAft>
              <a:buFont typeface="Wingdings" panose="05000000000000000000" pitchFamily="2" charset="2"/>
              <a:buChar char="Ø"/>
            </a:pPr>
            <a:r>
              <a:rPr lang="zh-CN" altLang="zh-CN" sz="2800" u="sng" dirty="0">
                <a:ea typeface="楷体" panose="02010609060101010101" pitchFamily="49" charset="-122"/>
                <a:cs typeface="Times New Roman" panose="02020603050405020304" pitchFamily="18" charset="0"/>
              </a:rPr>
              <a:t>人眼对物体颜色的感知与物体表面的反射性质有着密切关系</a:t>
            </a:r>
            <a:r>
              <a:rPr lang="zh-CN" altLang="zh-CN" sz="2800" dirty="0">
                <a:ea typeface="楷体" panose="02010609060101010101" pitchFamily="49" charset="-122"/>
                <a:cs typeface="Times New Roman" panose="02020603050405020304" pitchFamily="18" charset="0"/>
              </a:rPr>
              <a:t>，即反射率低的物体看上去较暗，反射率高的物体看上去是较亮。</a:t>
            </a:r>
            <a:endParaRPr lang="en-US" altLang="zh-CN" sz="2800" dirty="0">
              <a:ea typeface="楷体" panose="02010609060101010101" pitchFamily="49" charset="-122"/>
              <a:cs typeface="Times New Roman" panose="02020603050405020304" pitchFamily="18" charset="0"/>
            </a:endParaRPr>
          </a:p>
          <a:p>
            <a:pPr marL="437369" indent="-437369" algn="just">
              <a:spcBef>
                <a:spcPts val="893"/>
              </a:spcBef>
              <a:spcAft>
                <a:spcPts val="893"/>
              </a:spcAft>
              <a:buFont typeface="Wingdings" panose="05000000000000000000" pitchFamily="2" charset="2"/>
              <a:buChar char="Ø"/>
            </a:pPr>
            <a:r>
              <a:rPr lang="zh-CN" altLang="zh-CN" sz="2800" u="sng" dirty="0">
                <a:ea typeface="楷体" panose="02010609060101010101" pitchFamily="49" charset="-122"/>
                <a:cs typeface="Times New Roman" panose="02020603050405020304" pitchFamily="18" charset="0"/>
              </a:rPr>
              <a:t>人眼对物体色彩的感知具有一致性，不受光照变化的影响</a:t>
            </a:r>
            <a:r>
              <a:rPr lang="zh-CN" altLang="zh-CN" sz="2296" dirty="0">
                <a:ea typeface="楷体" panose="02010609060101010101" pitchFamily="49" charset="-122"/>
                <a:cs typeface="Times New Roman" panose="02020603050405020304" pitchFamily="18" charset="0"/>
              </a:rPr>
              <a:t>。</a:t>
            </a:r>
            <a:endParaRPr lang="zh-CN" altLang="en-US" sz="2296" dirty="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27811337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72</a:t>
            </a:fld>
            <a:endParaRPr lang="en-US" altLang="zh-CN"/>
          </a:p>
        </p:txBody>
      </p:sp>
      <p:sp>
        <p:nvSpPr>
          <p:cNvPr id="3" name="矩形 2"/>
          <p:cNvSpPr/>
          <p:nvPr/>
        </p:nvSpPr>
        <p:spPr>
          <a:xfrm>
            <a:off x="2054878" y="1592127"/>
            <a:ext cx="7990054" cy="2021066"/>
          </a:xfrm>
          <a:prstGeom prst="rect">
            <a:avLst/>
          </a:prstGeom>
        </p:spPr>
        <p:txBody>
          <a:bodyPr wrap="square">
            <a:spAutoFit/>
          </a:bodyPr>
          <a:lstStyle/>
          <a:p>
            <a:pPr marL="437369" indent="-437369" algn="just">
              <a:spcBef>
                <a:spcPts val="765"/>
              </a:spcBef>
              <a:spcAft>
                <a:spcPts val="765"/>
              </a:spcAft>
              <a:buClr>
                <a:srgbClr val="7000C8"/>
              </a:buClr>
              <a:buSzPct val="75000"/>
              <a:buFont typeface="Wingdings" panose="05000000000000000000" pitchFamily="2" charset="2"/>
              <a:buChar char="n"/>
            </a:pPr>
            <a:r>
              <a:rPr lang="zh-CN" altLang="zh-CN" sz="2800" kern="100" dirty="0">
                <a:ea typeface="楷体" panose="02010609060101010101" pitchFamily="49" charset="-122"/>
                <a:cs typeface="Times New Roman" panose="02020603050405020304" pitchFamily="18" charset="0"/>
              </a:rPr>
              <a:t>基于</a:t>
            </a:r>
            <a:r>
              <a:rPr lang="en-US" altLang="zh-CN" sz="2800" kern="100" dirty="0" err="1">
                <a:ea typeface="楷体" panose="02010609060101010101" pitchFamily="49" charset="-122"/>
                <a:cs typeface="Times New Roman" panose="02020603050405020304" pitchFamily="18" charset="0"/>
              </a:rPr>
              <a:t>Retinex</a:t>
            </a:r>
            <a:r>
              <a:rPr lang="zh-CN" altLang="zh-CN" sz="2800" kern="100" dirty="0">
                <a:ea typeface="楷体" panose="02010609060101010101" pitchFamily="49" charset="-122"/>
                <a:cs typeface="Times New Roman" panose="02020603050405020304" pitchFamily="18" charset="0"/>
              </a:rPr>
              <a:t>理论的增强的基本原理</a:t>
            </a:r>
            <a:r>
              <a:rPr lang="en-US" altLang="zh-CN" sz="2800" kern="100" dirty="0">
                <a:ea typeface="楷体" panose="02010609060101010101" pitchFamily="49" charset="-122"/>
                <a:cs typeface="Times New Roman" panose="02020603050405020304" pitchFamily="18" charset="0"/>
              </a:rPr>
              <a:t>:</a:t>
            </a:r>
          </a:p>
          <a:p>
            <a:pPr algn="just">
              <a:spcBef>
                <a:spcPts val="765"/>
              </a:spcBef>
              <a:spcAft>
                <a:spcPts val="765"/>
              </a:spcAft>
            </a:pPr>
            <a:r>
              <a:rPr lang="zh-CN" altLang="zh-CN" sz="2800" kern="100" dirty="0">
                <a:ea typeface="楷体" panose="02010609060101010101" pitchFamily="49" charset="-122"/>
                <a:cs typeface="Times New Roman" panose="02020603050405020304" pitchFamily="18" charset="0"/>
              </a:rPr>
              <a:t>根据图像的照度</a:t>
            </a:r>
            <a:r>
              <a:rPr lang="en-US" altLang="zh-CN" sz="2800" kern="100" dirty="0">
                <a:ea typeface="楷体" panose="02010609060101010101" pitchFamily="49" charset="-122"/>
                <a:cs typeface="Times New Roman" panose="02020603050405020304" pitchFamily="18" charset="0"/>
                <a:sym typeface="Symbol" panose="05050102010706020507" pitchFamily="18" charset="2"/>
              </a:rPr>
              <a:t></a:t>
            </a:r>
            <a:r>
              <a:rPr lang="zh-CN" altLang="zh-CN" sz="2800" kern="100" dirty="0">
                <a:ea typeface="楷体" panose="02010609060101010101" pitchFamily="49" charset="-122"/>
                <a:cs typeface="Times New Roman" panose="02020603050405020304" pitchFamily="18" charset="0"/>
              </a:rPr>
              <a:t>反射模型，通过从原始图像中</a:t>
            </a:r>
            <a:r>
              <a:rPr lang="zh-CN" altLang="zh-CN" sz="2800" u="sng" kern="100" dirty="0">
                <a:ea typeface="楷体" panose="02010609060101010101" pitchFamily="49" charset="-122"/>
                <a:cs typeface="Times New Roman" panose="02020603050405020304" pitchFamily="18" charset="0"/>
              </a:rPr>
              <a:t>估计光照分量</a:t>
            </a:r>
            <a:r>
              <a:rPr lang="zh-CN" altLang="zh-CN" sz="2800" kern="100" dirty="0">
                <a:ea typeface="楷体" panose="02010609060101010101" pitchFamily="49" charset="-122"/>
                <a:cs typeface="Times New Roman" panose="02020603050405020304" pitchFamily="18" charset="0"/>
              </a:rPr>
              <a:t>，然后设法</a:t>
            </a:r>
            <a:r>
              <a:rPr lang="zh-CN" altLang="zh-CN" sz="2800" u="sng" kern="100" dirty="0">
                <a:ea typeface="楷体" panose="02010609060101010101" pitchFamily="49" charset="-122"/>
                <a:cs typeface="Times New Roman" panose="02020603050405020304" pitchFamily="18" charset="0"/>
              </a:rPr>
              <a:t>去除（或降低）光照分量</a:t>
            </a:r>
            <a:r>
              <a:rPr lang="zh-CN" altLang="zh-CN" sz="2800" kern="100" dirty="0">
                <a:ea typeface="楷体" panose="02010609060101010101" pitchFamily="49" charset="-122"/>
                <a:cs typeface="Times New Roman" panose="02020603050405020304" pitchFamily="18" charset="0"/>
              </a:rPr>
              <a:t>，获得物体的反射性质，从而</a:t>
            </a:r>
            <a:r>
              <a:rPr lang="zh-CN" altLang="zh-CN" sz="2800" u="sng" kern="100" dirty="0">
                <a:ea typeface="楷体" panose="02010609060101010101" pitchFamily="49" charset="-122"/>
                <a:cs typeface="Times New Roman" panose="02020603050405020304" pitchFamily="18" charset="0"/>
              </a:rPr>
              <a:t>获得物体的本来面貌</a:t>
            </a:r>
            <a:r>
              <a:rPr lang="zh-CN" altLang="zh-CN" sz="2800" kern="100" dirty="0">
                <a:ea typeface="楷体" panose="02010609060101010101" pitchFamily="49" charset="-122"/>
                <a:cs typeface="Times New Roman" panose="02020603050405020304" pitchFamily="18" charset="0"/>
              </a:rPr>
              <a:t>。</a:t>
            </a:r>
            <a:endParaRPr lang="zh-CN" altLang="en-US" sz="2800" dirty="0">
              <a:ea typeface="楷体" panose="02010609060101010101" pitchFamily="49" charset="-122"/>
              <a:cs typeface="Times New Roman" panose="02020603050405020304" pitchFamily="18" charset="0"/>
            </a:endParaRPr>
          </a:p>
        </p:txBody>
      </p:sp>
      <p:sp>
        <p:nvSpPr>
          <p:cNvPr id="4" name="Rectangle 2"/>
          <p:cNvSpPr txBox="1">
            <a:spLocks noChangeArrowheads="1"/>
          </p:cNvSpPr>
          <p:nvPr/>
        </p:nvSpPr>
        <p:spPr bwMode="auto">
          <a:xfrm>
            <a:off x="1963381" y="305746"/>
            <a:ext cx="5464352"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5.3.2</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3061" kern="0"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Retinex</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理论的增强</a:t>
            </a:r>
          </a:p>
        </p:txBody>
      </p:sp>
      <p:sp>
        <p:nvSpPr>
          <p:cNvPr id="5" name="Rectangle 2"/>
          <p:cNvSpPr txBox="1">
            <a:spLocks noChangeArrowheads="1"/>
          </p:cNvSpPr>
          <p:nvPr/>
        </p:nvSpPr>
        <p:spPr bwMode="auto">
          <a:xfrm>
            <a:off x="5223486" y="933434"/>
            <a:ext cx="513877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基于照度反射模型的图像增强</a:t>
            </a:r>
          </a:p>
        </p:txBody>
      </p:sp>
    </p:spTree>
    <p:extLst>
      <p:ext uri="{BB962C8B-B14F-4D97-AF65-F5344CB8AC3E}">
        <p14:creationId xmlns:p14="http://schemas.microsoft.com/office/powerpoint/2010/main" val="37208556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73</a:t>
            </a:fld>
            <a:endParaRPr lang="en-US" altLang="zh-CN"/>
          </a:p>
        </p:txBody>
      </p:sp>
      <p:sp>
        <p:nvSpPr>
          <p:cNvPr id="3" name="Rectangle 2"/>
          <p:cNvSpPr txBox="1">
            <a:spLocks noChangeArrowheads="1"/>
          </p:cNvSpPr>
          <p:nvPr/>
        </p:nvSpPr>
        <p:spPr bwMode="auto">
          <a:xfrm>
            <a:off x="1963381" y="305746"/>
            <a:ext cx="5464352"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5.3.2</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3061" kern="0"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Retinex</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理论的增强</a:t>
            </a:r>
          </a:p>
        </p:txBody>
      </p:sp>
      <p:sp>
        <p:nvSpPr>
          <p:cNvPr id="4" name="Rectangle 2"/>
          <p:cNvSpPr txBox="1">
            <a:spLocks noChangeArrowheads="1"/>
          </p:cNvSpPr>
          <p:nvPr/>
        </p:nvSpPr>
        <p:spPr bwMode="auto">
          <a:xfrm>
            <a:off x="5223486" y="933434"/>
            <a:ext cx="513877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基于照度反射模型的图像增强</a:t>
            </a:r>
          </a:p>
        </p:txBody>
      </p:sp>
      <p:sp>
        <p:nvSpPr>
          <p:cNvPr id="5" name="矩形 4"/>
          <p:cNvSpPr/>
          <p:nvPr/>
        </p:nvSpPr>
        <p:spPr>
          <a:xfrm>
            <a:off x="1991609" y="1320153"/>
            <a:ext cx="3906198" cy="523220"/>
          </a:xfrm>
          <a:prstGeom prst="rect">
            <a:avLst/>
          </a:prstGeom>
        </p:spPr>
        <p:txBody>
          <a:bodyPr wrap="none">
            <a:spAutoFit/>
          </a:bodyPr>
          <a:lstStyle/>
          <a:p>
            <a:pPr marL="437369" indent="-437369">
              <a:buClr>
                <a:srgbClr val="7000C8"/>
              </a:buClr>
              <a:buSzPct val="75000"/>
              <a:buFont typeface="Wingdings" panose="05000000000000000000" pitchFamily="2" charset="2"/>
              <a:buChar char="n"/>
            </a:pPr>
            <a:r>
              <a:rPr lang="zh-CN" altLang="zh-CN" sz="2800" kern="100" dirty="0">
                <a:ea typeface="楷体" panose="02010609060101010101" pitchFamily="49" charset="-122"/>
                <a:cs typeface="Times New Roman" panose="02020603050405020304" pitchFamily="18" charset="0"/>
              </a:rPr>
              <a:t>中心环绕</a:t>
            </a:r>
            <a:r>
              <a:rPr lang="en-US" altLang="zh-CN" sz="2800" kern="100" dirty="0" err="1">
                <a:ea typeface="楷体" panose="02010609060101010101" pitchFamily="49" charset="-122"/>
                <a:cs typeface="Times New Roman" panose="02020603050405020304" pitchFamily="18" charset="0"/>
              </a:rPr>
              <a:t>Retinex</a:t>
            </a:r>
            <a:r>
              <a:rPr lang="zh-CN" altLang="zh-CN" sz="2800" kern="100" dirty="0">
                <a:ea typeface="楷体" panose="02010609060101010101" pitchFamily="49" charset="-122"/>
                <a:cs typeface="Times New Roman" panose="02020603050405020304" pitchFamily="18" charset="0"/>
              </a:rPr>
              <a:t>方法</a:t>
            </a:r>
            <a:endParaRPr lang="zh-CN" altLang="en-US" sz="2800" dirty="0">
              <a:ea typeface="楷体" panose="02010609060101010101" pitchFamily="49" charset="-122"/>
              <a:cs typeface="Times New Roman" panose="02020603050405020304" pitchFamily="18" charset="0"/>
            </a:endParaRPr>
          </a:p>
        </p:txBody>
      </p:sp>
      <p:sp>
        <p:nvSpPr>
          <p:cNvPr id="6" name="矩形 5"/>
          <p:cNvSpPr/>
          <p:nvPr/>
        </p:nvSpPr>
        <p:spPr>
          <a:xfrm>
            <a:off x="2407476" y="1998638"/>
            <a:ext cx="4745210" cy="523220"/>
          </a:xfrm>
          <a:prstGeom prst="rect">
            <a:avLst/>
          </a:prstGeom>
        </p:spPr>
        <p:txBody>
          <a:bodyPr wrap="none">
            <a:spAutoFit/>
          </a:bodyPr>
          <a:lstStyle/>
          <a:p>
            <a:r>
              <a:rPr lang="zh-CN" altLang="zh-CN" sz="2800" kern="100" dirty="0">
                <a:ea typeface="楷体" panose="02010609060101010101" pitchFamily="49" charset="-122"/>
                <a:cs typeface="Times New Roman" panose="02020603050405020304" pitchFamily="18" charset="0"/>
              </a:rPr>
              <a:t>估计光照分量</a:t>
            </a:r>
            <a:r>
              <a:rPr lang="en-US" altLang="zh-CN" sz="2800" i="1" dirty="0" err="1"/>
              <a:t>i</a:t>
            </a:r>
            <a:r>
              <a:rPr lang="en-US" altLang="zh-CN" sz="2800" i="1" dirty="0" err="1">
                <a:sym typeface="Symbol" panose="05050102010706020507" pitchFamily="18" charset="2"/>
              </a:rPr>
              <a:t></a:t>
            </a:r>
            <a:r>
              <a:rPr lang="en-US" altLang="zh-CN" sz="2800" i="1" baseline="-25000" dirty="0" err="1">
                <a:sym typeface="Symbol" panose="05050102010706020507" pitchFamily="18" charset="2"/>
              </a:rPr>
              <a:t>c</a:t>
            </a:r>
            <a:r>
              <a:rPr lang="en-US" altLang="zh-CN" sz="2800" dirty="0"/>
              <a:t>(</a:t>
            </a:r>
            <a:r>
              <a:rPr lang="en-US" altLang="zh-CN" sz="2800" i="1" dirty="0" err="1"/>
              <a:t>x</a:t>
            </a:r>
            <a:r>
              <a:rPr lang="en-US" altLang="zh-CN" sz="2800" dirty="0" err="1"/>
              <a:t>,</a:t>
            </a:r>
            <a:r>
              <a:rPr lang="en-US" altLang="zh-CN" sz="2800" i="1" dirty="0" err="1"/>
              <a:t>y</a:t>
            </a:r>
            <a:r>
              <a:rPr lang="en-US" altLang="zh-CN" sz="2800" dirty="0"/>
              <a:t>)</a:t>
            </a:r>
            <a:r>
              <a:rPr lang="zh-CN" altLang="zh-CN" sz="2800" kern="100" dirty="0">
                <a:ea typeface="楷体" panose="02010609060101010101" pitchFamily="49" charset="-122"/>
                <a:cs typeface="Times New Roman" panose="02020603050405020304" pitchFamily="18" charset="0"/>
              </a:rPr>
              <a:t>的计算式</a:t>
            </a:r>
            <a:r>
              <a:rPr lang="en-US" altLang="zh-CN" sz="2800" kern="100" dirty="0">
                <a:ea typeface="楷体" panose="02010609060101010101" pitchFamily="49" charset="-122"/>
                <a:cs typeface="Times New Roman" panose="02020603050405020304" pitchFamily="18" charset="0"/>
              </a:rPr>
              <a:t>:</a:t>
            </a:r>
            <a:endParaRPr lang="zh-CN" altLang="en-US" sz="2800" dirty="0">
              <a:ea typeface="楷体" panose="02010609060101010101" pitchFamily="49" charset="-122"/>
              <a:cs typeface="Times New Roman" panose="02020603050405020304" pitchFamily="18" charset="0"/>
            </a:endParaRPr>
          </a:p>
        </p:txBody>
      </p:sp>
      <p:graphicFrame>
        <p:nvGraphicFramePr>
          <p:cNvPr id="8" name="对象 7"/>
          <p:cNvGraphicFramePr>
            <a:graphicFrameLocks noChangeAspect="1"/>
          </p:cNvGraphicFramePr>
          <p:nvPr>
            <p:extLst/>
          </p:nvPr>
        </p:nvGraphicFramePr>
        <p:xfrm>
          <a:off x="2941361" y="2690961"/>
          <a:ext cx="4444438" cy="581117"/>
        </p:xfrm>
        <a:graphic>
          <a:graphicData uri="http://schemas.openxmlformats.org/presentationml/2006/ole">
            <mc:AlternateContent xmlns:mc="http://schemas.openxmlformats.org/markup-compatibility/2006">
              <mc:Choice xmlns:v="urn:schemas-microsoft-com:vml" Requires="v">
                <p:oleObj spid="_x0000_s20526" name="Equation" r:id="rId3" imgW="1968480" imgH="253800" progId="Equation.DSMT4">
                  <p:embed/>
                </p:oleObj>
              </mc:Choice>
              <mc:Fallback>
                <p:oleObj name="Equation" r:id="rId3" imgW="1968480" imgH="253800" progId="Equation.DSMT4">
                  <p:embed/>
                  <p:pic>
                    <p:nvPicPr>
                      <p:cNvPr id="8" name="对象 7"/>
                      <p:cNvPicPr>
                        <a:picLocks noChangeAspect="1" noChangeArrowheads="1"/>
                      </p:cNvPicPr>
                      <p:nvPr/>
                    </p:nvPicPr>
                    <p:blipFill>
                      <a:blip r:embed="rId4"/>
                      <a:srcRect/>
                      <a:stretch>
                        <a:fillRect/>
                      </a:stretch>
                    </p:blipFill>
                    <p:spPr bwMode="auto">
                      <a:xfrm>
                        <a:off x="2941361" y="2690961"/>
                        <a:ext cx="4444438" cy="581117"/>
                      </a:xfrm>
                      <a:prstGeom prst="rect">
                        <a:avLst/>
                      </a:prstGeom>
                      <a:noFill/>
                    </p:spPr>
                  </p:pic>
                </p:oleObj>
              </mc:Fallback>
            </mc:AlternateContent>
          </a:graphicData>
        </a:graphic>
      </p:graphicFrame>
      <p:graphicFrame>
        <p:nvGraphicFramePr>
          <p:cNvPr id="10" name="对象 9"/>
          <p:cNvGraphicFramePr>
            <a:graphicFrameLocks noChangeAspect="1"/>
          </p:cNvGraphicFramePr>
          <p:nvPr>
            <p:extLst/>
          </p:nvPr>
        </p:nvGraphicFramePr>
        <p:xfrm>
          <a:off x="7423190" y="2673611"/>
          <a:ext cx="2103767" cy="617565"/>
        </p:xfrm>
        <a:graphic>
          <a:graphicData uri="http://schemas.openxmlformats.org/presentationml/2006/ole">
            <mc:AlternateContent xmlns:mc="http://schemas.openxmlformats.org/markup-compatibility/2006">
              <mc:Choice xmlns:v="urn:schemas-microsoft-com:vml" Requires="v">
                <p:oleObj spid="_x0000_s20527" name="Equation" r:id="rId5" imgW="787320" imgH="228600" progId="Equation.DSMT4">
                  <p:embed/>
                </p:oleObj>
              </mc:Choice>
              <mc:Fallback>
                <p:oleObj name="Equation" r:id="rId5" imgW="787320" imgH="228600" progId="Equation.DSMT4">
                  <p:embed/>
                  <p:pic>
                    <p:nvPicPr>
                      <p:cNvPr id="10" name="对象 9"/>
                      <p:cNvPicPr>
                        <a:picLocks noChangeAspect="1" noChangeArrowheads="1"/>
                      </p:cNvPicPr>
                      <p:nvPr/>
                    </p:nvPicPr>
                    <p:blipFill>
                      <a:blip r:embed="rId6"/>
                      <a:srcRect/>
                      <a:stretch>
                        <a:fillRect/>
                      </a:stretch>
                    </p:blipFill>
                    <p:spPr bwMode="auto">
                      <a:xfrm>
                        <a:off x="7423190" y="2673611"/>
                        <a:ext cx="2103767" cy="6175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矩形 10"/>
          <p:cNvSpPr/>
          <p:nvPr/>
        </p:nvSpPr>
        <p:spPr>
          <a:xfrm>
            <a:off x="2419887" y="3302490"/>
            <a:ext cx="7589799" cy="523220"/>
          </a:xfrm>
          <a:prstGeom prst="rect">
            <a:avLst/>
          </a:prstGeom>
        </p:spPr>
        <p:txBody>
          <a:bodyPr wrap="square">
            <a:spAutoFit/>
          </a:bodyPr>
          <a:lstStyle/>
          <a:p>
            <a:r>
              <a:rPr lang="zh-CN" altLang="en-US" sz="2800" kern="100" dirty="0">
                <a:ea typeface="楷体" panose="02010609060101010101" pitchFamily="49" charset="-122"/>
                <a:cs typeface="Times New Roman" panose="02020603050405020304" pitchFamily="18" charset="0"/>
              </a:rPr>
              <a:t>其中，</a:t>
            </a:r>
            <a:r>
              <a:rPr lang="en-US" altLang="zh-CN" sz="2800" i="1" kern="100" dirty="0">
                <a:ea typeface="楷体" panose="02010609060101010101" pitchFamily="49" charset="-122"/>
                <a:cs typeface="Times New Roman" panose="02020603050405020304" pitchFamily="18" charset="0"/>
              </a:rPr>
              <a:t>F</a:t>
            </a:r>
            <a:r>
              <a:rPr lang="en-US" altLang="zh-CN" sz="2800" dirty="0">
                <a:ea typeface="楷体" panose="02010609060101010101" pitchFamily="49" charset="-122"/>
                <a:cs typeface="Times New Roman" panose="02020603050405020304" pitchFamily="18" charset="0"/>
              </a:rPr>
              <a:t>(</a:t>
            </a:r>
            <a:r>
              <a:rPr lang="en-US" altLang="zh-CN" sz="2800" i="1" dirty="0" err="1">
                <a:ea typeface="楷体" panose="02010609060101010101" pitchFamily="49" charset="-122"/>
                <a:cs typeface="Times New Roman" panose="02020603050405020304" pitchFamily="18" charset="0"/>
              </a:rPr>
              <a:t>x</a:t>
            </a:r>
            <a:r>
              <a:rPr lang="en-US" altLang="zh-CN" sz="2800" dirty="0" err="1">
                <a:ea typeface="楷体" panose="02010609060101010101" pitchFamily="49" charset="-122"/>
                <a:cs typeface="Times New Roman" panose="02020603050405020304" pitchFamily="18" charset="0"/>
              </a:rPr>
              <a:t>,</a:t>
            </a:r>
            <a:r>
              <a:rPr lang="en-US" altLang="zh-CN" sz="2800" i="1" dirty="0" err="1">
                <a:ea typeface="楷体" panose="02010609060101010101" pitchFamily="49" charset="-122"/>
                <a:cs typeface="Times New Roman" panose="02020603050405020304" pitchFamily="18" charset="0"/>
              </a:rPr>
              <a:t>y</a:t>
            </a:r>
            <a:r>
              <a:rPr lang="en-US" altLang="zh-CN" sz="2800" dirty="0">
                <a:ea typeface="楷体" panose="02010609060101010101" pitchFamily="49" charset="-122"/>
                <a:cs typeface="Times New Roman" panose="02020603050405020304" pitchFamily="18" charset="0"/>
              </a:rPr>
              <a:t>)</a:t>
            </a:r>
            <a:r>
              <a:rPr lang="zh-CN" altLang="zh-CN" sz="2800" kern="100" dirty="0">
                <a:ea typeface="楷体" panose="02010609060101010101" pitchFamily="49" charset="-122"/>
                <a:cs typeface="Times New Roman" panose="02020603050405020304" pitchFamily="18" charset="0"/>
              </a:rPr>
              <a:t>是中心环绕函数</a:t>
            </a:r>
            <a:r>
              <a:rPr lang="zh-CN" altLang="en-US" sz="2800" kern="100" dirty="0">
                <a:ea typeface="楷体" panose="02010609060101010101" pitchFamily="49" charset="-122"/>
                <a:cs typeface="Times New Roman" panose="02020603050405020304" pitchFamily="18" charset="0"/>
              </a:rPr>
              <a:t>，定义</a:t>
            </a:r>
            <a:r>
              <a:rPr lang="en-US" altLang="zh-CN" sz="2296" kern="100" dirty="0">
                <a:ea typeface="楷体" panose="02010609060101010101" pitchFamily="49" charset="-122"/>
                <a:cs typeface="Times New Roman" panose="02020603050405020304" pitchFamily="18" charset="0"/>
              </a:rPr>
              <a:t>:</a:t>
            </a:r>
            <a:endParaRPr lang="zh-CN" altLang="en-US" sz="2296" dirty="0">
              <a:ea typeface="楷体" panose="02010609060101010101" pitchFamily="49" charset="-122"/>
              <a:cs typeface="Times New Roman" panose="02020603050405020304" pitchFamily="18" charset="0"/>
            </a:endParaRPr>
          </a:p>
        </p:txBody>
      </p:sp>
      <p:graphicFrame>
        <p:nvGraphicFramePr>
          <p:cNvPr id="13" name="对象 12"/>
          <p:cNvGraphicFramePr>
            <a:graphicFrameLocks noChangeAspect="1"/>
          </p:cNvGraphicFramePr>
          <p:nvPr>
            <p:extLst/>
          </p:nvPr>
        </p:nvGraphicFramePr>
        <p:xfrm>
          <a:off x="3782812" y="3914725"/>
          <a:ext cx="3093895" cy="907111"/>
        </p:xfrm>
        <a:graphic>
          <a:graphicData uri="http://schemas.openxmlformats.org/presentationml/2006/ole">
            <mc:AlternateContent xmlns:mc="http://schemas.openxmlformats.org/markup-compatibility/2006">
              <mc:Choice xmlns:v="urn:schemas-microsoft-com:vml" Requires="v">
                <p:oleObj spid="_x0000_s20528" name="Equation" r:id="rId7" imgW="1333440" imgH="393480" progId="Equation.DSMT4">
                  <p:embed/>
                </p:oleObj>
              </mc:Choice>
              <mc:Fallback>
                <p:oleObj name="Equation" r:id="rId7" imgW="1333440" imgH="393480" progId="Equation.DSMT4">
                  <p:embed/>
                  <p:pic>
                    <p:nvPicPr>
                      <p:cNvPr id="13" name="对象 12"/>
                      <p:cNvPicPr>
                        <a:picLocks noChangeAspect="1" noChangeArrowheads="1"/>
                      </p:cNvPicPr>
                      <p:nvPr/>
                    </p:nvPicPr>
                    <p:blipFill>
                      <a:blip r:embed="rId8"/>
                      <a:srcRect/>
                      <a:stretch>
                        <a:fillRect/>
                      </a:stretch>
                    </p:blipFill>
                    <p:spPr bwMode="auto">
                      <a:xfrm>
                        <a:off x="3782812" y="3914725"/>
                        <a:ext cx="3093895" cy="907111"/>
                      </a:xfrm>
                      <a:prstGeom prst="rect">
                        <a:avLst/>
                      </a:prstGeom>
                      <a:noFill/>
                    </p:spPr>
                  </p:pic>
                </p:oleObj>
              </mc:Fallback>
            </mc:AlternateContent>
          </a:graphicData>
        </a:graphic>
      </p:graphicFrame>
      <p:graphicFrame>
        <p:nvGraphicFramePr>
          <p:cNvPr id="15" name="对象 14"/>
          <p:cNvGraphicFramePr>
            <a:graphicFrameLocks noChangeAspect="1"/>
          </p:cNvGraphicFramePr>
          <p:nvPr>
            <p:extLst/>
          </p:nvPr>
        </p:nvGraphicFramePr>
        <p:xfrm>
          <a:off x="3755873" y="4944449"/>
          <a:ext cx="3059473" cy="702605"/>
        </p:xfrm>
        <a:graphic>
          <a:graphicData uri="http://schemas.openxmlformats.org/presentationml/2006/ole">
            <mc:AlternateContent xmlns:mc="http://schemas.openxmlformats.org/markup-compatibility/2006">
              <mc:Choice xmlns:v="urn:schemas-microsoft-com:vml" Requires="v">
                <p:oleObj spid="_x0000_s20529" name="Equation" r:id="rId9" imgW="1257120" imgH="291960" progId="Equation.DSMT4">
                  <p:embed/>
                </p:oleObj>
              </mc:Choice>
              <mc:Fallback>
                <p:oleObj name="Equation" r:id="rId9" imgW="1257120" imgH="291960" progId="Equation.DSMT4">
                  <p:embed/>
                  <p:pic>
                    <p:nvPicPr>
                      <p:cNvPr id="15" name="对象 14"/>
                      <p:cNvPicPr>
                        <a:picLocks noChangeAspect="1" noChangeArrowheads="1"/>
                      </p:cNvPicPr>
                      <p:nvPr/>
                    </p:nvPicPr>
                    <p:blipFill>
                      <a:blip r:embed="rId10"/>
                      <a:srcRect/>
                      <a:stretch>
                        <a:fillRect/>
                      </a:stretch>
                    </p:blipFill>
                    <p:spPr bwMode="auto">
                      <a:xfrm>
                        <a:off x="3755873" y="4944449"/>
                        <a:ext cx="3059473" cy="702605"/>
                      </a:xfrm>
                      <a:prstGeom prst="rect">
                        <a:avLst/>
                      </a:prstGeom>
                      <a:noFill/>
                    </p:spPr>
                  </p:pic>
                </p:oleObj>
              </mc:Fallback>
            </mc:AlternateContent>
          </a:graphicData>
        </a:graphic>
      </p:graphicFrame>
      <p:sp>
        <p:nvSpPr>
          <p:cNvPr id="16" name="矩形 15"/>
          <p:cNvSpPr/>
          <p:nvPr/>
        </p:nvSpPr>
        <p:spPr>
          <a:xfrm>
            <a:off x="2835549" y="5684250"/>
            <a:ext cx="7374846" cy="955903"/>
          </a:xfrm>
          <a:prstGeom prst="rect">
            <a:avLst/>
          </a:prstGeom>
        </p:spPr>
        <p:txBody>
          <a:bodyPr wrap="square">
            <a:spAutoFit/>
          </a:bodyPr>
          <a:lstStyle/>
          <a:p>
            <a:r>
              <a:rPr lang="zh-CN" altLang="en-US" sz="2806" i="1" kern="100" dirty="0">
                <a:ea typeface="楷体" panose="02010609060101010101" pitchFamily="49" charset="-122"/>
                <a:cs typeface="Times New Roman" panose="02020603050405020304" pitchFamily="18" charset="0"/>
                <a:sym typeface="Symbol" panose="05050102010706020507" pitchFamily="18" charset="2"/>
              </a:rPr>
              <a:t></a:t>
            </a:r>
            <a:r>
              <a:rPr lang="zh-CN" altLang="zh-CN" sz="2806" kern="100" dirty="0">
                <a:ea typeface="楷体" panose="02010609060101010101" pitchFamily="49" charset="-122"/>
                <a:cs typeface="Times New Roman" panose="02020603050405020304" pitchFamily="18" charset="0"/>
              </a:rPr>
              <a:t>为标准差，表示高斯环绕函数的尺度常数，决定了卷积核的作用范围</a:t>
            </a:r>
            <a:endParaRPr lang="zh-CN" altLang="en-US" sz="2806" dirty="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69317515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74</a:t>
            </a:fld>
            <a:endParaRPr lang="en-US" altLang="zh-CN"/>
          </a:p>
        </p:txBody>
      </p:sp>
      <p:sp>
        <p:nvSpPr>
          <p:cNvPr id="3" name="Rectangle 2"/>
          <p:cNvSpPr txBox="1">
            <a:spLocks noChangeArrowheads="1"/>
          </p:cNvSpPr>
          <p:nvPr/>
        </p:nvSpPr>
        <p:spPr bwMode="auto">
          <a:xfrm>
            <a:off x="1963381" y="305746"/>
            <a:ext cx="5464352"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5.3.2</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3061" kern="0"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Retinex</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理论的增强</a:t>
            </a:r>
          </a:p>
        </p:txBody>
      </p:sp>
      <p:sp>
        <p:nvSpPr>
          <p:cNvPr id="4" name="Rectangle 2"/>
          <p:cNvSpPr txBox="1">
            <a:spLocks noChangeArrowheads="1"/>
          </p:cNvSpPr>
          <p:nvPr/>
        </p:nvSpPr>
        <p:spPr bwMode="auto">
          <a:xfrm>
            <a:off x="5223486" y="933434"/>
            <a:ext cx="513877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基于照度反射模型的图像增强</a:t>
            </a:r>
          </a:p>
        </p:txBody>
      </p:sp>
      <p:sp>
        <p:nvSpPr>
          <p:cNvPr id="5" name="矩形 4"/>
          <p:cNvSpPr/>
          <p:nvPr/>
        </p:nvSpPr>
        <p:spPr>
          <a:xfrm>
            <a:off x="1819722" y="1280938"/>
            <a:ext cx="2949846" cy="445635"/>
          </a:xfrm>
          <a:prstGeom prst="rect">
            <a:avLst/>
          </a:prstGeom>
        </p:spPr>
        <p:txBody>
          <a:bodyPr wrap="none">
            <a:spAutoFit/>
          </a:bodyPr>
          <a:lstStyle/>
          <a:p>
            <a:r>
              <a:rPr lang="en-US" altLang="zh-CN" sz="2296" kern="100" dirty="0">
                <a:solidFill>
                  <a:srgbClr val="0000CC"/>
                </a:solidFill>
                <a:latin typeface="+mj-ea"/>
                <a:ea typeface="+mj-ea"/>
                <a:cs typeface="Times New Roman" panose="02020603050405020304" pitchFamily="18" charset="0"/>
              </a:rPr>
              <a:t>(1) </a:t>
            </a:r>
            <a:r>
              <a:rPr lang="zh-CN" altLang="zh-CN" sz="2296" kern="100" dirty="0">
                <a:solidFill>
                  <a:srgbClr val="0000CC"/>
                </a:solidFill>
                <a:latin typeface="+mj-ea"/>
                <a:ea typeface="+mj-ea"/>
                <a:cs typeface="Times New Roman" panose="02020603050405020304" pitchFamily="18" charset="0"/>
              </a:rPr>
              <a:t>单尺度</a:t>
            </a:r>
            <a:r>
              <a:rPr lang="en-US" altLang="zh-CN" sz="2296" kern="100" dirty="0" err="1">
                <a:solidFill>
                  <a:srgbClr val="0000CC"/>
                </a:solidFill>
                <a:latin typeface="+mj-ea"/>
                <a:ea typeface="+mj-ea"/>
                <a:cs typeface="Times New Roman" panose="02020603050405020304" pitchFamily="18" charset="0"/>
              </a:rPr>
              <a:t>Retinex</a:t>
            </a:r>
            <a:r>
              <a:rPr lang="zh-CN" altLang="zh-CN" sz="2296" kern="100" dirty="0">
                <a:solidFill>
                  <a:srgbClr val="0000CC"/>
                </a:solidFill>
                <a:latin typeface="+mj-ea"/>
                <a:ea typeface="+mj-ea"/>
                <a:cs typeface="Times New Roman" panose="02020603050405020304" pitchFamily="18" charset="0"/>
              </a:rPr>
              <a:t>增强</a:t>
            </a:r>
            <a:endParaRPr lang="zh-CN" altLang="en-US" sz="2296" dirty="0">
              <a:solidFill>
                <a:srgbClr val="0000CC"/>
              </a:solidFill>
              <a:latin typeface="+mj-ea"/>
              <a:ea typeface="+mj-ea"/>
            </a:endParaRPr>
          </a:p>
        </p:txBody>
      </p:sp>
      <p:sp>
        <p:nvSpPr>
          <p:cNvPr id="6" name="矩形 5"/>
          <p:cNvSpPr/>
          <p:nvPr/>
        </p:nvSpPr>
        <p:spPr>
          <a:xfrm>
            <a:off x="2146722" y="2591165"/>
            <a:ext cx="8063673" cy="445635"/>
          </a:xfrm>
          <a:prstGeom prst="rect">
            <a:avLst/>
          </a:prstGeom>
        </p:spPr>
        <p:txBody>
          <a:bodyPr wrap="square">
            <a:spAutoFit/>
          </a:bodyPr>
          <a:lstStyle/>
          <a:p>
            <a:pPr marL="437369" indent="-437369">
              <a:buClr>
                <a:srgbClr val="7000C8"/>
              </a:buClr>
              <a:buSzPct val="75000"/>
              <a:buFont typeface="Wingdings" panose="05000000000000000000" pitchFamily="2" charset="2"/>
              <a:buChar char="p"/>
            </a:pPr>
            <a:r>
              <a:rPr lang="zh-CN" altLang="zh-CN" sz="2296" kern="100" dirty="0">
                <a:ea typeface="楷体" panose="02010609060101010101" pitchFamily="49" charset="-122"/>
                <a:cs typeface="Times New Roman" panose="02020603050405020304" pitchFamily="18" charset="0"/>
              </a:rPr>
              <a:t>计算第</a:t>
            </a:r>
            <a:r>
              <a:rPr lang="en-US" altLang="zh-CN" sz="2296" i="1" kern="100" dirty="0">
                <a:ea typeface="楷体" panose="02010609060101010101" pitchFamily="49" charset="-122"/>
                <a:cs typeface="Times New Roman" panose="02020603050405020304" pitchFamily="18" charset="0"/>
              </a:rPr>
              <a:t>C</a:t>
            </a:r>
            <a:r>
              <a:rPr lang="zh-CN" altLang="zh-CN" sz="2296" kern="100" dirty="0">
                <a:ea typeface="楷体" panose="02010609060101010101" pitchFamily="49" charset="-122"/>
                <a:cs typeface="Times New Roman" panose="02020603050405020304" pitchFamily="18" charset="0"/>
              </a:rPr>
              <a:t>颜色通道的光照分量估计值</a:t>
            </a:r>
            <a:r>
              <a:rPr lang="en-US" altLang="zh-CN" sz="2296" i="1" dirty="0" err="1"/>
              <a:t>i</a:t>
            </a:r>
            <a:r>
              <a:rPr lang="en-US" altLang="zh-CN" sz="2296" i="1" dirty="0" err="1">
                <a:sym typeface="Symbol" panose="05050102010706020507" pitchFamily="18" charset="2"/>
              </a:rPr>
              <a:t></a:t>
            </a:r>
            <a:r>
              <a:rPr lang="en-US" altLang="zh-CN" sz="2296" i="1" baseline="-25000" dirty="0" err="1">
                <a:sym typeface="Symbol" panose="05050102010706020507" pitchFamily="18" charset="2"/>
              </a:rPr>
              <a:t>c</a:t>
            </a:r>
            <a:r>
              <a:rPr lang="en-US" altLang="zh-CN" sz="2296" dirty="0"/>
              <a:t>(</a:t>
            </a:r>
            <a:r>
              <a:rPr lang="en-US" altLang="zh-CN" sz="2296" i="1" dirty="0" err="1"/>
              <a:t>x</a:t>
            </a:r>
            <a:r>
              <a:rPr lang="en-US" altLang="zh-CN" sz="2296" dirty="0" err="1"/>
              <a:t>,</a:t>
            </a:r>
            <a:r>
              <a:rPr lang="en-US" altLang="zh-CN" sz="2296" i="1" dirty="0" err="1"/>
              <a:t>y</a:t>
            </a:r>
            <a:r>
              <a:rPr lang="en-US" altLang="zh-CN" sz="2296" dirty="0"/>
              <a:t>)</a:t>
            </a:r>
            <a:endParaRPr lang="zh-CN" altLang="en-US" sz="2296" dirty="0">
              <a:ea typeface="楷体" panose="02010609060101010101" pitchFamily="49" charset="-122"/>
              <a:cs typeface="Times New Roman" panose="02020603050405020304" pitchFamily="18" charset="0"/>
            </a:endParaRPr>
          </a:p>
        </p:txBody>
      </p:sp>
      <p:sp>
        <p:nvSpPr>
          <p:cNvPr id="10" name="文本框 9"/>
          <p:cNvSpPr txBox="1"/>
          <p:nvPr/>
        </p:nvSpPr>
        <p:spPr>
          <a:xfrm>
            <a:off x="2146722" y="3358944"/>
            <a:ext cx="6888276" cy="445635"/>
          </a:xfrm>
          <a:prstGeom prst="rect">
            <a:avLst/>
          </a:prstGeom>
          <a:noFill/>
        </p:spPr>
        <p:txBody>
          <a:bodyPr wrap="square" rtlCol="0">
            <a:spAutoFit/>
          </a:bodyPr>
          <a:lstStyle/>
          <a:p>
            <a:pPr marL="437369" indent="-437369">
              <a:buClr>
                <a:srgbClr val="7000C8"/>
              </a:buClr>
              <a:buSzPct val="75000"/>
              <a:buFont typeface="Wingdings" panose="05000000000000000000" pitchFamily="2" charset="2"/>
              <a:buChar char="p"/>
            </a:pPr>
            <a:r>
              <a:rPr lang="zh-CN" altLang="en-US" sz="2296" dirty="0">
                <a:ea typeface="楷体" panose="02010609060101010101" pitchFamily="49" charset="-122"/>
                <a:cs typeface="Times New Roman" panose="02020603050405020304" pitchFamily="18" charset="0"/>
              </a:rPr>
              <a:t>对数变换</a:t>
            </a:r>
          </a:p>
        </p:txBody>
      </p:sp>
      <p:graphicFrame>
        <p:nvGraphicFramePr>
          <p:cNvPr id="12" name="对象 11"/>
          <p:cNvGraphicFramePr>
            <a:graphicFrameLocks noChangeAspect="1"/>
          </p:cNvGraphicFramePr>
          <p:nvPr>
            <p:extLst/>
          </p:nvPr>
        </p:nvGraphicFramePr>
        <p:xfrm>
          <a:off x="4516655" y="3394314"/>
          <a:ext cx="5693740" cy="1241203"/>
        </p:xfrm>
        <a:graphic>
          <a:graphicData uri="http://schemas.openxmlformats.org/presentationml/2006/ole">
            <mc:AlternateContent xmlns:mc="http://schemas.openxmlformats.org/markup-compatibility/2006">
              <mc:Choice xmlns:v="urn:schemas-microsoft-com:vml" Requires="v">
                <p:oleObj spid="_x0000_s21528" name="Equation" r:id="rId3" imgW="2565360" imgH="558720" progId="Equation.DSMT4">
                  <p:embed/>
                </p:oleObj>
              </mc:Choice>
              <mc:Fallback>
                <p:oleObj name="Equation" r:id="rId3" imgW="2565360" imgH="558720" progId="Equation.DSMT4">
                  <p:embed/>
                  <p:pic>
                    <p:nvPicPr>
                      <p:cNvPr id="12" name="对象 11"/>
                      <p:cNvPicPr>
                        <a:picLocks noChangeAspect="1" noChangeArrowheads="1"/>
                      </p:cNvPicPr>
                      <p:nvPr/>
                    </p:nvPicPr>
                    <p:blipFill>
                      <a:blip r:embed="rId4"/>
                      <a:srcRect/>
                      <a:stretch>
                        <a:fillRect/>
                      </a:stretch>
                    </p:blipFill>
                    <p:spPr bwMode="auto">
                      <a:xfrm>
                        <a:off x="4516655" y="3394314"/>
                        <a:ext cx="5693740" cy="1241203"/>
                      </a:xfrm>
                      <a:prstGeom prst="rect">
                        <a:avLst/>
                      </a:prstGeom>
                      <a:noFill/>
                    </p:spPr>
                  </p:pic>
                </p:oleObj>
              </mc:Fallback>
            </mc:AlternateContent>
          </a:graphicData>
        </a:graphic>
      </p:graphicFrame>
      <p:sp>
        <p:nvSpPr>
          <p:cNvPr id="13" name="矩形 12"/>
          <p:cNvSpPr/>
          <p:nvPr/>
        </p:nvSpPr>
        <p:spPr>
          <a:xfrm>
            <a:off x="2146722" y="4679158"/>
            <a:ext cx="8448870" cy="445635"/>
          </a:xfrm>
          <a:prstGeom prst="rect">
            <a:avLst/>
          </a:prstGeom>
        </p:spPr>
        <p:txBody>
          <a:bodyPr wrap="square">
            <a:spAutoFit/>
          </a:bodyPr>
          <a:lstStyle/>
          <a:p>
            <a:pPr marL="437369" indent="-437369">
              <a:buClr>
                <a:srgbClr val="7000C8"/>
              </a:buClr>
              <a:buSzPct val="75000"/>
              <a:buFont typeface="Wingdings" panose="05000000000000000000" pitchFamily="2" charset="2"/>
              <a:buChar char="p"/>
            </a:pPr>
            <a:r>
              <a:rPr lang="zh-CN" altLang="zh-CN" sz="2296" kern="100" dirty="0">
                <a:ea typeface="楷体" panose="02010609060101010101" pitchFamily="49" charset="-122"/>
                <a:cs typeface="Times New Roman" panose="02020603050405020304" pitchFamily="18" charset="0"/>
              </a:rPr>
              <a:t>计算反射分量，获得</a:t>
            </a:r>
            <a:r>
              <a:rPr lang="zh-CN" altLang="zh-CN" sz="2296" dirty="0">
                <a:ea typeface="楷体" panose="02010609060101010101" pitchFamily="49" charset="-122"/>
                <a:cs typeface="Times New Roman" panose="02020603050405020304" pitchFamily="18" charset="0"/>
              </a:rPr>
              <a:t>单尺度</a:t>
            </a:r>
            <a:r>
              <a:rPr lang="en-US" altLang="zh-CN" sz="2296" dirty="0" err="1">
                <a:ea typeface="楷体" panose="02010609060101010101" pitchFamily="49" charset="-122"/>
                <a:cs typeface="Times New Roman" panose="02020603050405020304" pitchFamily="18" charset="0"/>
              </a:rPr>
              <a:t>Retinex</a:t>
            </a:r>
            <a:r>
              <a:rPr lang="zh-CN" altLang="zh-CN" sz="2296" dirty="0">
                <a:ea typeface="楷体" panose="02010609060101010101" pitchFamily="49" charset="-122"/>
                <a:cs typeface="Times New Roman" panose="02020603050405020304" pitchFamily="18" charset="0"/>
              </a:rPr>
              <a:t>增强图像</a:t>
            </a:r>
            <a:endParaRPr lang="zh-CN" altLang="en-US" sz="2296" dirty="0">
              <a:ea typeface="楷体" panose="02010609060101010101" pitchFamily="49" charset="-122"/>
              <a:cs typeface="Times New Roman" panose="02020603050405020304" pitchFamily="18" charset="0"/>
            </a:endParaRPr>
          </a:p>
        </p:txBody>
      </p:sp>
      <p:graphicFrame>
        <p:nvGraphicFramePr>
          <p:cNvPr id="15" name="对象 14"/>
          <p:cNvGraphicFramePr>
            <a:graphicFrameLocks noChangeAspect="1"/>
          </p:cNvGraphicFramePr>
          <p:nvPr>
            <p:extLst/>
          </p:nvPr>
        </p:nvGraphicFramePr>
        <p:xfrm>
          <a:off x="2510644" y="5238349"/>
          <a:ext cx="7721025" cy="1224149"/>
        </p:xfrm>
        <a:graphic>
          <a:graphicData uri="http://schemas.openxmlformats.org/presentationml/2006/ole">
            <mc:AlternateContent xmlns:mc="http://schemas.openxmlformats.org/markup-compatibility/2006">
              <mc:Choice xmlns:v="urn:schemas-microsoft-com:vml" Requires="v">
                <p:oleObj spid="_x0000_s21529" name="Equation" r:id="rId5" imgW="3898800" imgH="558720" progId="Equation.DSMT4">
                  <p:embed/>
                </p:oleObj>
              </mc:Choice>
              <mc:Fallback>
                <p:oleObj name="Equation" r:id="rId5" imgW="3898800" imgH="558720" progId="Equation.DSMT4">
                  <p:embed/>
                  <p:pic>
                    <p:nvPicPr>
                      <p:cNvPr id="15" name="对象 14"/>
                      <p:cNvPicPr>
                        <a:picLocks noChangeAspect="1" noChangeArrowheads="1"/>
                      </p:cNvPicPr>
                      <p:nvPr/>
                    </p:nvPicPr>
                    <p:blipFill>
                      <a:blip r:embed="rId6"/>
                      <a:srcRect/>
                      <a:stretch>
                        <a:fillRect/>
                      </a:stretch>
                    </p:blipFill>
                    <p:spPr bwMode="auto">
                      <a:xfrm>
                        <a:off x="2510644" y="5238349"/>
                        <a:ext cx="7721025" cy="1224149"/>
                      </a:xfrm>
                      <a:prstGeom prst="rect">
                        <a:avLst/>
                      </a:prstGeom>
                      <a:noFill/>
                    </p:spPr>
                  </p:pic>
                </p:oleObj>
              </mc:Fallback>
            </mc:AlternateContent>
          </a:graphicData>
        </a:graphic>
      </p:graphicFrame>
      <p:sp>
        <p:nvSpPr>
          <p:cNvPr id="11" name="矩形 10"/>
          <p:cNvSpPr/>
          <p:nvPr/>
        </p:nvSpPr>
        <p:spPr>
          <a:xfrm>
            <a:off x="1819722" y="1914479"/>
            <a:ext cx="7878374" cy="445635"/>
          </a:xfrm>
          <a:prstGeom prst="rect">
            <a:avLst/>
          </a:prstGeom>
        </p:spPr>
        <p:txBody>
          <a:bodyPr wrap="square">
            <a:spAutoFit/>
          </a:bodyPr>
          <a:lstStyle/>
          <a:p>
            <a:pPr marL="437369" indent="-437369">
              <a:buClr>
                <a:srgbClr val="7000C8"/>
              </a:buClr>
              <a:buSzPct val="75000"/>
              <a:buFont typeface="Wingdings" panose="05000000000000000000" pitchFamily="2" charset="2"/>
              <a:buChar char="n"/>
            </a:pPr>
            <a:r>
              <a:rPr lang="zh-CN" altLang="zh-CN" sz="2296" kern="100" dirty="0">
                <a:latin typeface="楷体" panose="02010609060101010101" pitchFamily="49" charset="-122"/>
                <a:ea typeface="楷体" panose="02010609060101010101" pitchFamily="49" charset="-122"/>
                <a:cs typeface="Times New Roman" panose="02020603050405020304" pitchFamily="18" charset="0"/>
              </a:rPr>
              <a:t>算法步骤</a:t>
            </a:r>
            <a:endParaRPr lang="zh-CN" altLang="en-US" sz="2296"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79368452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75</a:t>
            </a:fld>
            <a:endParaRPr lang="en-US" altLang="zh-CN"/>
          </a:p>
        </p:txBody>
      </p:sp>
      <p:sp>
        <p:nvSpPr>
          <p:cNvPr id="3" name="Rectangle 2"/>
          <p:cNvSpPr txBox="1">
            <a:spLocks noChangeArrowheads="1"/>
          </p:cNvSpPr>
          <p:nvPr/>
        </p:nvSpPr>
        <p:spPr bwMode="auto">
          <a:xfrm>
            <a:off x="1963381" y="305746"/>
            <a:ext cx="5464352"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5.3.2</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3061" kern="0"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Retinex</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理论的增强</a:t>
            </a:r>
          </a:p>
        </p:txBody>
      </p:sp>
      <p:sp>
        <p:nvSpPr>
          <p:cNvPr id="4" name="Rectangle 2"/>
          <p:cNvSpPr txBox="1">
            <a:spLocks noChangeArrowheads="1"/>
          </p:cNvSpPr>
          <p:nvPr/>
        </p:nvSpPr>
        <p:spPr bwMode="auto">
          <a:xfrm>
            <a:off x="5223486" y="933434"/>
            <a:ext cx="513877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基于照度反射模型的图像增强</a:t>
            </a:r>
          </a:p>
        </p:txBody>
      </p:sp>
      <p:sp>
        <p:nvSpPr>
          <p:cNvPr id="6" name="文本框 5"/>
          <p:cNvSpPr txBox="1"/>
          <p:nvPr/>
        </p:nvSpPr>
        <p:spPr>
          <a:xfrm>
            <a:off x="2330409" y="1981639"/>
            <a:ext cx="8247014" cy="4479431"/>
          </a:xfrm>
          <a:prstGeom prst="rect">
            <a:avLst/>
          </a:prstGeom>
          <a:noFill/>
        </p:spPr>
        <p:txBody>
          <a:bodyPr wrap="square" rtlCol="0">
            <a:spAutoFit/>
          </a:bodyPr>
          <a:lstStyle/>
          <a:p>
            <a:pPr>
              <a:spcBef>
                <a:spcPts val="255"/>
              </a:spcBef>
              <a:spcAft>
                <a:spcPts val="255"/>
              </a:spcAft>
            </a:pPr>
            <a:r>
              <a:rPr lang="en-US" altLang="zh-CN" sz="2551" dirty="0"/>
              <a:t>Image=(</a:t>
            </a:r>
            <a:r>
              <a:rPr lang="en-US" altLang="zh-CN" sz="2551" dirty="0" err="1"/>
              <a:t>imread</a:t>
            </a:r>
            <a:r>
              <a:rPr lang="en-US" altLang="zh-CN" sz="2551" dirty="0"/>
              <a:t>('gugong1.jpg')); </a:t>
            </a:r>
            <a:endParaRPr lang="zh-CN" altLang="zh-CN" sz="2551" dirty="0"/>
          </a:p>
          <a:p>
            <a:pPr>
              <a:spcBef>
                <a:spcPts val="255"/>
              </a:spcBef>
              <a:spcAft>
                <a:spcPts val="255"/>
              </a:spcAft>
            </a:pPr>
            <a:r>
              <a:rPr lang="en-US" altLang="zh-CN" sz="2551" dirty="0" err="1"/>
              <a:t>imshow</a:t>
            </a:r>
            <a:r>
              <a:rPr lang="en-US" altLang="zh-CN" sz="2551" dirty="0"/>
              <a:t>(Image); title('</a:t>
            </a:r>
            <a:r>
              <a:rPr lang="zh-CN" altLang="zh-CN" sz="2551" dirty="0"/>
              <a:t>原始图像</a:t>
            </a:r>
            <a:r>
              <a:rPr lang="en-US" altLang="zh-CN" sz="2551" dirty="0"/>
              <a:t>');</a:t>
            </a:r>
            <a:endParaRPr lang="zh-CN" altLang="zh-CN" sz="2551" dirty="0"/>
          </a:p>
          <a:p>
            <a:pPr>
              <a:spcBef>
                <a:spcPts val="255"/>
              </a:spcBef>
              <a:spcAft>
                <a:spcPts val="255"/>
              </a:spcAft>
            </a:pPr>
            <a:r>
              <a:rPr lang="en-US" altLang="zh-CN" sz="2551" dirty="0"/>
              <a:t>[</a:t>
            </a:r>
            <a:r>
              <a:rPr lang="en-US" altLang="zh-CN" sz="2551" dirty="0" err="1"/>
              <a:t>height,width,c</a:t>
            </a:r>
            <a:r>
              <a:rPr lang="en-US" altLang="zh-CN" sz="2551" dirty="0"/>
              <a:t>]=size(Image);</a:t>
            </a:r>
            <a:endParaRPr lang="zh-CN" altLang="zh-CN" sz="2551" dirty="0"/>
          </a:p>
          <a:p>
            <a:pPr>
              <a:spcBef>
                <a:spcPts val="255"/>
              </a:spcBef>
              <a:spcAft>
                <a:spcPts val="255"/>
              </a:spcAft>
            </a:pPr>
            <a:r>
              <a:rPr lang="en-US" altLang="zh-CN" sz="2551" dirty="0"/>
              <a:t>RI=double(Image(:,:,1));       GI=double(Image(:,:,2)); BI=double(Image(:,:,3)); </a:t>
            </a:r>
            <a:endParaRPr lang="zh-CN" altLang="zh-CN" sz="2551" dirty="0"/>
          </a:p>
          <a:p>
            <a:pPr>
              <a:spcBef>
                <a:spcPts val="255"/>
              </a:spcBef>
              <a:spcAft>
                <a:spcPts val="255"/>
              </a:spcAft>
            </a:pPr>
            <a:r>
              <a:rPr lang="en-US" altLang="zh-CN" sz="2551" dirty="0"/>
              <a:t>sigma=100;  </a:t>
            </a:r>
            <a:r>
              <a:rPr lang="en-US" altLang="zh-CN" sz="2551" dirty="0" err="1"/>
              <a:t>filtersize</a:t>
            </a:r>
            <a:r>
              <a:rPr lang="en-US" altLang="zh-CN" sz="2551" dirty="0"/>
              <a:t>=[</a:t>
            </a:r>
            <a:r>
              <a:rPr lang="en-US" altLang="zh-CN" sz="2551" dirty="0" err="1"/>
              <a:t>height,width</a:t>
            </a:r>
            <a:r>
              <a:rPr lang="en-US" altLang="zh-CN" sz="2551" dirty="0"/>
              <a:t>]; </a:t>
            </a:r>
            <a:r>
              <a:rPr lang="en-US" altLang="zh-CN" sz="2551" dirty="0" err="1"/>
              <a:t>gaussfilter</a:t>
            </a:r>
            <a:r>
              <a:rPr lang="en-US" altLang="zh-CN" sz="2551" dirty="0"/>
              <a:t>=</a:t>
            </a:r>
            <a:r>
              <a:rPr lang="en-US" altLang="zh-CN" sz="2551" dirty="0" err="1"/>
              <a:t>fspecial</a:t>
            </a:r>
            <a:r>
              <a:rPr lang="en-US" altLang="zh-CN" sz="2551" dirty="0"/>
              <a:t>('</a:t>
            </a:r>
            <a:r>
              <a:rPr lang="en-US" altLang="zh-CN" sz="2551" dirty="0" err="1"/>
              <a:t>gaussian</a:t>
            </a:r>
            <a:r>
              <a:rPr lang="en-US" altLang="zh-CN" sz="2551" dirty="0"/>
              <a:t>',</a:t>
            </a:r>
            <a:r>
              <a:rPr lang="en-US" altLang="zh-CN" sz="2551" dirty="0" err="1"/>
              <a:t>filtersize,sigma</a:t>
            </a:r>
            <a:r>
              <a:rPr lang="en-US" altLang="zh-CN" sz="2551" dirty="0"/>
              <a:t>); </a:t>
            </a:r>
            <a:r>
              <a:rPr lang="en-US" altLang="zh-CN" sz="2551" dirty="0" err="1"/>
              <a:t>Rlow</a:t>
            </a:r>
            <a:r>
              <a:rPr lang="en-US" altLang="zh-CN" sz="2551" dirty="0"/>
              <a:t>=</a:t>
            </a:r>
            <a:r>
              <a:rPr lang="en-US" altLang="zh-CN" sz="2551" dirty="0" err="1"/>
              <a:t>imfilter</a:t>
            </a:r>
            <a:r>
              <a:rPr lang="en-US" altLang="zh-CN" sz="2551" dirty="0"/>
              <a:t>(RI,</a:t>
            </a:r>
            <a:r>
              <a:rPr lang="en-US" altLang="zh-CN" sz="2551" dirty="0" err="1"/>
              <a:t>gaussfilter</a:t>
            </a:r>
            <a:r>
              <a:rPr lang="en-US" altLang="zh-CN" sz="2551" dirty="0"/>
              <a:t>,'replicate','</a:t>
            </a:r>
            <a:r>
              <a:rPr lang="en-US" altLang="zh-CN" sz="2551" dirty="0" err="1"/>
              <a:t>conv</a:t>
            </a:r>
            <a:r>
              <a:rPr lang="en-US" altLang="zh-CN" sz="2551" dirty="0"/>
              <a:t>');</a:t>
            </a:r>
            <a:endParaRPr lang="zh-CN" altLang="zh-CN" sz="2551" dirty="0"/>
          </a:p>
          <a:p>
            <a:pPr>
              <a:spcBef>
                <a:spcPts val="255"/>
              </a:spcBef>
              <a:spcAft>
                <a:spcPts val="255"/>
              </a:spcAft>
            </a:pPr>
            <a:r>
              <a:rPr lang="en-US" altLang="zh-CN" sz="2551" dirty="0"/>
              <a:t>Glow=</a:t>
            </a:r>
            <a:r>
              <a:rPr lang="en-US" altLang="zh-CN" sz="2551" dirty="0" err="1"/>
              <a:t>imfilter</a:t>
            </a:r>
            <a:r>
              <a:rPr lang="en-US" altLang="zh-CN" sz="2551" dirty="0"/>
              <a:t>(GI,</a:t>
            </a:r>
            <a:r>
              <a:rPr lang="en-US" altLang="zh-CN" sz="2551" dirty="0" err="1"/>
              <a:t>gaussfilter</a:t>
            </a:r>
            <a:r>
              <a:rPr lang="en-US" altLang="zh-CN" sz="2551" dirty="0"/>
              <a:t>,'replicate','</a:t>
            </a:r>
            <a:r>
              <a:rPr lang="en-US" altLang="zh-CN" sz="2551" dirty="0" err="1"/>
              <a:t>conv</a:t>
            </a:r>
            <a:r>
              <a:rPr lang="en-US" altLang="zh-CN" sz="2551" dirty="0"/>
              <a:t>');</a:t>
            </a:r>
            <a:endParaRPr lang="zh-CN" altLang="zh-CN" sz="2551" dirty="0"/>
          </a:p>
          <a:p>
            <a:pPr>
              <a:spcBef>
                <a:spcPts val="255"/>
              </a:spcBef>
              <a:spcAft>
                <a:spcPts val="255"/>
              </a:spcAft>
            </a:pPr>
            <a:r>
              <a:rPr lang="en-US" altLang="zh-CN" sz="2551" dirty="0"/>
              <a:t>Blow=</a:t>
            </a:r>
            <a:r>
              <a:rPr lang="en-US" altLang="zh-CN" sz="2551" dirty="0" err="1"/>
              <a:t>imfilter</a:t>
            </a:r>
            <a:r>
              <a:rPr lang="en-US" altLang="zh-CN" sz="2551" dirty="0"/>
              <a:t>(BI,</a:t>
            </a:r>
            <a:r>
              <a:rPr lang="en-US" altLang="zh-CN" sz="2551" dirty="0" err="1"/>
              <a:t>gaussfilter</a:t>
            </a:r>
            <a:r>
              <a:rPr lang="en-US" altLang="zh-CN" sz="2551" dirty="0"/>
              <a:t>,'replicate','</a:t>
            </a:r>
            <a:r>
              <a:rPr lang="en-US" altLang="zh-CN" sz="2551" dirty="0" err="1"/>
              <a:t>conv</a:t>
            </a:r>
            <a:r>
              <a:rPr lang="en-US" altLang="zh-CN" sz="2551" dirty="0"/>
              <a:t>');</a:t>
            </a:r>
            <a:endParaRPr lang="zh-CN" altLang="en-US" sz="2551" dirty="0"/>
          </a:p>
        </p:txBody>
      </p:sp>
      <p:sp>
        <p:nvSpPr>
          <p:cNvPr id="7" name="矩形 6"/>
          <p:cNvSpPr/>
          <p:nvPr/>
        </p:nvSpPr>
        <p:spPr>
          <a:xfrm>
            <a:off x="1963381" y="1369146"/>
            <a:ext cx="7878374" cy="445635"/>
          </a:xfrm>
          <a:prstGeom prst="rect">
            <a:avLst/>
          </a:prstGeom>
        </p:spPr>
        <p:txBody>
          <a:bodyPr wrap="square">
            <a:spAutoFit/>
          </a:bodyPr>
          <a:lstStyle/>
          <a:p>
            <a:pPr marL="437369" indent="-437369">
              <a:buClr>
                <a:srgbClr val="7000C8"/>
              </a:buClr>
              <a:buSzPct val="75000"/>
              <a:buFont typeface="Wingdings" panose="05000000000000000000" pitchFamily="2" charset="2"/>
              <a:buChar char="n"/>
            </a:pPr>
            <a:r>
              <a:rPr lang="zh-CN" altLang="en-US" sz="2296" kern="100" dirty="0">
                <a:latin typeface="楷体" panose="02010609060101010101" pitchFamily="49" charset="-122"/>
                <a:ea typeface="楷体" panose="02010609060101010101" pitchFamily="49" charset="-122"/>
                <a:cs typeface="Times New Roman" panose="02020603050405020304" pitchFamily="18" charset="0"/>
              </a:rPr>
              <a:t>例程</a:t>
            </a:r>
            <a:r>
              <a:rPr lang="en-US" altLang="zh-CN" sz="2296" kern="100" dirty="0">
                <a:latin typeface="楷体" panose="02010609060101010101" pitchFamily="49" charset="-122"/>
                <a:ea typeface="楷体" panose="02010609060101010101" pitchFamily="49" charset="-122"/>
                <a:cs typeface="Times New Roman" panose="02020603050405020304" pitchFamily="18" charset="0"/>
              </a:rPr>
              <a:t>—</a:t>
            </a:r>
            <a:r>
              <a:rPr lang="zh-CN" altLang="en-US" sz="2296" kern="100" dirty="0">
                <a:latin typeface="楷体" panose="02010609060101010101" pitchFamily="49" charset="-122"/>
                <a:ea typeface="楷体" panose="02010609060101010101" pitchFamily="49" charset="-122"/>
                <a:cs typeface="Times New Roman" panose="02020603050405020304" pitchFamily="18" charset="0"/>
              </a:rPr>
              <a:t>程序</a:t>
            </a:r>
            <a:endParaRPr lang="zh-CN" altLang="en-US" sz="2296"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09778129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76</a:t>
            </a:fld>
            <a:endParaRPr lang="en-US" altLang="zh-CN"/>
          </a:p>
        </p:txBody>
      </p:sp>
      <p:sp>
        <p:nvSpPr>
          <p:cNvPr id="3" name="文本框 2"/>
          <p:cNvSpPr txBox="1"/>
          <p:nvPr/>
        </p:nvSpPr>
        <p:spPr>
          <a:xfrm>
            <a:off x="2146721" y="1330296"/>
            <a:ext cx="7944479" cy="4769383"/>
          </a:xfrm>
          <a:prstGeom prst="rect">
            <a:avLst/>
          </a:prstGeom>
          <a:noFill/>
        </p:spPr>
        <p:txBody>
          <a:bodyPr wrap="square" rtlCol="0">
            <a:spAutoFit/>
          </a:bodyPr>
          <a:lstStyle/>
          <a:p>
            <a:pPr algn="just">
              <a:spcBef>
                <a:spcPts val="255"/>
              </a:spcBef>
              <a:spcAft>
                <a:spcPts val="128"/>
              </a:spcAft>
            </a:pPr>
            <a:r>
              <a:rPr lang="en-US" altLang="zh-CN" sz="2551" dirty="0" err="1"/>
              <a:t>minRL</a:t>
            </a:r>
            <a:r>
              <a:rPr lang="en-US" altLang="zh-CN" sz="2551" dirty="0"/>
              <a:t>=min(min(</a:t>
            </a:r>
            <a:r>
              <a:rPr lang="en-US" altLang="zh-CN" sz="2551" dirty="0" err="1"/>
              <a:t>Rlow</a:t>
            </a:r>
            <a:r>
              <a:rPr lang="en-US" altLang="zh-CN" sz="2551" dirty="0"/>
              <a:t>)); </a:t>
            </a:r>
            <a:r>
              <a:rPr lang="en-US" altLang="zh-CN" sz="2551" dirty="0" err="1"/>
              <a:t>minGL</a:t>
            </a:r>
            <a:r>
              <a:rPr lang="en-US" altLang="zh-CN" sz="2551" dirty="0"/>
              <a:t>=min(min(Glow)); </a:t>
            </a:r>
            <a:r>
              <a:rPr lang="en-US" altLang="zh-CN" sz="2551" dirty="0" err="1"/>
              <a:t>minBL</a:t>
            </a:r>
            <a:r>
              <a:rPr lang="en-US" altLang="zh-CN" sz="2551" dirty="0"/>
              <a:t>=min(min(Blow));   </a:t>
            </a:r>
            <a:r>
              <a:rPr lang="en-US" altLang="zh-CN" sz="2551" dirty="0" err="1"/>
              <a:t>maxRL</a:t>
            </a:r>
            <a:r>
              <a:rPr lang="en-US" altLang="zh-CN" sz="2551" dirty="0"/>
              <a:t>=max(max(</a:t>
            </a:r>
            <a:r>
              <a:rPr lang="en-US" altLang="zh-CN" sz="2551" dirty="0" err="1"/>
              <a:t>Rlow</a:t>
            </a:r>
            <a:r>
              <a:rPr lang="en-US" altLang="zh-CN" sz="2551" dirty="0"/>
              <a:t>)); </a:t>
            </a:r>
            <a:r>
              <a:rPr lang="en-US" altLang="zh-CN" sz="2551" dirty="0" err="1"/>
              <a:t>maxGL</a:t>
            </a:r>
            <a:r>
              <a:rPr lang="en-US" altLang="zh-CN" sz="2551" dirty="0"/>
              <a:t>=max(max(Glow)); </a:t>
            </a:r>
            <a:r>
              <a:rPr lang="en-US" altLang="zh-CN" sz="2551" dirty="0" err="1"/>
              <a:t>maxBL</a:t>
            </a:r>
            <a:r>
              <a:rPr lang="en-US" altLang="zh-CN" sz="2551" dirty="0"/>
              <a:t>=max(max(Blow)); </a:t>
            </a:r>
            <a:endParaRPr lang="zh-CN" altLang="zh-CN" sz="2551" dirty="0"/>
          </a:p>
          <a:p>
            <a:pPr algn="just">
              <a:spcBef>
                <a:spcPts val="255"/>
              </a:spcBef>
              <a:spcAft>
                <a:spcPts val="128"/>
              </a:spcAft>
            </a:pPr>
            <a:r>
              <a:rPr lang="en-US" altLang="zh-CN" sz="2551" dirty="0" err="1"/>
              <a:t>RLi</a:t>
            </a:r>
            <a:r>
              <a:rPr lang="en-US" altLang="zh-CN" sz="2551" dirty="0"/>
              <a:t>=(</a:t>
            </a:r>
            <a:r>
              <a:rPr lang="en-US" altLang="zh-CN" sz="2551" dirty="0" err="1"/>
              <a:t>Rlow-minRL</a:t>
            </a:r>
            <a:r>
              <a:rPr lang="en-US" altLang="zh-CN" sz="2551" dirty="0"/>
              <a:t>)/(</a:t>
            </a:r>
            <a:r>
              <a:rPr lang="en-US" altLang="zh-CN" sz="2551" dirty="0" err="1"/>
              <a:t>maxRL-minRL</a:t>
            </a:r>
            <a:r>
              <a:rPr lang="en-US" altLang="zh-CN" sz="2551" dirty="0"/>
              <a:t>);</a:t>
            </a:r>
            <a:endParaRPr lang="zh-CN" altLang="zh-CN" sz="2551" dirty="0"/>
          </a:p>
          <a:p>
            <a:pPr algn="just">
              <a:spcBef>
                <a:spcPts val="255"/>
              </a:spcBef>
              <a:spcAft>
                <a:spcPts val="128"/>
              </a:spcAft>
            </a:pPr>
            <a:r>
              <a:rPr lang="en-US" altLang="zh-CN" sz="2551" dirty="0" err="1"/>
              <a:t>GLi</a:t>
            </a:r>
            <a:r>
              <a:rPr lang="en-US" altLang="zh-CN" sz="2551" dirty="0"/>
              <a:t>=(Glow-</a:t>
            </a:r>
            <a:r>
              <a:rPr lang="en-US" altLang="zh-CN" sz="2551" dirty="0" err="1"/>
              <a:t>minGL</a:t>
            </a:r>
            <a:r>
              <a:rPr lang="en-US" altLang="zh-CN" sz="2551" dirty="0"/>
              <a:t>)/(</a:t>
            </a:r>
            <a:r>
              <a:rPr lang="en-US" altLang="zh-CN" sz="2551" dirty="0" err="1"/>
              <a:t>maxGL-minGL</a:t>
            </a:r>
            <a:r>
              <a:rPr lang="en-US" altLang="zh-CN" sz="2551" dirty="0"/>
              <a:t>);</a:t>
            </a:r>
            <a:endParaRPr lang="zh-CN" altLang="zh-CN" sz="2551" dirty="0"/>
          </a:p>
          <a:p>
            <a:pPr algn="just">
              <a:spcBef>
                <a:spcPts val="255"/>
              </a:spcBef>
              <a:spcAft>
                <a:spcPts val="128"/>
              </a:spcAft>
            </a:pPr>
            <a:r>
              <a:rPr lang="en-US" altLang="zh-CN" sz="2551" dirty="0" err="1"/>
              <a:t>BLi</a:t>
            </a:r>
            <a:r>
              <a:rPr lang="en-US" altLang="zh-CN" sz="2551" dirty="0"/>
              <a:t>=(Blow-</a:t>
            </a:r>
            <a:r>
              <a:rPr lang="en-US" altLang="zh-CN" sz="2551" dirty="0" err="1"/>
              <a:t>minBL</a:t>
            </a:r>
            <a:r>
              <a:rPr lang="en-US" altLang="zh-CN" sz="2551" dirty="0"/>
              <a:t>)/(</a:t>
            </a:r>
            <a:r>
              <a:rPr lang="en-US" altLang="zh-CN" sz="2551" dirty="0" err="1"/>
              <a:t>maxBL-minBL</a:t>
            </a:r>
            <a:r>
              <a:rPr lang="en-US" altLang="zh-CN" sz="2551" dirty="0"/>
              <a:t>);</a:t>
            </a:r>
            <a:endParaRPr lang="zh-CN" altLang="zh-CN" sz="2551" dirty="0"/>
          </a:p>
          <a:p>
            <a:pPr algn="just">
              <a:spcBef>
                <a:spcPts val="255"/>
              </a:spcBef>
              <a:spcAft>
                <a:spcPts val="128"/>
              </a:spcAft>
            </a:pPr>
            <a:r>
              <a:rPr lang="en-US" altLang="zh-CN" sz="2551" dirty="0"/>
              <a:t>Li=cat(3,RLi,GLi,BLi);</a:t>
            </a:r>
            <a:endParaRPr lang="zh-CN" altLang="zh-CN" sz="2551" dirty="0"/>
          </a:p>
          <a:p>
            <a:pPr algn="just">
              <a:spcBef>
                <a:spcPts val="255"/>
              </a:spcBef>
              <a:spcAft>
                <a:spcPts val="128"/>
              </a:spcAft>
            </a:pPr>
            <a:r>
              <a:rPr lang="en-US" altLang="zh-CN" sz="2551" dirty="0" err="1"/>
              <a:t>figure;imshow</a:t>
            </a:r>
            <a:r>
              <a:rPr lang="en-US" altLang="zh-CN" sz="2551" dirty="0"/>
              <a:t>(Li);title('</a:t>
            </a:r>
            <a:r>
              <a:rPr lang="zh-CN" altLang="zh-CN" sz="2551" dirty="0"/>
              <a:t>估计光照分量</a:t>
            </a:r>
            <a:r>
              <a:rPr lang="en-US" altLang="zh-CN" sz="2551" dirty="0"/>
              <a:t>');</a:t>
            </a:r>
            <a:endParaRPr lang="zh-CN" altLang="zh-CN" sz="2551" dirty="0"/>
          </a:p>
          <a:p>
            <a:pPr algn="just">
              <a:spcBef>
                <a:spcPts val="255"/>
              </a:spcBef>
              <a:spcAft>
                <a:spcPts val="128"/>
              </a:spcAft>
            </a:pPr>
            <a:r>
              <a:rPr lang="en-US" altLang="zh-CN" sz="2551" dirty="0" err="1"/>
              <a:t>Rhigh</a:t>
            </a:r>
            <a:r>
              <a:rPr lang="en-US" altLang="zh-CN" sz="2551" dirty="0"/>
              <a:t>=log(RI./Rlow+1);     </a:t>
            </a:r>
            <a:r>
              <a:rPr lang="en-US" altLang="zh-CN" sz="2551" dirty="0" err="1"/>
              <a:t>Ghigh</a:t>
            </a:r>
            <a:r>
              <a:rPr lang="en-US" altLang="zh-CN" sz="2551" dirty="0"/>
              <a:t>=log(GI./Glow+1                                            </a:t>
            </a:r>
            <a:r>
              <a:rPr lang="en-US" altLang="zh-CN" sz="2551" dirty="0" err="1"/>
              <a:t>Bhigh</a:t>
            </a:r>
            <a:r>
              <a:rPr lang="en-US" altLang="zh-CN" sz="2551" dirty="0"/>
              <a:t>=log(BI./Blow+1); SSRI=cat(3,Rhigh,Ghigh,Bhigh);</a:t>
            </a:r>
            <a:endParaRPr lang="zh-CN" altLang="zh-CN" sz="2551" dirty="0"/>
          </a:p>
          <a:p>
            <a:pPr algn="just">
              <a:spcBef>
                <a:spcPts val="255"/>
              </a:spcBef>
              <a:spcAft>
                <a:spcPts val="128"/>
              </a:spcAft>
            </a:pPr>
            <a:r>
              <a:rPr lang="en-US" altLang="zh-CN" sz="2551" dirty="0" err="1"/>
              <a:t>figure;imshow</a:t>
            </a:r>
            <a:r>
              <a:rPr lang="en-US" altLang="zh-CN" sz="2551" dirty="0"/>
              <a:t>((SSRI));title('</a:t>
            </a:r>
            <a:r>
              <a:rPr lang="zh-CN" altLang="zh-CN" sz="2551" dirty="0"/>
              <a:t>单尺度</a:t>
            </a:r>
            <a:r>
              <a:rPr lang="en-US" altLang="zh-CN" sz="2551" dirty="0" err="1"/>
              <a:t>Retinex</a:t>
            </a:r>
            <a:r>
              <a:rPr lang="zh-CN" altLang="zh-CN" sz="2551" dirty="0"/>
              <a:t>增强</a:t>
            </a:r>
            <a:r>
              <a:rPr lang="en-US" altLang="zh-CN" sz="2551" dirty="0"/>
              <a:t>');</a:t>
            </a:r>
            <a:endParaRPr lang="zh-CN" altLang="en-US" sz="2551" dirty="0"/>
          </a:p>
        </p:txBody>
      </p:sp>
      <p:sp>
        <p:nvSpPr>
          <p:cNvPr id="4" name="Rectangle 2"/>
          <p:cNvSpPr txBox="1">
            <a:spLocks noChangeArrowheads="1"/>
          </p:cNvSpPr>
          <p:nvPr/>
        </p:nvSpPr>
        <p:spPr bwMode="auto">
          <a:xfrm>
            <a:off x="1963381" y="305746"/>
            <a:ext cx="5464352"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5.3.2</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3061" kern="0"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Retinex</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理论的增强</a:t>
            </a:r>
          </a:p>
        </p:txBody>
      </p:sp>
      <p:sp>
        <p:nvSpPr>
          <p:cNvPr id="5" name="Rectangle 2"/>
          <p:cNvSpPr txBox="1">
            <a:spLocks noChangeArrowheads="1"/>
          </p:cNvSpPr>
          <p:nvPr/>
        </p:nvSpPr>
        <p:spPr bwMode="auto">
          <a:xfrm>
            <a:off x="5223486" y="933434"/>
            <a:ext cx="513877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基于照度反射模型的图像增强</a:t>
            </a:r>
          </a:p>
        </p:txBody>
      </p:sp>
    </p:spTree>
    <p:extLst>
      <p:ext uri="{BB962C8B-B14F-4D97-AF65-F5344CB8AC3E}">
        <p14:creationId xmlns:p14="http://schemas.microsoft.com/office/powerpoint/2010/main" val="74640626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77</a:t>
            </a:fld>
            <a:endParaRPr lang="en-US" altLang="zh-CN"/>
          </a:p>
        </p:txBody>
      </p:sp>
      <p:sp>
        <p:nvSpPr>
          <p:cNvPr id="3" name="Rectangle 2"/>
          <p:cNvSpPr txBox="1">
            <a:spLocks noChangeArrowheads="1"/>
          </p:cNvSpPr>
          <p:nvPr/>
        </p:nvSpPr>
        <p:spPr bwMode="auto">
          <a:xfrm>
            <a:off x="1963381" y="305746"/>
            <a:ext cx="5464352"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5.3.2</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3061" kern="0"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Retinex</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理论的增强</a:t>
            </a:r>
          </a:p>
        </p:txBody>
      </p:sp>
      <p:sp>
        <p:nvSpPr>
          <p:cNvPr id="4" name="Rectangle 2"/>
          <p:cNvSpPr txBox="1">
            <a:spLocks noChangeArrowheads="1"/>
          </p:cNvSpPr>
          <p:nvPr/>
        </p:nvSpPr>
        <p:spPr bwMode="auto">
          <a:xfrm>
            <a:off x="5223486" y="933434"/>
            <a:ext cx="513877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基于照度反射模型的图像增强</a:t>
            </a:r>
          </a:p>
        </p:txBody>
      </p:sp>
      <p:pic>
        <p:nvPicPr>
          <p:cNvPr id="59395" name="图片 2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9242" y="2531792"/>
            <a:ext cx="2744243" cy="2066253"/>
          </a:xfrm>
          <a:prstGeom prst="rect">
            <a:avLst/>
          </a:prstGeom>
          <a:noFill/>
          <a:extLst>
            <a:ext uri="{909E8E84-426E-40DD-AFC4-6F175D3DCCD1}">
              <a14:hiddenFill xmlns:a14="http://schemas.microsoft.com/office/drawing/2010/main">
                <a:solidFill>
                  <a:srgbClr val="FFFFFF"/>
                </a:solidFill>
              </a14:hiddenFill>
            </a:ext>
          </a:extLst>
        </p:spPr>
      </p:pic>
      <p:pic>
        <p:nvPicPr>
          <p:cNvPr id="59394" name="图片 2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7473" y="1398226"/>
            <a:ext cx="2765851" cy="2066253"/>
          </a:xfrm>
          <a:prstGeom prst="rect">
            <a:avLst/>
          </a:prstGeom>
          <a:noFill/>
          <a:extLst>
            <a:ext uri="{909E8E84-426E-40DD-AFC4-6F175D3DCCD1}">
              <a14:hiddenFill xmlns:a14="http://schemas.microsoft.com/office/drawing/2010/main">
                <a:solidFill>
                  <a:srgbClr val="FFFFFF"/>
                </a:solidFill>
              </a14:hiddenFill>
            </a:ext>
          </a:extLst>
        </p:spPr>
      </p:pic>
      <p:pic>
        <p:nvPicPr>
          <p:cNvPr id="59393" name="图片 2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297" y="3901427"/>
            <a:ext cx="2765851" cy="2066253"/>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5944129" y="3458669"/>
            <a:ext cx="3264035" cy="524118"/>
          </a:xfrm>
          <a:prstGeom prst="rect">
            <a:avLst/>
          </a:prstGeom>
        </p:spPr>
        <p:txBody>
          <a:bodyPr wrap="none">
            <a:spAutoFit/>
          </a:bodyPr>
          <a:lstStyle/>
          <a:p>
            <a:r>
              <a:rPr lang="zh-CN" altLang="zh-CN" sz="2806" kern="100" dirty="0">
                <a:ea typeface="楷体" panose="02010609060101010101" pitchFamily="49" charset="-122"/>
                <a:cs typeface="Times New Roman" panose="02020603050405020304" pitchFamily="18" charset="0"/>
              </a:rPr>
              <a:t>（</a:t>
            </a:r>
            <a:r>
              <a:rPr lang="en-US" altLang="zh-CN" sz="2806" kern="100" dirty="0">
                <a:ea typeface="楷体" panose="02010609060101010101" pitchFamily="49" charset="-122"/>
                <a:cs typeface="Times New Roman" panose="02020603050405020304" pitchFamily="18" charset="0"/>
              </a:rPr>
              <a:t>b</a:t>
            </a:r>
            <a:r>
              <a:rPr lang="zh-CN" altLang="zh-CN" sz="2806" kern="100" dirty="0">
                <a:ea typeface="楷体" panose="02010609060101010101" pitchFamily="49" charset="-122"/>
                <a:cs typeface="Times New Roman" panose="02020603050405020304" pitchFamily="18" charset="0"/>
              </a:rPr>
              <a:t>）估计光照分量</a:t>
            </a:r>
            <a:endParaRPr lang="zh-CN" altLang="en-US" sz="2806" dirty="0">
              <a:ea typeface="楷体" panose="02010609060101010101" pitchFamily="49" charset="-122"/>
              <a:cs typeface="Times New Roman" panose="02020603050405020304" pitchFamily="18" charset="0"/>
            </a:endParaRPr>
          </a:p>
        </p:txBody>
      </p:sp>
      <p:sp>
        <p:nvSpPr>
          <p:cNvPr id="9" name="矩形 8"/>
          <p:cNvSpPr/>
          <p:nvPr/>
        </p:nvSpPr>
        <p:spPr>
          <a:xfrm>
            <a:off x="5790256" y="5967681"/>
            <a:ext cx="4572000" cy="524118"/>
          </a:xfrm>
          <a:prstGeom prst="rect">
            <a:avLst/>
          </a:prstGeom>
        </p:spPr>
        <p:txBody>
          <a:bodyPr>
            <a:spAutoFit/>
          </a:bodyPr>
          <a:lstStyle/>
          <a:p>
            <a:r>
              <a:rPr lang="zh-CN" altLang="zh-CN" sz="2806" kern="100" dirty="0">
                <a:ea typeface="楷体" panose="02010609060101010101" pitchFamily="49" charset="-122"/>
                <a:cs typeface="Times New Roman" panose="02020603050405020304" pitchFamily="18" charset="0"/>
              </a:rPr>
              <a:t>（</a:t>
            </a:r>
            <a:r>
              <a:rPr lang="en-US" altLang="zh-CN" sz="2806" kern="100" dirty="0">
                <a:ea typeface="楷体" panose="02010609060101010101" pitchFamily="49" charset="-122"/>
                <a:cs typeface="Times New Roman" panose="02020603050405020304" pitchFamily="18" charset="0"/>
              </a:rPr>
              <a:t>c</a:t>
            </a:r>
            <a:r>
              <a:rPr lang="zh-CN" altLang="zh-CN" sz="2806" kern="100" dirty="0">
                <a:ea typeface="楷体" panose="02010609060101010101" pitchFamily="49" charset="-122"/>
                <a:cs typeface="Times New Roman" panose="02020603050405020304" pitchFamily="18" charset="0"/>
              </a:rPr>
              <a:t>）单尺度</a:t>
            </a:r>
            <a:r>
              <a:rPr lang="en-US" altLang="zh-CN" sz="2806" kern="100" dirty="0" err="1">
                <a:ea typeface="楷体" panose="02010609060101010101" pitchFamily="49" charset="-122"/>
                <a:cs typeface="Times New Roman" panose="02020603050405020304" pitchFamily="18" charset="0"/>
              </a:rPr>
              <a:t>Retinex</a:t>
            </a:r>
            <a:r>
              <a:rPr lang="zh-CN" altLang="zh-CN" sz="2806" kern="100" dirty="0">
                <a:ea typeface="楷体" panose="02010609060101010101" pitchFamily="49" charset="-122"/>
                <a:cs typeface="Times New Roman" panose="02020603050405020304" pitchFamily="18" charset="0"/>
              </a:rPr>
              <a:t>增强</a:t>
            </a:r>
            <a:endParaRPr lang="zh-CN" altLang="en-US" sz="2806" dirty="0">
              <a:ea typeface="楷体" panose="02010609060101010101" pitchFamily="49" charset="-122"/>
              <a:cs typeface="Times New Roman" panose="02020603050405020304" pitchFamily="18" charset="0"/>
            </a:endParaRPr>
          </a:p>
        </p:txBody>
      </p:sp>
      <p:sp>
        <p:nvSpPr>
          <p:cNvPr id="10" name="矩形 9"/>
          <p:cNvSpPr/>
          <p:nvPr/>
        </p:nvSpPr>
        <p:spPr>
          <a:xfrm>
            <a:off x="2587193" y="4594861"/>
            <a:ext cx="1898277" cy="524118"/>
          </a:xfrm>
          <a:prstGeom prst="rect">
            <a:avLst/>
          </a:prstGeom>
        </p:spPr>
        <p:txBody>
          <a:bodyPr wrap="none">
            <a:spAutoFit/>
          </a:bodyPr>
          <a:lstStyle/>
          <a:p>
            <a:r>
              <a:rPr lang="zh-CN" altLang="zh-CN" sz="2806" kern="100" dirty="0">
                <a:ea typeface="楷体" panose="02010609060101010101" pitchFamily="49" charset="-122"/>
                <a:cs typeface="Times New Roman" panose="02020603050405020304" pitchFamily="18" charset="0"/>
              </a:rPr>
              <a:t>（</a:t>
            </a:r>
            <a:r>
              <a:rPr lang="en-US" altLang="zh-CN" sz="2806" kern="100" dirty="0">
                <a:ea typeface="楷体" panose="02010609060101010101" pitchFamily="49" charset="-122"/>
                <a:cs typeface="Times New Roman" panose="02020603050405020304" pitchFamily="18" charset="0"/>
              </a:rPr>
              <a:t>a</a:t>
            </a:r>
            <a:r>
              <a:rPr lang="zh-CN" altLang="zh-CN" sz="2806" kern="100" dirty="0">
                <a:ea typeface="楷体" panose="02010609060101010101" pitchFamily="49" charset="-122"/>
                <a:cs typeface="Times New Roman" panose="02020603050405020304" pitchFamily="18" charset="0"/>
              </a:rPr>
              <a:t>）原图 </a:t>
            </a:r>
            <a:endParaRPr lang="zh-CN" altLang="en-US" sz="2806" dirty="0">
              <a:ea typeface="楷体" panose="02010609060101010101" pitchFamily="49" charset="-122"/>
              <a:cs typeface="Times New Roman" panose="02020603050405020304" pitchFamily="18" charset="0"/>
            </a:endParaRPr>
          </a:p>
        </p:txBody>
      </p:sp>
      <p:sp>
        <p:nvSpPr>
          <p:cNvPr id="11" name="矩形 10"/>
          <p:cNvSpPr/>
          <p:nvPr/>
        </p:nvSpPr>
        <p:spPr>
          <a:xfrm>
            <a:off x="1963381" y="1369146"/>
            <a:ext cx="7878374" cy="445635"/>
          </a:xfrm>
          <a:prstGeom prst="rect">
            <a:avLst/>
          </a:prstGeom>
        </p:spPr>
        <p:txBody>
          <a:bodyPr wrap="square">
            <a:spAutoFit/>
          </a:bodyPr>
          <a:lstStyle/>
          <a:p>
            <a:pPr marL="437369" indent="-437369">
              <a:buClr>
                <a:srgbClr val="7000C8"/>
              </a:buClr>
              <a:buSzPct val="75000"/>
              <a:buFont typeface="Wingdings" panose="05000000000000000000" pitchFamily="2" charset="2"/>
              <a:buChar char="n"/>
            </a:pPr>
            <a:r>
              <a:rPr lang="zh-CN" altLang="en-US" sz="2296" kern="100" dirty="0">
                <a:latin typeface="楷体" panose="02010609060101010101" pitchFamily="49" charset="-122"/>
                <a:ea typeface="楷体" panose="02010609060101010101" pitchFamily="49" charset="-122"/>
                <a:cs typeface="Times New Roman" panose="02020603050405020304" pitchFamily="18" charset="0"/>
              </a:rPr>
              <a:t>例程</a:t>
            </a:r>
            <a:r>
              <a:rPr lang="en-US" altLang="zh-CN" sz="2296" kern="100" dirty="0">
                <a:latin typeface="楷体" panose="02010609060101010101" pitchFamily="49" charset="-122"/>
                <a:ea typeface="楷体" panose="02010609060101010101" pitchFamily="49" charset="-122"/>
                <a:cs typeface="Times New Roman" panose="02020603050405020304" pitchFamily="18" charset="0"/>
              </a:rPr>
              <a:t>—</a:t>
            </a:r>
            <a:r>
              <a:rPr lang="zh-CN" altLang="en-US" sz="2296" kern="100" dirty="0">
                <a:latin typeface="楷体" panose="02010609060101010101" pitchFamily="49" charset="-122"/>
                <a:ea typeface="楷体" panose="02010609060101010101" pitchFamily="49" charset="-122"/>
                <a:cs typeface="Times New Roman" panose="02020603050405020304" pitchFamily="18" charset="0"/>
              </a:rPr>
              <a:t>效果</a:t>
            </a:r>
            <a:endParaRPr lang="zh-CN" altLang="en-US" sz="2296"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29843201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78</a:t>
            </a:fld>
            <a:endParaRPr lang="en-US" altLang="zh-CN"/>
          </a:p>
        </p:txBody>
      </p:sp>
      <p:sp>
        <p:nvSpPr>
          <p:cNvPr id="3" name="Rectangle 2"/>
          <p:cNvSpPr txBox="1">
            <a:spLocks noChangeArrowheads="1"/>
          </p:cNvSpPr>
          <p:nvPr/>
        </p:nvSpPr>
        <p:spPr bwMode="auto">
          <a:xfrm>
            <a:off x="1963381" y="305746"/>
            <a:ext cx="5464352"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5.3.2</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3061" kern="0"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Retinex</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理论的增强</a:t>
            </a:r>
          </a:p>
        </p:txBody>
      </p:sp>
      <p:sp>
        <p:nvSpPr>
          <p:cNvPr id="4" name="Rectangle 2"/>
          <p:cNvSpPr txBox="1">
            <a:spLocks noChangeArrowheads="1"/>
          </p:cNvSpPr>
          <p:nvPr/>
        </p:nvSpPr>
        <p:spPr bwMode="auto">
          <a:xfrm>
            <a:off x="5223486" y="933434"/>
            <a:ext cx="513877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基于照度反射模型的图像增强</a:t>
            </a:r>
          </a:p>
        </p:txBody>
      </p:sp>
      <p:sp>
        <p:nvSpPr>
          <p:cNvPr id="5" name="矩形 4"/>
          <p:cNvSpPr/>
          <p:nvPr/>
        </p:nvSpPr>
        <p:spPr>
          <a:xfrm>
            <a:off x="1687504" y="1330296"/>
            <a:ext cx="3292889" cy="445635"/>
          </a:xfrm>
          <a:prstGeom prst="rect">
            <a:avLst/>
          </a:prstGeom>
        </p:spPr>
        <p:txBody>
          <a:bodyPr wrap="none">
            <a:spAutoFit/>
          </a:bodyPr>
          <a:lstStyle/>
          <a:p>
            <a:r>
              <a:rPr lang="zh-CN" altLang="en-US" sz="2296" kern="100" dirty="0">
                <a:solidFill>
                  <a:srgbClr val="0000CC"/>
                </a:solidFill>
                <a:latin typeface="+mj-ea"/>
                <a:ea typeface="+mj-ea"/>
                <a:cs typeface="Times New Roman" panose="02020603050405020304" pitchFamily="18" charset="0"/>
              </a:rPr>
              <a:t>（</a:t>
            </a:r>
            <a:r>
              <a:rPr lang="en-US" altLang="zh-CN" sz="2296" kern="100" dirty="0">
                <a:solidFill>
                  <a:srgbClr val="0000CC"/>
                </a:solidFill>
                <a:latin typeface="+mj-ea"/>
                <a:ea typeface="+mj-ea"/>
                <a:cs typeface="Times New Roman" panose="02020603050405020304" pitchFamily="18" charset="0"/>
              </a:rPr>
              <a:t>2</a:t>
            </a:r>
            <a:r>
              <a:rPr lang="zh-CN" altLang="en-US" sz="2296" kern="100" dirty="0">
                <a:solidFill>
                  <a:srgbClr val="0000CC"/>
                </a:solidFill>
                <a:latin typeface="+mj-ea"/>
                <a:ea typeface="+mj-ea"/>
                <a:cs typeface="Times New Roman" panose="02020603050405020304" pitchFamily="18" charset="0"/>
              </a:rPr>
              <a:t>）多</a:t>
            </a:r>
            <a:r>
              <a:rPr lang="zh-CN" altLang="zh-CN" sz="2296" kern="100" dirty="0">
                <a:solidFill>
                  <a:srgbClr val="0000CC"/>
                </a:solidFill>
                <a:latin typeface="+mj-ea"/>
                <a:ea typeface="+mj-ea"/>
                <a:cs typeface="Times New Roman" panose="02020603050405020304" pitchFamily="18" charset="0"/>
              </a:rPr>
              <a:t>尺度</a:t>
            </a:r>
            <a:r>
              <a:rPr lang="en-US" altLang="zh-CN" sz="2296" kern="100" dirty="0" err="1">
                <a:solidFill>
                  <a:srgbClr val="0000CC"/>
                </a:solidFill>
                <a:latin typeface="+mj-ea"/>
                <a:ea typeface="+mj-ea"/>
                <a:cs typeface="Times New Roman" panose="02020603050405020304" pitchFamily="18" charset="0"/>
              </a:rPr>
              <a:t>Retinex</a:t>
            </a:r>
            <a:r>
              <a:rPr lang="zh-CN" altLang="zh-CN" sz="2296" kern="100" dirty="0">
                <a:solidFill>
                  <a:srgbClr val="0000CC"/>
                </a:solidFill>
                <a:latin typeface="+mj-ea"/>
                <a:ea typeface="+mj-ea"/>
                <a:cs typeface="Times New Roman" panose="02020603050405020304" pitchFamily="18" charset="0"/>
              </a:rPr>
              <a:t>增强</a:t>
            </a:r>
            <a:endParaRPr lang="zh-CN" altLang="en-US" sz="2296" dirty="0">
              <a:solidFill>
                <a:srgbClr val="0000CC"/>
              </a:solidFill>
              <a:latin typeface="+mj-ea"/>
              <a:ea typeface="+mj-ea"/>
            </a:endParaRPr>
          </a:p>
        </p:txBody>
      </p:sp>
      <p:sp>
        <p:nvSpPr>
          <p:cNvPr id="7" name="矩形 6"/>
          <p:cNvSpPr/>
          <p:nvPr/>
        </p:nvSpPr>
        <p:spPr>
          <a:xfrm>
            <a:off x="2166636" y="2651005"/>
            <a:ext cx="3883755" cy="445635"/>
          </a:xfrm>
          <a:prstGeom prst="rect">
            <a:avLst/>
          </a:prstGeom>
        </p:spPr>
        <p:txBody>
          <a:bodyPr wrap="none">
            <a:spAutoFit/>
          </a:bodyPr>
          <a:lstStyle/>
          <a:p>
            <a:pPr marL="437369" indent="-437369">
              <a:buClr>
                <a:srgbClr val="7000C8"/>
              </a:buClr>
              <a:buSzPct val="75000"/>
              <a:buFont typeface="Wingdings" panose="05000000000000000000" pitchFamily="2" charset="2"/>
              <a:buChar char="p"/>
            </a:pPr>
            <a:r>
              <a:rPr lang="zh-CN" altLang="zh-CN" sz="2296" kern="100" dirty="0">
                <a:ea typeface="楷体" panose="02010609060101010101" pitchFamily="49" charset="-122"/>
                <a:cs typeface="Times New Roman" panose="02020603050405020304" pitchFamily="18" charset="0"/>
              </a:rPr>
              <a:t>设置不同尺度</a:t>
            </a:r>
            <a:r>
              <a:rPr lang="zh-CN" altLang="en-US" sz="2296" i="1" kern="100" dirty="0">
                <a:ea typeface="楷体" panose="02010609060101010101" pitchFamily="49" charset="-122"/>
                <a:cs typeface="Times New Roman" panose="02020603050405020304" pitchFamily="18" charset="0"/>
                <a:sym typeface="Symbol" panose="05050102010706020507" pitchFamily="18" charset="2"/>
              </a:rPr>
              <a:t></a:t>
            </a:r>
            <a:r>
              <a:rPr lang="en-US" altLang="zh-CN" sz="2296" i="1" kern="100" baseline="-25000" dirty="0">
                <a:ea typeface="楷体" panose="02010609060101010101" pitchFamily="49" charset="-122"/>
                <a:cs typeface="Times New Roman" panose="02020603050405020304" pitchFamily="18" charset="0"/>
                <a:sym typeface="Symbol" panose="05050102010706020507" pitchFamily="18" charset="2"/>
              </a:rPr>
              <a:t>n </a:t>
            </a:r>
            <a:r>
              <a:rPr lang="en-US" altLang="zh-CN" sz="2296" kern="100" dirty="0">
                <a:ea typeface="楷体" panose="02010609060101010101" pitchFamily="49" charset="-122"/>
                <a:cs typeface="Times New Roman" panose="02020603050405020304" pitchFamily="18" charset="0"/>
                <a:sym typeface="Symbol" panose="05050102010706020507" pitchFamily="18" charset="2"/>
              </a:rPr>
              <a:t>, </a:t>
            </a:r>
            <a:r>
              <a:rPr lang="en-US" altLang="zh-CN" sz="2296" i="1" kern="100" dirty="0">
                <a:ea typeface="楷体" panose="02010609060101010101" pitchFamily="49" charset="-122"/>
                <a:cs typeface="Times New Roman" panose="02020603050405020304" pitchFamily="18" charset="0"/>
                <a:sym typeface="Symbol" panose="05050102010706020507" pitchFamily="18" charset="2"/>
              </a:rPr>
              <a:t>n</a:t>
            </a:r>
            <a:r>
              <a:rPr lang="en-US" altLang="zh-CN" sz="2296" kern="100" dirty="0">
                <a:ea typeface="楷体" panose="02010609060101010101" pitchFamily="49" charset="-122"/>
                <a:cs typeface="Times New Roman" panose="02020603050405020304" pitchFamily="18" charset="0"/>
                <a:sym typeface="Symbol" panose="05050102010706020507" pitchFamily="18" charset="2"/>
              </a:rPr>
              <a:t>=1,2,…</a:t>
            </a:r>
            <a:endParaRPr lang="zh-CN" altLang="en-US" sz="2296" dirty="0">
              <a:ea typeface="楷体" panose="02010609060101010101" pitchFamily="49" charset="-122"/>
              <a:cs typeface="Times New Roman" panose="02020603050405020304" pitchFamily="18" charset="0"/>
            </a:endParaRPr>
          </a:p>
        </p:txBody>
      </p:sp>
      <p:sp>
        <p:nvSpPr>
          <p:cNvPr id="8" name="矩形 7"/>
          <p:cNvSpPr/>
          <p:nvPr/>
        </p:nvSpPr>
        <p:spPr>
          <a:xfrm>
            <a:off x="2166635" y="3396289"/>
            <a:ext cx="7944132" cy="445635"/>
          </a:xfrm>
          <a:prstGeom prst="rect">
            <a:avLst/>
          </a:prstGeom>
        </p:spPr>
        <p:txBody>
          <a:bodyPr wrap="square">
            <a:spAutoFit/>
          </a:bodyPr>
          <a:lstStyle/>
          <a:p>
            <a:pPr marL="437369" indent="-437369">
              <a:buClr>
                <a:srgbClr val="7000C8"/>
              </a:buClr>
              <a:buSzPct val="75000"/>
              <a:buFont typeface="Wingdings" panose="05000000000000000000" pitchFamily="2" charset="2"/>
              <a:buChar char="p"/>
            </a:pPr>
            <a:r>
              <a:rPr lang="zh-CN" altLang="zh-CN" sz="2296" kern="100" dirty="0">
                <a:ea typeface="楷体" panose="02010609060101010101" pitchFamily="49" charset="-122"/>
                <a:cs typeface="Times New Roman" panose="02020603050405020304" pitchFamily="18" charset="0"/>
              </a:rPr>
              <a:t>计算不同尺度的中心环绕函数</a:t>
            </a:r>
            <a:r>
              <a:rPr lang="en-US" altLang="zh-CN" sz="2296" i="1" kern="100" dirty="0" err="1">
                <a:ea typeface="楷体" panose="02010609060101010101" pitchFamily="49" charset="-122"/>
                <a:cs typeface="Times New Roman" panose="02020603050405020304" pitchFamily="18" charset="0"/>
              </a:rPr>
              <a:t>F</a:t>
            </a:r>
            <a:r>
              <a:rPr lang="en-US" altLang="zh-CN" sz="2296" i="1" kern="100" baseline="-25000" dirty="0" err="1">
                <a:ea typeface="楷体" panose="02010609060101010101" pitchFamily="49" charset="-122"/>
                <a:cs typeface="Times New Roman" panose="02020603050405020304" pitchFamily="18" charset="0"/>
              </a:rPr>
              <a:t>n</a:t>
            </a:r>
            <a:r>
              <a:rPr lang="en-US" altLang="zh-CN" sz="2296" dirty="0">
                <a:ea typeface="楷体" panose="02010609060101010101" pitchFamily="49" charset="-122"/>
                <a:cs typeface="Times New Roman" panose="02020603050405020304" pitchFamily="18" charset="0"/>
              </a:rPr>
              <a:t>(</a:t>
            </a:r>
            <a:r>
              <a:rPr lang="en-US" altLang="zh-CN" sz="2296" i="1" dirty="0" err="1">
                <a:ea typeface="楷体" panose="02010609060101010101" pitchFamily="49" charset="-122"/>
                <a:cs typeface="Times New Roman" panose="02020603050405020304" pitchFamily="18" charset="0"/>
              </a:rPr>
              <a:t>x</a:t>
            </a:r>
            <a:r>
              <a:rPr lang="en-US" altLang="zh-CN" sz="2296" dirty="0" err="1">
                <a:ea typeface="楷体" panose="02010609060101010101" pitchFamily="49" charset="-122"/>
                <a:cs typeface="Times New Roman" panose="02020603050405020304" pitchFamily="18" charset="0"/>
              </a:rPr>
              <a:t>,</a:t>
            </a:r>
            <a:r>
              <a:rPr lang="en-US" altLang="zh-CN" sz="2296" i="1" dirty="0" err="1">
                <a:ea typeface="楷体" panose="02010609060101010101" pitchFamily="49" charset="-122"/>
                <a:cs typeface="Times New Roman" panose="02020603050405020304" pitchFamily="18" charset="0"/>
              </a:rPr>
              <a:t>y</a:t>
            </a:r>
            <a:r>
              <a:rPr lang="en-US" altLang="zh-CN" sz="2296" dirty="0">
                <a:ea typeface="楷体" panose="02010609060101010101" pitchFamily="49" charset="-122"/>
                <a:cs typeface="Times New Roman" panose="02020603050405020304" pitchFamily="18" charset="0"/>
              </a:rPr>
              <a:t>)</a:t>
            </a:r>
            <a:endParaRPr lang="zh-CN" altLang="en-US" sz="2296" dirty="0">
              <a:ea typeface="楷体" panose="02010609060101010101" pitchFamily="49" charset="-122"/>
              <a:cs typeface="Times New Roman" panose="02020603050405020304" pitchFamily="18" charset="0"/>
            </a:endParaRPr>
          </a:p>
        </p:txBody>
      </p:sp>
      <p:sp>
        <p:nvSpPr>
          <p:cNvPr id="9" name="矩形 8"/>
          <p:cNvSpPr/>
          <p:nvPr/>
        </p:nvSpPr>
        <p:spPr>
          <a:xfrm>
            <a:off x="2196743" y="4099167"/>
            <a:ext cx="8247014" cy="445635"/>
          </a:xfrm>
          <a:prstGeom prst="rect">
            <a:avLst/>
          </a:prstGeom>
        </p:spPr>
        <p:txBody>
          <a:bodyPr wrap="square">
            <a:spAutoFit/>
          </a:bodyPr>
          <a:lstStyle/>
          <a:p>
            <a:pPr marL="437369" indent="-437369">
              <a:buClr>
                <a:srgbClr val="7000C8"/>
              </a:buClr>
              <a:buSzPct val="75000"/>
              <a:buFont typeface="Wingdings" panose="05000000000000000000" pitchFamily="2" charset="2"/>
              <a:buChar char="p"/>
            </a:pPr>
            <a:r>
              <a:rPr lang="zh-CN" altLang="zh-CN" sz="2296" kern="100" dirty="0">
                <a:ea typeface="楷体" panose="02010609060101010101" pitchFamily="49" charset="-122"/>
                <a:cs typeface="Times New Roman" panose="02020603050405020304" pitchFamily="18" charset="0"/>
              </a:rPr>
              <a:t>求不同尺度的</a:t>
            </a:r>
            <a:r>
              <a:rPr lang="en-US" altLang="zh-CN" sz="2296" kern="100" dirty="0" err="1">
                <a:ea typeface="楷体" panose="02010609060101010101" pitchFamily="49" charset="-122"/>
                <a:cs typeface="Times New Roman" panose="02020603050405020304" pitchFamily="18" charset="0"/>
              </a:rPr>
              <a:t>Retinex</a:t>
            </a:r>
            <a:r>
              <a:rPr lang="zh-CN" altLang="zh-CN" sz="2296" kern="100" dirty="0">
                <a:ea typeface="楷体" panose="02010609060101010101" pitchFamily="49" charset="-122"/>
                <a:cs typeface="Times New Roman" panose="02020603050405020304" pitchFamily="18" charset="0"/>
              </a:rPr>
              <a:t>增强输出</a:t>
            </a:r>
            <a:endParaRPr lang="zh-CN" altLang="en-US" sz="2296" dirty="0">
              <a:ea typeface="楷体" panose="02010609060101010101" pitchFamily="49" charset="-122"/>
              <a:cs typeface="Times New Roman" panose="02020603050405020304" pitchFamily="18" charset="0"/>
            </a:endParaRPr>
          </a:p>
        </p:txBody>
      </p:sp>
      <p:graphicFrame>
        <p:nvGraphicFramePr>
          <p:cNvPr id="11" name="对象 10"/>
          <p:cNvGraphicFramePr>
            <a:graphicFrameLocks noChangeAspect="1"/>
          </p:cNvGraphicFramePr>
          <p:nvPr>
            <p:extLst/>
          </p:nvPr>
        </p:nvGraphicFramePr>
        <p:xfrm>
          <a:off x="2715197" y="4814420"/>
          <a:ext cx="7395571" cy="633651"/>
        </p:xfrm>
        <a:graphic>
          <a:graphicData uri="http://schemas.openxmlformats.org/presentationml/2006/ole">
            <mc:AlternateContent xmlns:mc="http://schemas.openxmlformats.org/markup-compatibility/2006">
              <mc:Choice xmlns:v="urn:schemas-microsoft-com:vml" Requires="v">
                <p:oleObj spid="_x0000_s22552" name="Equation" r:id="rId3" imgW="3454200" imgH="304560" progId="Equation.DSMT4">
                  <p:embed/>
                </p:oleObj>
              </mc:Choice>
              <mc:Fallback>
                <p:oleObj name="Equation" r:id="rId3" imgW="3454200" imgH="304560" progId="Equation.DSMT4">
                  <p:embed/>
                  <p:pic>
                    <p:nvPicPr>
                      <p:cNvPr id="11" name="对象 10"/>
                      <p:cNvPicPr>
                        <a:picLocks noChangeAspect="1" noChangeArrowheads="1"/>
                      </p:cNvPicPr>
                      <p:nvPr/>
                    </p:nvPicPr>
                    <p:blipFill>
                      <a:blip r:embed="rId4"/>
                      <a:srcRect/>
                      <a:stretch>
                        <a:fillRect/>
                      </a:stretch>
                    </p:blipFill>
                    <p:spPr bwMode="auto">
                      <a:xfrm>
                        <a:off x="2715197" y="4814420"/>
                        <a:ext cx="7395571" cy="633651"/>
                      </a:xfrm>
                      <a:prstGeom prst="rect">
                        <a:avLst/>
                      </a:prstGeom>
                      <a:noFill/>
                    </p:spPr>
                  </p:pic>
                </p:oleObj>
              </mc:Fallback>
            </mc:AlternateContent>
          </a:graphicData>
        </a:graphic>
      </p:graphicFrame>
      <p:sp>
        <p:nvSpPr>
          <p:cNvPr id="12" name="矩形 11"/>
          <p:cNvSpPr/>
          <p:nvPr/>
        </p:nvSpPr>
        <p:spPr>
          <a:xfrm>
            <a:off x="3630316" y="5602009"/>
            <a:ext cx="6731940" cy="445635"/>
          </a:xfrm>
          <a:prstGeom prst="rect">
            <a:avLst/>
          </a:prstGeom>
        </p:spPr>
        <p:txBody>
          <a:bodyPr wrap="square">
            <a:spAutoFit/>
          </a:bodyPr>
          <a:lstStyle/>
          <a:p>
            <a:r>
              <a:rPr lang="zh-CN" altLang="zh-CN" sz="2296" kern="100" dirty="0">
                <a:ea typeface="楷体" panose="02010609060101010101" pitchFamily="49" charset="-122"/>
                <a:cs typeface="Times New Roman" panose="02020603050405020304" pitchFamily="18" charset="0"/>
              </a:rPr>
              <a:t>是第</a:t>
            </a:r>
            <a:r>
              <a:rPr lang="en-US" altLang="zh-CN" sz="2296" i="1" kern="100" dirty="0">
                <a:ea typeface="楷体" panose="02010609060101010101" pitchFamily="49" charset="-122"/>
                <a:cs typeface="Times New Roman" panose="02020603050405020304" pitchFamily="18" charset="0"/>
              </a:rPr>
              <a:t>C</a:t>
            </a:r>
            <a:r>
              <a:rPr lang="zh-CN" altLang="zh-CN" sz="2296" kern="100" dirty="0">
                <a:ea typeface="楷体" panose="02010609060101010101" pitchFamily="49" charset="-122"/>
                <a:cs typeface="Times New Roman" panose="02020603050405020304" pitchFamily="18" charset="0"/>
              </a:rPr>
              <a:t>通道第</a:t>
            </a:r>
            <a:r>
              <a:rPr lang="en-US" altLang="zh-CN" sz="2296" i="1" kern="100" dirty="0">
                <a:ea typeface="楷体" panose="02010609060101010101" pitchFamily="49" charset="-122"/>
                <a:cs typeface="Times New Roman" panose="02020603050405020304" pitchFamily="18" charset="0"/>
              </a:rPr>
              <a:t>n</a:t>
            </a:r>
            <a:r>
              <a:rPr lang="zh-CN" altLang="zh-CN" sz="2296" kern="100" dirty="0">
                <a:ea typeface="楷体" panose="02010609060101010101" pitchFamily="49" charset="-122"/>
                <a:cs typeface="Times New Roman" panose="02020603050405020304" pitchFamily="18" charset="0"/>
              </a:rPr>
              <a:t>个尺度</a:t>
            </a:r>
            <a:r>
              <a:rPr lang="en-US" altLang="zh-CN" sz="2296" kern="100" dirty="0" err="1">
                <a:ea typeface="楷体" panose="02010609060101010101" pitchFamily="49" charset="-122"/>
                <a:cs typeface="Times New Roman" panose="02020603050405020304" pitchFamily="18" charset="0"/>
              </a:rPr>
              <a:t>Retinex</a:t>
            </a:r>
            <a:r>
              <a:rPr lang="zh-CN" altLang="zh-CN" sz="2296" kern="100" dirty="0">
                <a:ea typeface="楷体" panose="02010609060101010101" pitchFamily="49" charset="-122"/>
                <a:cs typeface="Times New Roman" panose="02020603050405020304" pitchFamily="18" charset="0"/>
              </a:rPr>
              <a:t>增强输出</a:t>
            </a:r>
            <a:endParaRPr lang="zh-CN" altLang="en-US" sz="2296" dirty="0">
              <a:ea typeface="楷体" panose="02010609060101010101" pitchFamily="49" charset="-122"/>
              <a:cs typeface="Times New Roman" panose="02020603050405020304" pitchFamily="18" charset="0"/>
            </a:endParaRPr>
          </a:p>
        </p:txBody>
      </p:sp>
      <p:graphicFrame>
        <p:nvGraphicFramePr>
          <p:cNvPr id="13" name="对象 12"/>
          <p:cNvGraphicFramePr>
            <a:graphicFrameLocks noChangeAspect="1"/>
          </p:cNvGraphicFramePr>
          <p:nvPr>
            <p:extLst/>
          </p:nvPr>
        </p:nvGraphicFramePr>
        <p:xfrm>
          <a:off x="2298583" y="5629501"/>
          <a:ext cx="1413311" cy="554795"/>
        </p:xfrm>
        <a:graphic>
          <a:graphicData uri="http://schemas.openxmlformats.org/presentationml/2006/ole">
            <mc:AlternateContent xmlns:mc="http://schemas.openxmlformats.org/markup-compatibility/2006">
              <mc:Choice xmlns:v="urn:schemas-microsoft-com:vml" Requires="v">
                <p:oleObj spid="_x0000_s22553" name="Equation" r:id="rId5" imgW="660240" imgH="266400" progId="Equation.DSMT4">
                  <p:embed/>
                </p:oleObj>
              </mc:Choice>
              <mc:Fallback>
                <p:oleObj name="Equation" r:id="rId5" imgW="660240" imgH="266400" progId="Equation.DSMT4">
                  <p:embed/>
                  <p:pic>
                    <p:nvPicPr>
                      <p:cNvPr id="13" name="对象 12"/>
                      <p:cNvPicPr>
                        <a:picLocks noChangeAspect="1" noChangeArrowheads="1"/>
                      </p:cNvPicPr>
                      <p:nvPr/>
                    </p:nvPicPr>
                    <p:blipFill>
                      <a:blip r:embed="rId6"/>
                      <a:srcRect/>
                      <a:stretch>
                        <a:fillRect/>
                      </a:stretch>
                    </p:blipFill>
                    <p:spPr bwMode="auto">
                      <a:xfrm>
                        <a:off x="2298583" y="5629501"/>
                        <a:ext cx="1413311" cy="554795"/>
                      </a:xfrm>
                      <a:prstGeom prst="rect">
                        <a:avLst/>
                      </a:prstGeom>
                      <a:noFill/>
                    </p:spPr>
                  </p:pic>
                </p:oleObj>
              </mc:Fallback>
            </mc:AlternateContent>
          </a:graphicData>
        </a:graphic>
      </p:graphicFrame>
      <p:sp>
        <p:nvSpPr>
          <p:cNvPr id="14" name="矩形 13"/>
          <p:cNvSpPr/>
          <p:nvPr/>
        </p:nvSpPr>
        <p:spPr>
          <a:xfrm>
            <a:off x="1984406" y="1916860"/>
            <a:ext cx="7878374" cy="445635"/>
          </a:xfrm>
          <a:prstGeom prst="rect">
            <a:avLst/>
          </a:prstGeom>
        </p:spPr>
        <p:txBody>
          <a:bodyPr wrap="square">
            <a:spAutoFit/>
          </a:bodyPr>
          <a:lstStyle/>
          <a:p>
            <a:pPr marL="437369" indent="-437369">
              <a:buClr>
                <a:srgbClr val="7000C8"/>
              </a:buClr>
              <a:buSzPct val="75000"/>
              <a:buFont typeface="Wingdings" panose="05000000000000000000" pitchFamily="2" charset="2"/>
              <a:buChar char="n"/>
            </a:pPr>
            <a:r>
              <a:rPr lang="zh-CN" altLang="zh-CN" sz="2296" kern="100" dirty="0">
                <a:latin typeface="楷体" panose="02010609060101010101" pitchFamily="49" charset="-122"/>
                <a:ea typeface="楷体" panose="02010609060101010101" pitchFamily="49" charset="-122"/>
                <a:cs typeface="Times New Roman" panose="02020603050405020304" pitchFamily="18" charset="0"/>
              </a:rPr>
              <a:t>算法步骤</a:t>
            </a:r>
            <a:endParaRPr lang="zh-CN" altLang="en-US" sz="2296"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62352675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79</a:t>
            </a:fld>
            <a:endParaRPr lang="en-US" altLang="zh-CN"/>
          </a:p>
        </p:txBody>
      </p:sp>
      <p:sp>
        <p:nvSpPr>
          <p:cNvPr id="3" name="Rectangle 2"/>
          <p:cNvSpPr txBox="1">
            <a:spLocks noChangeArrowheads="1"/>
          </p:cNvSpPr>
          <p:nvPr/>
        </p:nvSpPr>
        <p:spPr bwMode="auto">
          <a:xfrm>
            <a:off x="1963381" y="305746"/>
            <a:ext cx="5464352"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5.3.2</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3061" kern="0"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Retinex</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理论的增强</a:t>
            </a:r>
          </a:p>
        </p:txBody>
      </p:sp>
      <p:sp>
        <p:nvSpPr>
          <p:cNvPr id="4" name="Rectangle 2"/>
          <p:cNvSpPr txBox="1">
            <a:spLocks noChangeArrowheads="1"/>
          </p:cNvSpPr>
          <p:nvPr/>
        </p:nvSpPr>
        <p:spPr bwMode="auto">
          <a:xfrm>
            <a:off x="5223486" y="933434"/>
            <a:ext cx="513877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基于照度反射模型的图像增强</a:t>
            </a:r>
          </a:p>
        </p:txBody>
      </p:sp>
      <p:sp>
        <p:nvSpPr>
          <p:cNvPr id="6" name="矩形 5"/>
          <p:cNvSpPr/>
          <p:nvPr/>
        </p:nvSpPr>
        <p:spPr>
          <a:xfrm>
            <a:off x="2008570" y="1430712"/>
            <a:ext cx="8344986" cy="445635"/>
          </a:xfrm>
          <a:prstGeom prst="rect">
            <a:avLst/>
          </a:prstGeom>
        </p:spPr>
        <p:txBody>
          <a:bodyPr wrap="square">
            <a:spAutoFit/>
          </a:bodyPr>
          <a:lstStyle/>
          <a:p>
            <a:pPr marL="437369" indent="-437369">
              <a:buClr>
                <a:srgbClr val="7000C8"/>
              </a:buClr>
              <a:buSzPct val="75000"/>
              <a:buFont typeface="Wingdings" panose="05000000000000000000" pitchFamily="2" charset="2"/>
              <a:buChar char="p"/>
            </a:pPr>
            <a:r>
              <a:rPr lang="zh-CN" altLang="zh-CN" sz="2296" kern="100" dirty="0">
                <a:ea typeface="楷体" panose="02010609060101010101" pitchFamily="49" charset="-122"/>
                <a:cs typeface="Times New Roman" panose="02020603050405020304" pitchFamily="18" charset="0"/>
              </a:rPr>
              <a:t>对多个不同尺度</a:t>
            </a:r>
            <a:r>
              <a:rPr lang="en-US" altLang="zh-CN" sz="2296" kern="100" dirty="0" err="1">
                <a:ea typeface="楷体" panose="02010609060101010101" pitchFamily="49" charset="-122"/>
                <a:cs typeface="Times New Roman" panose="02020603050405020304" pitchFamily="18" charset="0"/>
              </a:rPr>
              <a:t>Retinex</a:t>
            </a:r>
            <a:r>
              <a:rPr lang="zh-CN" altLang="zh-CN" sz="2296" kern="100" dirty="0">
                <a:ea typeface="楷体" panose="02010609060101010101" pitchFamily="49" charset="-122"/>
                <a:cs typeface="Times New Roman" panose="02020603050405020304" pitchFamily="18" charset="0"/>
              </a:rPr>
              <a:t>增强输出加权平均</a:t>
            </a:r>
            <a:endParaRPr lang="zh-CN" altLang="en-US" sz="2296" dirty="0">
              <a:ea typeface="楷体" panose="02010609060101010101" pitchFamily="49" charset="-122"/>
              <a:cs typeface="Times New Roman" panose="02020603050405020304" pitchFamily="18" charset="0"/>
            </a:endParaRPr>
          </a:p>
        </p:txBody>
      </p:sp>
      <p:graphicFrame>
        <p:nvGraphicFramePr>
          <p:cNvPr id="8" name="对象 7"/>
          <p:cNvGraphicFramePr>
            <a:graphicFrameLocks noChangeAspect="1"/>
          </p:cNvGraphicFramePr>
          <p:nvPr>
            <p:extLst/>
          </p:nvPr>
        </p:nvGraphicFramePr>
        <p:xfrm>
          <a:off x="2826850" y="2035802"/>
          <a:ext cx="6127047" cy="1075170"/>
        </p:xfrm>
        <a:graphic>
          <a:graphicData uri="http://schemas.openxmlformats.org/presentationml/2006/ole">
            <mc:AlternateContent xmlns:mc="http://schemas.openxmlformats.org/markup-compatibility/2006">
              <mc:Choice xmlns:v="urn:schemas-microsoft-com:vml" Requires="v">
                <p:oleObj spid="_x0000_s23576" name="Equation" r:id="rId3" imgW="2603160" imgH="457200" progId="Equation.DSMT4">
                  <p:embed/>
                </p:oleObj>
              </mc:Choice>
              <mc:Fallback>
                <p:oleObj name="Equation" r:id="rId3" imgW="2603160" imgH="457200" progId="Equation.DSMT4">
                  <p:embed/>
                  <p:pic>
                    <p:nvPicPr>
                      <p:cNvPr id="8" name="对象 7"/>
                      <p:cNvPicPr>
                        <a:picLocks noChangeAspect="1" noChangeArrowheads="1"/>
                      </p:cNvPicPr>
                      <p:nvPr/>
                    </p:nvPicPr>
                    <p:blipFill>
                      <a:blip r:embed="rId4"/>
                      <a:srcRect/>
                      <a:stretch>
                        <a:fillRect/>
                      </a:stretch>
                    </p:blipFill>
                    <p:spPr bwMode="auto">
                      <a:xfrm>
                        <a:off x="2826850" y="2035802"/>
                        <a:ext cx="6127047" cy="10751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矩形 13"/>
          <p:cNvSpPr/>
          <p:nvPr/>
        </p:nvSpPr>
        <p:spPr>
          <a:xfrm>
            <a:off x="2640730" y="3151808"/>
            <a:ext cx="7080664" cy="798937"/>
          </a:xfrm>
          <a:prstGeom prst="rect">
            <a:avLst/>
          </a:prstGeom>
        </p:spPr>
        <p:txBody>
          <a:bodyPr wrap="square">
            <a:spAutoFit/>
          </a:bodyPr>
          <a:lstStyle/>
          <a:p>
            <a:r>
              <a:rPr lang="en-US" altLang="zh-CN" sz="2296" i="1" dirty="0" err="1">
                <a:ea typeface="楷体" panose="02010609060101010101" pitchFamily="49" charset="-122"/>
                <a:cs typeface="Times New Roman" panose="02020603050405020304" pitchFamily="18" charset="0"/>
              </a:rPr>
              <a:t>w</a:t>
            </a:r>
            <a:r>
              <a:rPr lang="en-US" altLang="zh-CN" sz="2296" i="1" baseline="-25000" dirty="0" err="1">
                <a:ea typeface="楷体" panose="02010609060101010101" pitchFamily="49" charset="-122"/>
                <a:cs typeface="Times New Roman" panose="02020603050405020304" pitchFamily="18" charset="0"/>
              </a:rPr>
              <a:t>n</a:t>
            </a:r>
            <a:r>
              <a:rPr lang="zh-CN" altLang="en-US" sz="2296" dirty="0">
                <a:ea typeface="楷体" panose="02010609060101010101" pitchFamily="49" charset="-122"/>
                <a:cs typeface="Times New Roman" panose="02020603050405020304" pitchFamily="18" charset="0"/>
              </a:rPr>
              <a:t>是给不同尺度</a:t>
            </a:r>
            <a:r>
              <a:rPr lang="zh-CN" altLang="en-US" sz="2296" i="1" kern="100" dirty="0">
                <a:ea typeface="楷体" panose="02010609060101010101" pitchFamily="49" charset="-122"/>
                <a:cs typeface="Times New Roman" panose="02020603050405020304" pitchFamily="18" charset="0"/>
                <a:sym typeface="Symbol" panose="05050102010706020507" pitchFamily="18" charset="2"/>
              </a:rPr>
              <a:t></a:t>
            </a:r>
            <a:r>
              <a:rPr lang="en-US" altLang="zh-CN" sz="2296" i="1" kern="100" baseline="-25000" dirty="0">
                <a:ea typeface="楷体" panose="02010609060101010101" pitchFamily="49" charset="-122"/>
                <a:cs typeface="Times New Roman" panose="02020603050405020304" pitchFamily="18" charset="0"/>
                <a:sym typeface="Symbol" panose="05050102010706020507" pitchFamily="18" charset="2"/>
              </a:rPr>
              <a:t>n</a:t>
            </a:r>
            <a:r>
              <a:rPr lang="zh-CN" altLang="en-US" sz="2296" dirty="0">
                <a:ea typeface="楷体" panose="02010609060101010101" pitchFamily="49" charset="-122"/>
                <a:cs typeface="Times New Roman" panose="02020603050405020304" pitchFamily="18" charset="0"/>
              </a:rPr>
              <a:t>分配的权重因子。</a:t>
            </a:r>
            <a:endParaRPr lang="en-US" altLang="zh-CN" sz="2296" dirty="0">
              <a:ea typeface="楷体" panose="02010609060101010101" pitchFamily="49" charset="-122"/>
              <a:cs typeface="Times New Roman" panose="02020603050405020304" pitchFamily="18" charset="0"/>
            </a:endParaRPr>
          </a:p>
          <a:p>
            <a:r>
              <a:rPr lang="zh-CN" altLang="en-US" sz="2296" i="1" dirty="0">
                <a:ea typeface="楷体" panose="02010609060101010101" pitchFamily="49" charset="-122"/>
                <a:cs typeface="Times New Roman" panose="02020603050405020304" pitchFamily="18" charset="0"/>
                <a:sym typeface="Symbol" panose="05050102010706020507" pitchFamily="18" charset="2"/>
              </a:rPr>
              <a:t></a:t>
            </a:r>
            <a:r>
              <a:rPr lang="en-US" altLang="zh-CN" sz="2296" i="1" baseline="-25000" dirty="0">
                <a:ea typeface="楷体" panose="02010609060101010101" pitchFamily="49" charset="-122"/>
                <a:cs typeface="Times New Roman" panose="02020603050405020304" pitchFamily="18" charset="0"/>
              </a:rPr>
              <a:t>C</a:t>
            </a:r>
            <a:r>
              <a:rPr lang="zh-CN" altLang="en-US" sz="2296" dirty="0">
                <a:ea typeface="楷体" panose="02010609060101010101" pitchFamily="49" charset="-122"/>
                <a:cs typeface="Times New Roman" panose="02020603050405020304" pitchFamily="18" charset="0"/>
              </a:rPr>
              <a:t> 是第</a:t>
            </a:r>
            <a:r>
              <a:rPr lang="en-US" altLang="zh-CN" sz="2296" i="1" dirty="0">
                <a:ea typeface="楷体" panose="02010609060101010101" pitchFamily="49" charset="-122"/>
                <a:cs typeface="Times New Roman" panose="02020603050405020304" pitchFamily="18" charset="0"/>
              </a:rPr>
              <a:t>C</a:t>
            </a:r>
            <a:r>
              <a:rPr lang="zh-CN" altLang="en-US" sz="2296" dirty="0">
                <a:ea typeface="楷体" panose="02010609060101010101" pitchFamily="49" charset="-122"/>
                <a:cs typeface="Times New Roman" panose="02020603050405020304" pitchFamily="18" charset="0"/>
              </a:rPr>
              <a:t>颜色通道的色彩恢复系数。</a:t>
            </a:r>
          </a:p>
        </p:txBody>
      </p:sp>
      <p:graphicFrame>
        <p:nvGraphicFramePr>
          <p:cNvPr id="16" name="对象 15"/>
          <p:cNvGraphicFramePr>
            <a:graphicFrameLocks noChangeAspect="1"/>
          </p:cNvGraphicFramePr>
          <p:nvPr>
            <p:extLst/>
          </p:nvPr>
        </p:nvGraphicFramePr>
        <p:xfrm>
          <a:off x="3556900" y="4211715"/>
          <a:ext cx="4519355" cy="1397112"/>
        </p:xfrm>
        <a:graphic>
          <a:graphicData uri="http://schemas.openxmlformats.org/presentationml/2006/ole">
            <mc:AlternateContent xmlns:mc="http://schemas.openxmlformats.org/markup-compatibility/2006">
              <mc:Choice xmlns:v="urn:schemas-microsoft-com:vml" Requires="v">
                <p:oleObj spid="_x0000_s23577" name="Equation" r:id="rId5" imgW="2247840" imgH="685800" progId="Equation.DSMT4">
                  <p:embed/>
                </p:oleObj>
              </mc:Choice>
              <mc:Fallback>
                <p:oleObj name="Equation" r:id="rId5" imgW="2247840" imgH="685800" progId="Equation.DSMT4">
                  <p:embed/>
                  <p:pic>
                    <p:nvPicPr>
                      <p:cNvPr id="16" name="对象 15"/>
                      <p:cNvPicPr>
                        <a:picLocks noChangeAspect="1" noChangeArrowheads="1"/>
                      </p:cNvPicPr>
                      <p:nvPr/>
                    </p:nvPicPr>
                    <p:blipFill>
                      <a:blip r:embed="rId6"/>
                      <a:srcRect/>
                      <a:stretch>
                        <a:fillRect/>
                      </a:stretch>
                    </p:blipFill>
                    <p:spPr bwMode="auto">
                      <a:xfrm>
                        <a:off x="3556900" y="4211715"/>
                        <a:ext cx="4519355" cy="1397112"/>
                      </a:xfrm>
                      <a:prstGeom prst="rect">
                        <a:avLst/>
                      </a:prstGeom>
                      <a:noFill/>
                    </p:spPr>
                  </p:pic>
                </p:oleObj>
              </mc:Fallback>
            </mc:AlternateContent>
          </a:graphicData>
        </a:graphic>
      </p:graphicFrame>
      <p:sp>
        <p:nvSpPr>
          <p:cNvPr id="17" name="矩形 16"/>
          <p:cNvSpPr/>
          <p:nvPr/>
        </p:nvSpPr>
        <p:spPr>
          <a:xfrm>
            <a:off x="2409557" y="5679171"/>
            <a:ext cx="7800838" cy="445635"/>
          </a:xfrm>
          <a:prstGeom prst="rect">
            <a:avLst/>
          </a:prstGeom>
        </p:spPr>
        <p:txBody>
          <a:bodyPr wrap="square">
            <a:spAutoFit/>
          </a:bodyPr>
          <a:lstStyle/>
          <a:p>
            <a:r>
              <a:rPr lang="en-US" altLang="zh-CN" sz="2296" i="1" kern="100" dirty="0">
                <a:ea typeface="楷体" panose="02010609060101010101" pitchFamily="49" charset="-122"/>
                <a:cs typeface="Times New Roman" panose="02020603050405020304" pitchFamily="18" charset="0"/>
                <a:sym typeface="Symbol" panose="05050102010706020507" pitchFamily="18" charset="2"/>
              </a:rPr>
              <a:t></a:t>
            </a:r>
            <a:r>
              <a:rPr lang="en-US" altLang="zh-CN" sz="2296" i="1" kern="100" dirty="0">
                <a:ea typeface="楷体" panose="02010609060101010101" pitchFamily="49" charset="-122"/>
                <a:cs typeface="Times New Roman" panose="02020603050405020304" pitchFamily="18" charset="0"/>
              </a:rPr>
              <a:t> </a:t>
            </a:r>
            <a:r>
              <a:rPr lang="zh-CN" altLang="zh-CN" sz="2296" kern="100" dirty="0">
                <a:ea typeface="楷体" panose="02010609060101010101" pitchFamily="49" charset="-122"/>
                <a:cs typeface="Times New Roman" panose="02020603050405020304" pitchFamily="18" charset="0"/>
              </a:rPr>
              <a:t>为增益常数，</a:t>
            </a:r>
            <a:r>
              <a:rPr lang="en-US" altLang="zh-CN" sz="2296" i="1" kern="100" dirty="0">
                <a:ea typeface="楷体" panose="02010609060101010101" pitchFamily="49" charset="-122"/>
                <a:cs typeface="Times New Roman" panose="02020603050405020304" pitchFamily="18" charset="0"/>
                <a:sym typeface="Symbol" panose="05050102010706020507" pitchFamily="18" charset="2"/>
              </a:rPr>
              <a:t></a:t>
            </a:r>
            <a:r>
              <a:rPr lang="en-US" altLang="zh-CN" sz="2296" i="1" kern="100" dirty="0">
                <a:ea typeface="楷体" panose="02010609060101010101" pitchFamily="49" charset="-122"/>
                <a:cs typeface="Times New Roman" panose="02020603050405020304" pitchFamily="18" charset="0"/>
              </a:rPr>
              <a:t> </a:t>
            </a:r>
            <a:r>
              <a:rPr lang="zh-CN" altLang="zh-CN" sz="2296" kern="100" dirty="0">
                <a:ea typeface="楷体" panose="02010609060101010101" pitchFamily="49" charset="-122"/>
                <a:cs typeface="Times New Roman" panose="02020603050405020304" pitchFamily="18" charset="0"/>
              </a:rPr>
              <a:t>为非线性强度的控制因子</a:t>
            </a:r>
            <a:endParaRPr lang="zh-CN" altLang="en-US" sz="2296" dirty="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2316009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8</a:t>
            </a:fld>
            <a:endParaRPr lang="en-US" altLang="zh-CN"/>
          </a:p>
        </p:txBody>
      </p:sp>
      <p:sp>
        <p:nvSpPr>
          <p:cNvPr id="3" name="Rectangle 2"/>
          <p:cNvSpPr txBox="1">
            <a:spLocks noChangeArrowheads="1"/>
          </p:cNvSpPr>
          <p:nvPr/>
        </p:nvSpPr>
        <p:spPr bwMode="auto">
          <a:xfrm>
            <a:off x="1963383" y="305746"/>
            <a:ext cx="4049601"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5.1.1 </a:t>
            </a:r>
            <a:r>
              <a:rPr lang="zh-CN" altLang="en-US" sz="3061" ker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线性灰度级变换</a:t>
            </a:r>
            <a:endPar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Rectangle 2"/>
          <p:cNvSpPr txBox="1">
            <a:spLocks noChangeArrowheads="1"/>
          </p:cNvSpPr>
          <p:nvPr/>
        </p:nvSpPr>
        <p:spPr bwMode="auto">
          <a:xfrm>
            <a:off x="5494635" y="933434"/>
            <a:ext cx="48676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a:solidFill>
                  <a:srgbClr val="002060"/>
                </a:solidFill>
                <a:latin typeface="隶书" panose="02010509060101010101" pitchFamily="49" charset="-122"/>
                <a:ea typeface="隶书" panose="02010509060101010101" pitchFamily="49" charset="-122"/>
                <a:cs typeface="Times New Roman" panose="02020603050405020304" pitchFamily="18" charset="0"/>
              </a:rPr>
              <a:t>基于灰度级变换的图像增强</a:t>
            </a:r>
          </a:p>
        </p:txBody>
      </p:sp>
      <p:sp>
        <p:nvSpPr>
          <p:cNvPr id="17" name="Rectangle 4"/>
          <p:cNvSpPr>
            <a:spLocks noChangeArrowheads="1"/>
          </p:cNvSpPr>
          <p:nvPr/>
        </p:nvSpPr>
        <p:spPr bwMode="auto">
          <a:xfrm>
            <a:off x="1753049" y="1280121"/>
            <a:ext cx="4593874" cy="59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437369" indent="-437369" eaLnBrk="1" hangingPunct="1">
              <a:spcBef>
                <a:spcPct val="20000"/>
              </a:spcBef>
              <a:buClr>
                <a:srgbClr val="7000C8"/>
              </a:buClr>
              <a:buSzPct val="75000"/>
              <a:buFont typeface="Wingdings" panose="05000000000000000000" pitchFamily="2" charset="2"/>
              <a:buChar char="n"/>
            </a:pPr>
            <a:r>
              <a:rPr lang="zh-CN" altLang="en-US" sz="2296" dirty="0">
                <a:latin typeface="楷体" panose="02010609060101010101" pitchFamily="49" charset="-122"/>
                <a:ea typeface="楷体" panose="02010609060101010101" pitchFamily="49" charset="-122"/>
                <a:cs typeface="Times New Roman" panose="02020603050405020304" pitchFamily="18" charset="0"/>
              </a:rPr>
              <a:t>效果</a:t>
            </a:r>
            <a:endParaRPr kumimoji="1" lang="zh-CN" altLang="en-US" sz="2296" dirty="0">
              <a:latin typeface="楷体" panose="02010609060101010101" pitchFamily="49" charset="-122"/>
              <a:ea typeface="楷体" panose="02010609060101010101" pitchFamily="49" charset="-122"/>
              <a:cs typeface="Times New Roman" panose="02020603050405020304" pitchFamily="18" charset="0"/>
            </a:endParaRPr>
          </a:p>
        </p:txBody>
      </p:sp>
      <p:sp>
        <p:nvSpPr>
          <p:cNvPr id="19" name="AutoShape 5"/>
          <p:cNvSpPr>
            <a:spLocks noChangeArrowheads="1"/>
          </p:cNvSpPr>
          <p:nvPr/>
        </p:nvSpPr>
        <p:spPr bwMode="auto">
          <a:xfrm>
            <a:off x="5131197" y="3818827"/>
            <a:ext cx="1586920" cy="516667"/>
          </a:xfrm>
          <a:prstGeom prst="rightArrow">
            <a:avLst>
              <a:gd name="adj1" fmla="val 50000"/>
              <a:gd name="adj2" fmla="val 81366"/>
            </a:avLst>
          </a:prstGeom>
          <a:solidFill>
            <a:srgbClr val="00FF00"/>
          </a:solidFill>
          <a:ln w="9525">
            <a:solidFill>
              <a:schemeClr val="tx1"/>
            </a:solidFill>
            <a:miter lim="800000"/>
            <a:headEnd/>
            <a:tailEnd/>
          </a:ln>
        </p:spPr>
        <p:txBody>
          <a:bodyPr wrap="none"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2296"/>
          </a:p>
        </p:txBody>
      </p:sp>
      <p:pic>
        <p:nvPicPr>
          <p:cNvPr id="20" name="Picture 6" descr="Mary线性压缩"/>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7142" y="1713837"/>
            <a:ext cx="2387669" cy="2387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7" descr="Ma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6036" y="2767771"/>
            <a:ext cx="2386685" cy="238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8" descr="Mary线性拉伸"/>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7141" y="4239488"/>
            <a:ext cx="2387671" cy="2387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文本框 22"/>
          <p:cNvSpPr txBox="1"/>
          <p:nvPr/>
        </p:nvSpPr>
        <p:spPr>
          <a:xfrm>
            <a:off x="1789320" y="2960090"/>
            <a:ext cx="793663" cy="798937"/>
          </a:xfrm>
          <a:prstGeom prst="rect">
            <a:avLst/>
          </a:prstGeom>
          <a:noFill/>
        </p:spPr>
        <p:txBody>
          <a:bodyPr wrap="square" rtlCol="0">
            <a:spAutoFit/>
          </a:bodyPr>
          <a:lstStyle/>
          <a:p>
            <a:pPr algn="ctr"/>
            <a:r>
              <a:rPr lang="zh-CN" altLang="en-US" sz="2296" dirty="0">
                <a:latin typeface="楷体" panose="02010609060101010101" pitchFamily="49" charset="-122"/>
                <a:ea typeface="楷体" panose="02010609060101010101" pitchFamily="49" charset="-122"/>
              </a:rPr>
              <a:t>原始图像</a:t>
            </a:r>
          </a:p>
        </p:txBody>
      </p:sp>
      <mc:AlternateContent xmlns:mc="http://schemas.openxmlformats.org/markup-compatibility/2006" xmlns:a14="http://schemas.microsoft.com/office/drawing/2010/main">
        <mc:Choice Requires="a14">
          <p:sp>
            <p:nvSpPr>
              <p:cNvPr id="24" name="矩形 23"/>
              <p:cNvSpPr/>
              <p:nvPr/>
            </p:nvSpPr>
            <p:spPr>
              <a:xfrm>
                <a:off x="5131196" y="3028908"/>
                <a:ext cx="1719702" cy="4456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296" i="1">
                              <a:latin typeface="Cambria Math" panose="02040503050406030204" pitchFamily="18" charset="0"/>
                              <a:ea typeface="Cambria Math" panose="02040503050406030204" pitchFamily="18" charset="0"/>
                              <a:cs typeface="Times New Roman" panose="02020603050405020304" pitchFamily="18" charset="0"/>
                            </a:rPr>
                          </m:ctrlPr>
                        </m:funcPr>
                        <m:fName>
                          <m:r>
                            <m:rPr>
                              <m:nor/>
                            </m:rPr>
                            <a:rPr lang="en-US" altLang="zh-CN" sz="2296" i="1">
                              <a:ea typeface="Cambria Math" panose="02040503050406030204" pitchFamily="18" charset="0"/>
                              <a:cs typeface="Times New Roman" panose="02020603050405020304" pitchFamily="18" charset="0"/>
                            </a:rPr>
                            <m:t>tan</m:t>
                          </m:r>
                          <m:r>
                            <m:rPr>
                              <m:nor/>
                            </m:rPr>
                            <a:rPr lang="zh-CN" altLang="en-US" sz="2296" i="1">
                              <a:ea typeface="Cambria Math" panose="02040503050406030204" pitchFamily="18" charset="0"/>
                              <a:cs typeface="Times New Roman" panose="02020603050405020304" pitchFamily="18" charset="0"/>
                            </a:rPr>
                            <m:t>α</m:t>
                          </m:r>
                          <m:r>
                            <m:rPr>
                              <m:nor/>
                            </m:rPr>
                            <a:rPr lang="en-US" altLang="zh-CN" sz="2296" i="1">
                              <a:ea typeface="Cambria Math" panose="02040503050406030204" pitchFamily="18" charset="0"/>
                              <a:cs typeface="Times New Roman" panose="02020603050405020304" pitchFamily="18" charset="0"/>
                            </a:rPr>
                            <m:t>= </m:t>
                          </m:r>
                          <m:r>
                            <a:rPr lang="en-US" altLang="zh-CN" sz="2296" i="1">
                              <a:latin typeface="Cambria Math" panose="02040503050406030204" pitchFamily="18" charset="0"/>
                              <a:ea typeface="Cambria Math" panose="02040503050406030204" pitchFamily="18" charset="0"/>
                              <a:cs typeface="Times New Roman" panose="02020603050405020304" pitchFamily="18" charset="0"/>
                            </a:rPr>
                            <m:t>0.5</m:t>
                          </m:r>
                          <m:r>
                            <m:rPr>
                              <m:nor/>
                            </m:rPr>
                            <a:rPr lang="en-US" altLang="zh-CN" sz="2296" i="1">
                              <a:ea typeface="Cambria Math" panose="02040503050406030204" pitchFamily="18" charset="0"/>
                              <a:cs typeface="Times New Roman" panose="02020603050405020304" pitchFamily="18" charset="0"/>
                            </a:rPr>
                            <m:t> </m:t>
                          </m:r>
                        </m:fName>
                        <m:e>
                          <m:r>
                            <m:rPr>
                              <m:nor/>
                            </m:rPr>
                            <a:rPr lang="en-US" altLang="zh-CN" sz="2296" i="1" dirty="0">
                              <a:ea typeface="楷体" panose="02010609060101010101" pitchFamily="49" charset="-122"/>
                              <a:cs typeface="Times New Roman" panose="02020603050405020304" pitchFamily="18" charset="0"/>
                            </a:rPr>
                            <m:t> </m:t>
                          </m:r>
                        </m:e>
                      </m:func>
                    </m:oMath>
                  </m:oMathPara>
                </a14:m>
                <a:endParaRPr lang="zh-CN" altLang="en-US" sz="2296" dirty="0"/>
              </a:p>
            </p:txBody>
          </p:sp>
        </mc:Choice>
        <mc:Fallback xmlns="">
          <p:sp>
            <p:nvSpPr>
              <p:cNvPr id="24" name="矩形 23"/>
              <p:cNvSpPr>
                <a:spLocks noRot="1" noChangeAspect="1" noMove="1" noResize="1" noEditPoints="1" noAdjustHandles="1" noChangeArrowheads="1" noChangeShapeType="1" noTextEdit="1"/>
              </p:cNvSpPr>
              <p:nvPr/>
            </p:nvSpPr>
            <p:spPr>
              <a:xfrm>
                <a:off x="5131196" y="3028908"/>
                <a:ext cx="1719702" cy="44563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5131197" y="4285688"/>
                <a:ext cx="1495281" cy="4456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296" i="1">
                              <a:latin typeface="Cambria Math" panose="02040503050406030204" pitchFamily="18" charset="0"/>
                              <a:ea typeface="Cambria Math" panose="02040503050406030204" pitchFamily="18" charset="0"/>
                              <a:cs typeface="Times New Roman" panose="02020603050405020304" pitchFamily="18" charset="0"/>
                            </a:rPr>
                          </m:ctrlPr>
                        </m:funcPr>
                        <m:fName>
                          <m:r>
                            <m:rPr>
                              <m:nor/>
                            </m:rPr>
                            <a:rPr lang="en-US" altLang="zh-CN" sz="2296" i="1">
                              <a:ea typeface="Cambria Math" panose="02040503050406030204" pitchFamily="18" charset="0"/>
                              <a:cs typeface="Times New Roman" panose="02020603050405020304" pitchFamily="18" charset="0"/>
                            </a:rPr>
                            <m:t>tan</m:t>
                          </m:r>
                          <m:r>
                            <m:rPr>
                              <m:nor/>
                            </m:rPr>
                            <a:rPr lang="zh-CN" altLang="en-US" sz="2296" i="1">
                              <a:ea typeface="Cambria Math" panose="02040503050406030204" pitchFamily="18" charset="0"/>
                              <a:cs typeface="Times New Roman" panose="02020603050405020304" pitchFamily="18" charset="0"/>
                            </a:rPr>
                            <m:t>α</m:t>
                          </m:r>
                          <m:r>
                            <m:rPr>
                              <m:nor/>
                            </m:rPr>
                            <a:rPr lang="en-US" altLang="zh-CN" sz="2296" i="1">
                              <a:ea typeface="Cambria Math" panose="02040503050406030204" pitchFamily="18" charset="0"/>
                              <a:cs typeface="Times New Roman" panose="02020603050405020304" pitchFamily="18" charset="0"/>
                            </a:rPr>
                            <m:t>= </m:t>
                          </m:r>
                          <m:r>
                            <a:rPr lang="en-US" altLang="zh-CN" sz="2296" i="1">
                              <a:latin typeface="Cambria Math" panose="02040503050406030204" pitchFamily="18" charset="0"/>
                              <a:ea typeface="Cambria Math" panose="02040503050406030204" pitchFamily="18" charset="0"/>
                              <a:cs typeface="Times New Roman" panose="02020603050405020304" pitchFamily="18" charset="0"/>
                            </a:rPr>
                            <m:t>2</m:t>
                          </m:r>
                          <m:r>
                            <m:rPr>
                              <m:nor/>
                            </m:rPr>
                            <a:rPr lang="en-US" altLang="zh-CN" sz="2296" i="1">
                              <a:ea typeface="Cambria Math" panose="02040503050406030204" pitchFamily="18" charset="0"/>
                              <a:cs typeface="Times New Roman" panose="02020603050405020304" pitchFamily="18" charset="0"/>
                            </a:rPr>
                            <m:t> </m:t>
                          </m:r>
                        </m:fName>
                        <m:e>
                          <m:r>
                            <m:rPr>
                              <m:nor/>
                            </m:rPr>
                            <a:rPr lang="en-US" altLang="zh-CN" sz="2296" i="1" dirty="0">
                              <a:ea typeface="楷体" panose="02010609060101010101" pitchFamily="49" charset="-122"/>
                              <a:cs typeface="Times New Roman" panose="02020603050405020304" pitchFamily="18" charset="0"/>
                            </a:rPr>
                            <m:t> </m:t>
                          </m:r>
                        </m:e>
                      </m:func>
                    </m:oMath>
                  </m:oMathPara>
                </a14:m>
                <a:endParaRPr lang="zh-CN" altLang="en-US" sz="2296" dirty="0"/>
              </a:p>
            </p:txBody>
          </p:sp>
        </mc:Choice>
        <mc:Fallback xmlns="">
          <p:sp>
            <p:nvSpPr>
              <p:cNvPr id="25" name="矩形 24"/>
              <p:cNvSpPr>
                <a:spLocks noRot="1" noChangeAspect="1" noMove="1" noResize="1" noEditPoints="1" noAdjustHandles="1" noChangeArrowheads="1" noChangeShapeType="1" noTextEdit="1"/>
              </p:cNvSpPr>
              <p:nvPr/>
            </p:nvSpPr>
            <p:spPr>
              <a:xfrm>
                <a:off x="5131197" y="4285688"/>
                <a:ext cx="1495281" cy="445635"/>
              </a:xfrm>
              <a:prstGeom prst="rect">
                <a:avLst/>
              </a:prstGeom>
              <a:blipFill>
                <a:blip r:embed="rId6"/>
                <a:stretch>
                  <a:fillRect/>
                </a:stretch>
              </a:blipFill>
            </p:spPr>
            <p:txBody>
              <a:bodyPr/>
              <a:lstStyle/>
              <a:p>
                <a:r>
                  <a:rPr lang="zh-CN" altLang="en-US">
                    <a:noFill/>
                  </a:rPr>
                  <a:t> </a:t>
                </a:r>
              </a:p>
            </p:txBody>
          </p:sp>
        </mc:Fallback>
      </mc:AlternateContent>
      <p:sp>
        <p:nvSpPr>
          <p:cNvPr id="26" name="Text Box 13"/>
          <p:cNvSpPr txBox="1">
            <a:spLocks noChangeArrowheads="1"/>
          </p:cNvSpPr>
          <p:nvPr/>
        </p:nvSpPr>
        <p:spPr bwMode="auto">
          <a:xfrm>
            <a:off x="2028728" y="5304469"/>
            <a:ext cx="5345474" cy="1198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marL="342900" indent="-342900"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hlink"/>
              </a:buClr>
              <a:buSzPct val="110000"/>
              <a:buFont typeface="Wingdings" panose="05000000000000000000" pitchFamily="2" charset="2"/>
              <a:buNone/>
            </a:pPr>
            <a:r>
              <a:rPr kumimoji="1" lang="zh-CN" altLang="en-US" sz="2806" dirty="0">
                <a:latin typeface="Times New Roman" panose="02020603050405020304" pitchFamily="18" charset="0"/>
                <a:ea typeface="楷体" panose="02010609060101010101" pitchFamily="49" charset="-122"/>
                <a:cs typeface="Times New Roman" panose="02020603050405020304" pitchFamily="18" charset="0"/>
              </a:rPr>
              <a:t>灰度</a:t>
            </a:r>
            <a:r>
              <a:rPr kumimoji="1" lang="en-US" altLang="zh-CN" sz="2806" dirty="0">
                <a:latin typeface="Times New Roman" panose="02020603050405020304" pitchFamily="18" charset="0"/>
                <a:ea typeface="楷体" panose="02010609060101010101" pitchFamily="49" charset="-122"/>
                <a:cs typeface="Times New Roman" panose="02020603050405020304" pitchFamily="18" charset="0"/>
              </a:rPr>
              <a:t>0</a:t>
            </a:r>
            <a:r>
              <a:rPr kumimoji="1" lang="zh-CN" altLang="en-US" sz="2806" dirty="0">
                <a:latin typeface="Times New Roman" panose="02020603050405020304" pitchFamily="18" charset="0"/>
                <a:ea typeface="楷体" panose="02010609060101010101" pitchFamily="49" charset="-122"/>
                <a:cs typeface="Times New Roman" panose="02020603050405020304" pitchFamily="18" charset="0"/>
              </a:rPr>
              <a:t>～</a:t>
            </a:r>
            <a:r>
              <a:rPr kumimoji="1" lang="en-US" altLang="zh-CN" sz="2806" dirty="0">
                <a:latin typeface="Times New Roman" panose="02020603050405020304" pitchFamily="18" charset="0"/>
                <a:ea typeface="楷体" panose="02010609060101010101" pitchFamily="49" charset="-122"/>
                <a:cs typeface="Times New Roman" panose="02020603050405020304" pitchFamily="18" charset="0"/>
              </a:rPr>
              <a:t>127</a:t>
            </a:r>
            <a:r>
              <a:rPr kumimoji="1" lang="zh-CN" altLang="en-US" sz="2806" dirty="0">
                <a:latin typeface="Times New Roman" panose="02020603050405020304" pitchFamily="18" charset="0"/>
                <a:ea typeface="楷体" panose="02010609060101010101" pitchFamily="49" charset="-122"/>
                <a:cs typeface="Times New Roman" panose="02020603050405020304" pitchFamily="18" charset="0"/>
              </a:rPr>
              <a:t>转变到</a:t>
            </a:r>
            <a:r>
              <a:rPr kumimoji="1" lang="en-US" altLang="zh-CN" sz="2806" dirty="0">
                <a:latin typeface="Times New Roman" panose="02020603050405020304" pitchFamily="18" charset="0"/>
                <a:ea typeface="楷体" panose="02010609060101010101" pitchFamily="49" charset="-122"/>
                <a:cs typeface="Times New Roman" panose="02020603050405020304" pitchFamily="18" charset="0"/>
              </a:rPr>
              <a:t>0</a:t>
            </a:r>
            <a:r>
              <a:rPr kumimoji="1" lang="zh-CN" altLang="en-US" sz="2806" dirty="0">
                <a:latin typeface="Times New Roman" panose="02020603050405020304" pitchFamily="18" charset="0"/>
                <a:ea typeface="楷体" panose="02010609060101010101" pitchFamily="49" charset="-122"/>
                <a:cs typeface="Times New Roman" panose="02020603050405020304" pitchFamily="18" charset="0"/>
              </a:rPr>
              <a:t>～</a:t>
            </a:r>
            <a:r>
              <a:rPr kumimoji="1" lang="en-US" altLang="zh-CN" sz="2806" dirty="0">
                <a:latin typeface="Times New Roman" panose="02020603050405020304" pitchFamily="18" charset="0"/>
                <a:ea typeface="楷体" panose="02010609060101010101" pitchFamily="49" charset="-122"/>
                <a:cs typeface="Times New Roman" panose="02020603050405020304" pitchFamily="18" charset="0"/>
              </a:rPr>
              <a:t>255</a:t>
            </a:r>
          </a:p>
          <a:p>
            <a:pPr algn="ctr" eaLnBrk="1" hangingPunct="1">
              <a:spcBef>
                <a:spcPct val="20000"/>
              </a:spcBef>
              <a:buClr>
                <a:schemeClr val="hlink"/>
              </a:buClr>
              <a:buSzPct val="110000"/>
              <a:buFont typeface="Wingdings" panose="05000000000000000000" pitchFamily="2" charset="2"/>
              <a:buNone/>
            </a:pPr>
            <a:r>
              <a:rPr kumimoji="1" lang="en-US" altLang="zh-CN" sz="2806" dirty="0">
                <a:latin typeface="Times New Roman" panose="02020603050405020304" pitchFamily="18" charset="0"/>
                <a:ea typeface="楷体" panose="02010609060101010101" pitchFamily="49" charset="-122"/>
                <a:cs typeface="Times New Roman" panose="02020603050405020304" pitchFamily="18" charset="0"/>
              </a:rPr>
              <a:t>128</a:t>
            </a:r>
            <a:r>
              <a:rPr kumimoji="1" lang="zh-CN" altLang="en-US" sz="2806" dirty="0">
                <a:latin typeface="Times New Roman" panose="02020603050405020304" pitchFamily="18" charset="0"/>
                <a:ea typeface="楷体" panose="02010609060101010101" pitchFamily="49" charset="-122"/>
                <a:cs typeface="Times New Roman" panose="02020603050405020304" pitchFamily="18" charset="0"/>
              </a:rPr>
              <a:t>～</a:t>
            </a:r>
            <a:r>
              <a:rPr kumimoji="1" lang="en-US" altLang="zh-CN" sz="2806" dirty="0">
                <a:latin typeface="Times New Roman" panose="02020603050405020304" pitchFamily="18" charset="0"/>
                <a:ea typeface="楷体" panose="02010609060101010101" pitchFamily="49" charset="-122"/>
                <a:cs typeface="Times New Roman" panose="02020603050405020304" pitchFamily="18" charset="0"/>
              </a:rPr>
              <a:t>255</a:t>
            </a:r>
            <a:r>
              <a:rPr kumimoji="1" lang="zh-CN" altLang="en-US" sz="2806" dirty="0">
                <a:latin typeface="Times New Roman" panose="02020603050405020304" pitchFamily="18" charset="0"/>
                <a:ea typeface="楷体" panose="02010609060101010101" pitchFamily="49" charset="-122"/>
                <a:cs typeface="Times New Roman" panose="02020603050405020304" pitchFamily="18" charset="0"/>
              </a:rPr>
              <a:t>转变为</a:t>
            </a:r>
            <a:r>
              <a:rPr kumimoji="1" lang="en-US" altLang="zh-CN" sz="2806" dirty="0">
                <a:latin typeface="Times New Roman" panose="02020603050405020304" pitchFamily="18" charset="0"/>
                <a:ea typeface="楷体" panose="02010609060101010101" pitchFamily="49" charset="-122"/>
                <a:cs typeface="Times New Roman" panose="02020603050405020304" pitchFamily="18" charset="0"/>
              </a:rPr>
              <a:t>255</a:t>
            </a:r>
          </a:p>
        </p:txBody>
      </p:sp>
      <p:sp>
        <p:nvSpPr>
          <p:cNvPr id="27" name="Text Box 14"/>
          <p:cNvSpPr txBox="1">
            <a:spLocks noChangeArrowheads="1"/>
          </p:cNvSpPr>
          <p:nvPr/>
        </p:nvSpPr>
        <p:spPr bwMode="auto">
          <a:xfrm>
            <a:off x="2735080" y="2088628"/>
            <a:ext cx="4175593" cy="544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marL="342900" indent="-342900"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spcBef>
                <a:spcPct val="20000"/>
              </a:spcBef>
              <a:buClr>
                <a:schemeClr val="hlink"/>
              </a:buClr>
              <a:buSzPct val="110000"/>
              <a:buFont typeface="Wingdings" panose="05000000000000000000" pitchFamily="2" charset="2"/>
              <a:buNone/>
            </a:pPr>
            <a:r>
              <a:rPr kumimoji="1" lang="zh-CN" altLang="en-US" sz="2806" dirty="0">
                <a:latin typeface="Times New Roman" panose="02020603050405020304" pitchFamily="18" charset="0"/>
                <a:ea typeface="楷体" panose="02010609060101010101" pitchFamily="49" charset="-122"/>
                <a:cs typeface="Times New Roman" panose="02020603050405020304" pitchFamily="18" charset="0"/>
              </a:rPr>
              <a:t>灰度</a:t>
            </a:r>
            <a:r>
              <a:rPr kumimoji="1" lang="en-US" altLang="zh-CN" sz="2806" dirty="0">
                <a:latin typeface="Times New Roman" panose="02020603050405020304" pitchFamily="18" charset="0"/>
                <a:ea typeface="楷体" panose="02010609060101010101" pitchFamily="49" charset="-122"/>
                <a:cs typeface="Times New Roman" panose="02020603050405020304" pitchFamily="18" charset="0"/>
              </a:rPr>
              <a:t>0</a:t>
            </a:r>
            <a:r>
              <a:rPr kumimoji="1" lang="zh-CN" altLang="en-US" sz="2806" dirty="0">
                <a:latin typeface="Times New Roman" panose="02020603050405020304" pitchFamily="18" charset="0"/>
                <a:ea typeface="楷体" panose="02010609060101010101" pitchFamily="49" charset="-122"/>
                <a:cs typeface="Times New Roman" panose="02020603050405020304" pitchFamily="18" charset="0"/>
              </a:rPr>
              <a:t>～</a:t>
            </a:r>
            <a:r>
              <a:rPr kumimoji="1" lang="en-US" altLang="zh-CN" sz="2806" dirty="0">
                <a:latin typeface="Times New Roman" panose="02020603050405020304" pitchFamily="18" charset="0"/>
                <a:ea typeface="楷体" panose="02010609060101010101" pitchFamily="49" charset="-122"/>
                <a:cs typeface="Times New Roman" panose="02020603050405020304" pitchFamily="18" charset="0"/>
              </a:rPr>
              <a:t>255</a:t>
            </a:r>
            <a:r>
              <a:rPr kumimoji="1" lang="zh-CN" altLang="en-US" sz="2806" dirty="0">
                <a:latin typeface="Times New Roman" panose="02020603050405020304" pitchFamily="18" charset="0"/>
                <a:ea typeface="楷体" panose="02010609060101010101" pitchFamily="49" charset="-122"/>
                <a:cs typeface="Times New Roman" panose="02020603050405020304" pitchFamily="18" charset="0"/>
              </a:rPr>
              <a:t>转变到</a:t>
            </a:r>
            <a:r>
              <a:rPr kumimoji="1" lang="en-US" altLang="zh-CN" sz="2806" dirty="0">
                <a:latin typeface="Times New Roman" panose="02020603050405020304" pitchFamily="18" charset="0"/>
                <a:ea typeface="楷体" panose="02010609060101010101" pitchFamily="49" charset="-122"/>
                <a:cs typeface="Times New Roman" panose="02020603050405020304" pitchFamily="18" charset="0"/>
              </a:rPr>
              <a:t>0</a:t>
            </a:r>
            <a:r>
              <a:rPr kumimoji="1" lang="zh-CN" altLang="en-US" sz="2806" dirty="0">
                <a:latin typeface="Times New Roman" panose="02020603050405020304" pitchFamily="18" charset="0"/>
                <a:ea typeface="楷体" panose="02010609060101010101" pitchFamily="49" charset="-122"/>
                <a:cs typeface="Times New Roman" panose="02020603050405020304" pitchFamily="18" charset="0"/>
              </a:rPr>
              <a:t>～</a:t>
            </a:r>
            <a:r>
              <a:rPr kumimoji="1" lang="en-US" altLang="zh-CN" sz="2806" dirty="0">
                <a:latin typeface="Times New Roman" panose="02020603050405020304" pitchFamily="18" charset="0"/>
                <a:ea typeface="楷体" panose="02010609060101010101" pitchFamily="49" charset="-122"/>
                <a:cs typeface="Times New Roman" panose="02020603050405020304" pitchFamily="18" charset="0"/>
              </a:rPr>
              <a:t>127</a:t>
            </a:r>
          </a:p>
        </p:txBody>
      </p:sp>
      <p:sp>
        <p:nvSpPr>
          <p:cNvPr id="28" name="文本框 27"/>
          <p:cNvSpPr txBox="1"/>
          <p:nvPr/>
        </p:nvSpPr>
        <p:spPr>
          <a:xfrm>
            <a:off x="9364810" y="2051144"/>
            <a:ext cx="793663" cy="798937"/>
          </a:xfrm>
          <a:prstGeom prst="rect">
            <a:avLst/>
          </a:prstGeom>
          <a:noFill/>
        </p:spPr>
        <p:txBody>
          <a:bodyPr wrap="square" rtlCol="0">
            <a:spAutoFit/>
          </a:bodyPr>
          <a:lstStyle/>
          <a:p>
            <a:pPr algn="ctr"/>
            <a:r>
              <a:rPr lang="zh-CN" altLang="en-US" sz="2296" dirty="0">
                <a:latin typeface="楷体" panose="02010609060101010101" pitchFamily="49" charset="-122"/>
                <a:ea typeface="楷体" panose="02010609060101010101" pitchFamily="49" charset="-122"/>
              </a:rPr>
              <a:t>线性压缩</a:t>
            </a:r>
          </a:p>
        </p:txBody>
      </p:sp>
      <p:sp>
        <p:nvSpPr>
          <p:cNvPr id="29" name="文本框 28"/>
          <p:cNvSpPr txBox="1"/>
          <p:nvPr/>
        </p:nvSpPr>
        <p:spPr>
          <a:xfrm>
            <a:off x="9390771" y="4399379"/>
            <a:ext cx="793663" cy="798937"/>
          </a:xfrm>
          <a:prstGeom prst="rect">
            <a:avLst/>
          </a:prstGeom>
          <a:noFill/>
        </p:spPr>
        <p:txBody>
          <a:bodyPr wrap="square" rtlCol="0">
            <a:spAutoFit/>
          </a:bodyPr>
          <a:lstStyle/>
          <a:p>
            <a:pPr algn="ctr"/>
            <a:r>
              <a:rPr lang="zh-CN" altLang="en-US" sz="2296" dirty="0">
                <a:latin typeface="楷体" panose="02010609060101010101" pitchFamily="49" charset="-122"/>
                <a:ea typeface="楷体" panose="02010609060101010101" pitchFamily="49" charset="-122"/>
              </a:rPr>
              <a:t>线性拉伸</a:t>
            </a:r>
          </a:p>
        </p:txBody>
      </p:sp>
    </p:spTree>
    <p:extLst>
      <p:ext uri="{BB962C8B-B14F-4D97-AF65-F5344CB8AC3E}">
        <p14:creationId xmlns:p14="http://schemas.microsoft.com/office/powerpoint/2010/main" val="16268316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80</a:t>
            </a:fld>
            <a:endParaRPr lang="en-US" altLang="zh-CN"/>
          </a:p>
        </p:txBody>
      </p:sp>
      <p:sp>
        <p:nvSpPr>
          <p:cNvPr id="4" name="Rectangle 2"/>
          <p:cNvSpPr txBox="1">
            <a:spLocks noChangeArrowheads="1"/>
          </p:cNvSpPr>
          <p:nvPr/>
        </p:nvSpPr>
        <p:spPr bwMode="auto">
          <a:xfrm>
            <a:off x="1963381" y="305746"/>
            <a:ext cx="5464352"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5.3.2</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3061" kern="0"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Retinex</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理论的增强</a:t>
            </a:r>
          </a:p>
        </p:txBody>
      </p:sp>
      <p:sp>
        <p:nvSpPr>
          <p:cNvPr id="5" name="Rectangle 2"/>
          <p:cNvSpPr txBox="1">
            <a:spLocks noChangeArrowheads="1"/>
          </p:cNvSpPr>
          <p:nvPr/>
        </p:nvSpPr>
        <p:spPr bwMode="auto">
          <a:xfrm>
            <a:off x="5223486" y="933434"/>
            <a:ext cx="513877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基于照度反射模型的图像增强</a:t>
            </a:r>
          </a:p>
        </p:txBody>
      </p:sp>
      <p:sp>
        <p:nvSpPr>
          <p:cNvPr id="6" name="文本框 5"/>
          <p:cNvSpPr txBox="1"/>
          <p:nvPr/>
        </p:nvSpPr>
        <p:spPr>
          <a:xfrm>
            <a:off x="2422253" y="1915704"/>
            <a:ext cx="8109595" cy="4525726"/>
          </a:xfrm>
          <a:prstGeom prst="rect">
            <a:avLst/>
          </a:prstGeom>
          <a:noFill/>
        </p:spPr>
        <p:txBody>
          <a:bodyPr wrap="square" rtlCol="0">
            <a:spAutoFit/>
          </a:bodyPr>
          <a:lstStyle/>
          <a:p>
            <a:pPr>
              <a:spcBef>
                <a:spcPts val="128"/>
              </a:spcBef>
            </a:pPr>
            <a:r>
              <a:rPr lang="en-US" altLang="zh-CN" sz="2551" dirty="0">
                <a:ea typeface="楷体" panose="02010609060101010101" pitchFamily="49" charset="-122"/>
                <a:cs typeface="Times New Roman" panose="02020603050405020304" pitchFamily="18" charset="0"/>
              </a:rPr>
              <a:t>Image=(</a:t>
            </a:r>
            <a:r>
              <a:rPr lang="en-US" altLang="zh-CN" sz="2551" dirty="0" err="1">
                <a:ea typeface="楷体" panose="02010609060101010101" pitchFamily="49" charset="-122"/>
                <a:cs typeface="Times New Roman" panose="02020603050405020304" pitchFamily="18" charset="0"/>
              </a:rPr>
              <a:t>imread</a:t>
            </a:r>
            <a:r>
              <a:rPr lang="en-US" altLang="zh-CN" sz="2551" dirty="0">
                <a:ea typeface="楷体" panose="02010609060101010101" pitchFamily="49" charset="-122"/>
                <a:cs typeface="Times New Roman" panose="02020603050405020304" pitchFamily="18" charset="0"/>
              </a:rPr>
              <a:t>('gugong1.jpg'));  </a:t>
            </a:r>
            <a:endParaRPr lang="zh-CN" altLang="zh-CN" sz="2551" dirty="0">
              <a:ea typeface="楷体" panose="02010609060101010101" pitchFamily="49" charset="-122"/>
              <a:cs typeface="Times New Roman" panose="02020603050405020304" pitchFamily="18" charset="0"/>
            </a:endParaRPr>
          </a:p>
          <a:p>
            <a:pPr>
              <a:spcBef>
                <a:spcPts val="128"/>
              </a:spcBef>
            </a:pPr>
            <a:r>
              <a:rPr lang="en-US" altLang="zh-CN" sz="2551" dirty="0" err="1">
                <a:ea typeface="楷体" panose="02010609060101010101" pitchFamily="49" charset="-122"/>
                <a:cs typeface="Times New Roman" panose="02020603050405020304" pitchFamily="18" charset="0"/>
              </a:rPr>
              <a:t>imshow</a:t>
            </a:r>
            <a:r>
              <a:rPr lang="en-US" altLang="zh-CN" sz="2551" dirty="0">
                <a:ea typeface="楷体" panose="02010609060101010101" pitchFamily="49" charset="-122"/>
                <a:cs typeface="Times New Roman" panose="02020603050405020304" pitchFamily="18" charset="0"/>
              </a:rPr>
              <a:t>(Image); title('</a:t>
            </a:r>
            <a:r>
              <a:rPr lang="zh-CN" altLang="zh-CN" sz="2551" dirty="0">
                <a:ea typeface="楷体" panose="02010609060101010101" pitchFamily="49" charset="-122"/>
                <a:cs typeface="Times New Roman" panose="02020603050405020304" pitchFamily="18" charset="0"/>
              </a:rPr>
              <a:t>原始图像</a:t>
            </a:r>
            <a:r>
              <a:rPr lang="en-US" altLang="zh-CN" sz="2551" dirty="0">
                <a:ea typeface="楷体" panose="02010609060101010101" pitchFamily="49" charset="-122"/>
                <a:cs typeface="Times New Roman" panose="02020603050405020304" pitchFamily="18" charset="0"/>
              </a:rPr>
              <a:t>');</a:t>
            </a:r>
            <a:endParaRPr lang="zh-CN" altLang="zh-CN" sz="2551" dirty="0">
              <a:ea typeface="楷体" panose="02010609060101010101" pitchFamily="49" charset="-122"/>
              <a:cs typeface="Times New Roman" panose="02020603050405020304" pitchFamily="18" charset="0"/>
            </a:endParaRPr>
          </a:p>
          <a:p>
            <a:pPr>
              <a:spcBef>
                <a:spcPts val="128"/>
              </a:spcBef>
            </a:pPr>
            <a:r>
              <a:rPr lang="en-US" altLang="zh-CN" sz="2551" dirty="0">
                <a:ea typeface="楷体" panose="02010609060101010101" pitchFamily="49" charset="-122"/>
                <a:cs typeface="Times New Roman" panose="02020603050405020304" pitchFamily="18" charset="0"/>
              </a:rPr>
              <a:t>[</a:t>
            </a:r>
            <a:r>
              <a:rPr lang="en-US" altLang="zh-CN" sz="2551" dirty="0" err="1">
                <a:ea typeface="楷体" panose="02010609060101010101" pitchFamily="49" charset="-122"/>
                <a:cs typeface="Times New Roman" panose="02020603050405020304" pitchFamily="18" charset="0"/>
              </a:rPr>
              <a:t>height,width,c</a:t>
            </a:r>
            <a:r>
              <a:rPr lang="en-US" altLang="zh-CN" sz="2551" dirty="0">
                <a:ea typeface="楷体" panose="02010609060101010101" pitchFamily="49" charset="-122"/>
                <a:cs typeface="Times New Roman" panose="02020603050405020304" pitchFamily="18" charset="0"/>
              </a:rPr>
              <a:t>]=size(Image);</a:t>
            </a:r>
            <a:endParaRPr lang="zh-CN" altLang="zh-CN" sz="2551" dirty="0">
              <a:ea typeface="楷体" panose="02010609060101010101" pitchFamily="49" charset="-122"/>
              <a:cs typeface="Times New Roman" panose="02020603050405020304" pitchFamily="18" charset="0"/>
            </a:endParaRPr>
          </a:p>
          <a:p>
            <a:pPr>
              <a:spcBef>
                <a:spcPts val="128"/>
              </a:spcBef>
            </a:pPr>
            <a:r>
              <a:rPr lang="en-US" altLang="zh-CN" sz="2551" dirty="0">
                <a:ea typeface="楷体" panose="02010609060101010101" pitchFamily="49" charset="-122"/>
                <a:cs typeface="Times New Roman" panose="02020603050405020304" pitchFamily="18" charset="0"/>
              </a:rPr>
              <a:t>RI=double(Image(:,:,1));    GI=double(Image(:,:,2)); </a:t>
            </a:r>
            <a:endParaRPr lang="zh-CN" altLang="zh-CN" sz="2551" dirty="0">
              <a:ea typeface="楷体" panose="02010609060101010101" pitchFamily="49" charset="-122"/>
              <a:cs typeface="Times New Roman" panose="02020603050405020304" pitchFamily="18" charset="0"/>
            </a:endParaRPr>
          </a:p>
          <a:p>
            <a:pPr>
              <a:spcBef>
                <a:spcPts val="128"/>
              </a:spcBef>
            </a:pPr>
            <a:r>
              <a:rPr lang="en-US" altLang="zh-CN" sz="2551" dirty="0">
                <a:ea typeface="楷体" panose="02010609060101010101" pitchFamily="49" charset="-122"/>
                <a:cs typeface="Times New Roman" panose="02020603050405020304" pitchFamily="18" charset="0"/>
              </a:rPr>
              <a:t>BI=double(Image(:,:,3));</a:t>
            </a:r>
            <a:endParaRPr lang="zh-CN" altLang="zh-CN" sz="2551" dirty="0">
              <a:ea typeface="楷体" panose="02010609060101010101" pitchFamily="49" charset="-122"/>
              <a:cs typeface="Times New Roman" panose="02020603050405020304" pitchFamily="18" charset="0"/>
            </a:endParaRPr>
          </a:p>
          <a:p>
            <a:pPr>
              <a:spcBef>
                <a:spcPts val="128"/>
              </a:spcBef>
            </a:pPr>
            <a:r>
              <a:rPr lang="en-US" altLang="zh-CN" sz="2551" dirty="0">
                <a:ea typeface="楷体" panose="02010609060101010101" pitchFamily="49" charset="-122"/>
                <a:cs typeface="Times New Roman" panose="02020603050405020304" pitchFamily="18" charset="0"/>
              </a:rPr>
              <a:t>beta=0.4;     alpha=125;</a:t>
            </a:r>
            <a:endParaRPr lang="zh-CN" altLang="zh-CN" sz="2551" dirty="0">
              <a:ea typeface="楷体" panose="02010609060101010101" pitchFamily="49" charset="-122"/>
              <a:cs typeface="Times New Roman" panose="02020603050405020304" pitchFamily="18" charset="0"/>
            </a:endParaRPr>
          </a:p>
          <a:p>
            <a:pPr>
              <a:spcBef>
                <a:spcPts val="128"/>
              </a:spcBef>
            </a:pPr>
            <a:r>
              <a:rPr lang="en-US" altLang="zh-CN" sz="2551" dirty="0">
                <a:ea typeface="楷体" panose="02010609060101010101" pitchFamily="49" charset="-122"/>
                <a:cs typeface="Times New Roman" panose="02020603050405020304" pitchFamily="18" charset="0"/>
              </a:rPr>
              <a:t>CR=beta*(log(alpha*(RI+1))-log(RI+GI+BI+1));</a:t>
            </a:r>
            <a:endParaRPr lang="zh-CN" altLang="zh-CN" sz="2551" dirty="0">
              <a:ea typeface="楷体" panose="02010609060101010101" pitchFamily="49" charset="-122"/>
              <a:cs typeface="Times New Roman" panose="02020603050405020304" pitchFamily="18" charset="0"/>
            </a:endParaRPr>
          </a:p>
          <a:p>
            <a:pPr>
              <a:spcBef>
                <a:spcPts val="128"/>
              </a:spcBef>
            </a:pPr>
            <a:r>
              <a:rPr lang="en-US" altLang="zh-CN" sz="2551" dirty="0">
                <a:ea typeface="楷体" panose="02010609060101010101" pitchFamily="49" charset="-122"/>
                <a:cs typeface="Times New Roman" panose="02020603050405020304" pitchFamily="18" charset="0"/>
              </a:rPr>
              <a:t>CG=beta*(log(alpha*(GI+1))-log(RI+GI+BI+1));</a:t>
            </a:r>
            <a:endParaRPr lang="zh-CN" altLang="zh-CN" sz="2551" dirty="0">
              <a:ea typeface="楷体" panose="02010609060101010101" pitchFamily="49" charset="-122"/>
              <a:cs typeface="Times New Roman" panose="02020603050405020304" pitchFamily="18" charset="0"/>
            </a:endParaRPr>
          </a:p>
          <a:p>
            <a:pPr>
              <a:spcBef>
                <a:spcPts val="128"/>
              </a:spcBef>
            </a:pPr>
            <a:r>
              <a:rPr lang="en-US" altLang="zh-CN" sz="2551" dirty="0">
                <a:ea typeface="楷体" panose="02010609060101010101" pitchFamily="49" charset="-122"/>
                <a:cs typeface="Times New Roman" panose="02020603050405020304" pitchFamily="18" charset="0"/>
              </a:rPr>
              <a:t>CB=beta*(log(alpha*(BI+1))-log(RI+GI+BI+1));</a:t>
            </a:r>
            <a:r>
              <a:rPr lang="en-US" altLang="zh-CN" sz="2551" dirty="0"/>
              <a:t> </a:t>
            </a:r>
            <a:r>
              <a:rPr lang="en-US" altLang="zh-CN" sz="2551" dirty="0" err="1"/>
              <a:t>Rhigh</a:t>
            </a:r>
            <a:r>
              <a:rPr lang="en-US" altLang="zh-CN" sz="2551" dirty="0"/>
              <a:t>=zeros(</a:t>
            </a:r>
            <a:r>
              <a:rPr lang="en-US" altLang="zh-CN" sz="2551" dirty="0" err="1"/>
              <a:t>height,width</a:t>
            </a:r>
            <a:r>
              <a:rPr lang="en-US" altLang="zh-CN" sz="2551" dirty="0"/>
              <a:t>);  </a:t>
            </a:r>
          </a:p>
          <a:p>
            <a:pPr>
              <a:spcBef>
                <a:spcPts val="128"/>
              </a:spcBef>
            </a:pPr>
            <a:r>
              <a:rPr lang="en-US" altLang="zh-CN" sz="2551" dirty="0" err="1"/>
              <a:t>Ghigh</a:t>
            </a:r>
            <a:r>
              <a:rPr lang="en-US" altLang="zh-CN" sz="2551" dirty="0"/>
              <a:t>=zeros(</a:t>
            </a:r>
            <a:r>
              <a:rPr lang="en-US" altLang="zh-CN" sz="2551" dirty="0" err="1"/>
              <a:t>height,width</a:t>
            </a:r>
            <a:r>
              <a:rPr lang="en-US" altLang="zh-CN" sz="2551" dirty="0"/>
              <a:t>);</a:t>
            </a:r>
            <a:endParaRPr lang="zh-CN" altLang="en-US" sz="2551" dirty="0">
              <a:ea typeface="楷体" panose="02010609060101010101" pitchFamily="49" charset="-122"/>
              <a:cs typeface="Times New Roman" panose="02020603050405020304" pitchFamily="18" charset="0"/>
            </a:endParaRPr>
          </a:p>
        </p:txBody>
      </p:sp>
      <p:sp>
        <p:nvSpPr>
          <p:cNvPr id="7" name="矩形 6"/>
          <p:cNvSpPr/>
          <p:nvPr/>
        </p:nvSpPr>
        <p:spPr>
          <a:xfrm>
            <a:off x="1963381" y="1369146"/>
            <a:ext cx="7878374" cy="445635"/>
          </a:xfrm>
          <a:prstGeom prst="rect">
            <a:avLst/>
          </a:prstGeom>
        </p:spPr>
        <p:txBody>
          <a:bodyPr wrap="square">
            <a:spAutoFit/>
          </a:bodyPr>
          <a:lstStyle/>
          <a:p>
            <a:pPr marL="437369" indent="-437369">
              <a:buClr>
                <a:srgbClr val="7000C8"/>
              </a:buClr>
              <a:buSzPct val="75000"/>
              <a:buFont typeface="Wingdings" panose="05000000000000000000" pitchFamily="2" charset="2"/>
              <a:buChar char="n"/>
            </a:pPr>
            <a:r>
              <a:rPr lang="zh-CN" altLang="en-US" sz="2296" kern="100" dirty="0">
                <a:latin typeface="楷体" panose="02010609060101010101" pitchFamily="49" charset="-122"/>
                <a:ea typeface="楷体" panose="02010609060101010101" pitchFamily="49" charset="-122"/>
                <a:cs typeface="Times New Roman" panose="02020603050405020304" pitchFamily="18" charset="0"/>
              </a:rPr>
              <a:t>例程</a:t>
            </a:r>
            <a:r>
              <a:rPr lang="en-US" altLang="zh-CN" sz="2296" kern="100" dirty="0">
                <a:latin typeface="楷体" panose="02010609060101010101" pitchFamily="49" charset="-122"/>
                <a:ea typeface="楷体" panose="02010609060101010101" pitchFamily="49" charset="-122"/>
                <a:cs typeface="Times New Roman" panose="02020603050405020304" pitchFamily="18" charset="0"/>
              </a:rPr>
              <a:t>—</a:t>
            </a:r>
            <a:r>
              <a:rPr lang="zh-CN" altLang="en-US" sz="2296" kern="100" dirty="0">
                <a:latin typeface="楷体" panose="02010609060101010101" pitchFamily="49" charset="-122"/>
                <a:ea typeface="楷体" panose="02010609060101010101" pitchFamily="49" charset="-122"/>
                <a:cs typeface="Times New Roman" panose="02020603050405020304" pitchFamily="18" charset="0"/>
              </a:rPr>
              <a:t>程序</a:t>
            </a:r>
            <a:endParaRPr lang="zh-CN" altLang="en-US" sz="2296"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63825435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81</a:t>
            </a:fld>
            <a:endParaRPr lang="en-US" altLang="zh-CN"/>
          </a:p>
        </p:txBody>
      </p:sp>
      <p:sp>
        <p:nvSpPr>
          <p:cNvPr id="3" name="Rectangle 2"/>
          <p:cNvSpPr txBox="1">
            <a:spLocks noChangeArrowheads="1"/>
          </p:cNvSpPr>
          <p:nvPr/>
        </p:nvSpPr>
        <p:spPr bwMode="auto">
          <a:xfrm>
            <a:off x="1963381" y="305746"/>
            <a:ext cx="5464352"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5.3.2</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3061" kern="0"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Retinex</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理论的增强</a:t>
            </a:r>
          </a:p>
        </p:txBody>
      </p:sp>
      <p:sp>
        <p:nvSpPr>
          <p:cNvPr id="4" name="Rectangle 2"/>
          <p:cNvSpPr txBox="1">
            <a:spLocks noChangeArrowheads="1"/>
          </p:cNvSpPr>
          <p:nvPr/>
        </p:nvSpPr>
        <p:spPr bwMode="auto">
          <a:xfrm>
            <a:off x="5223486" y="933434"/>
            <a:ext cx="513877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基于照度反射模型的图像增强</a:t>
            </a:r>
          </a:p>
        </p:txBody>
      </p:sp>
      <p:sp>
        <p:nvSpPr>
          <p:cNvPr id="5" name="文本框 4"/>
          <p:cNvSpPr txBox="1"/>
          <p:nvPr/>
        </p:nvSpPr>
        <p:spPr>
          <a:xfrm>
            <a:off x="2402910" y="1296810"/>
            <a:ext cx="8247014" cy="5195397"/>
          </a:xfrm>
          <a:prstGeom prst="rect">
            <a:avLst/>
          </a:prstGeom>
          <a:noFill/>
        </p:spPr>
        <p:txBody>
          <a:bodyPr wrap="square" rtlCol="0">
            <a:spAutoFit/>
          </a:bodyPr>
          <a:lstStyle/>
          <a:p>
            <a:r>
              <a:rPr lang="en-US" altLang="zh-CN" sz="2551" dirty="0" err="1"/>
              <a:t>Bhigh</a:t>
            </a:r>
            <a:r>
              <a:rPr lang="en-US" altLang="zh-CN" sz="2551" dirty="0"/>
              <a:t>=zeros(</a:t>
            </a:r>
            <a:r>
              <a:rPr lang="en-US" altLang="zh-CN" sz="2551" dirty="0" err="1"/>
              <a:t>height,width</a:t>
            </a:r>
            <a:r>
              <a:rPr lang="en-US" altLang="zh-CN" sz="2551" dirty="0"/>
              <a:t>);</a:t>
            </a:r>
            <a:endParaRPr lang="zh-CN" altLang="zh-CN" sz="2551" dirty="0"/>
          </a:p>
          <a:p>
            <a:r>
              <a:rPr lang="en-US" altLang="zh-CN" sz="2551" dirty="0"/>
              <a:t>sigma=[15 80 250];      </a:t>
            </a:r>
            <a:r>
              <a:rPr lang="en-US" altLang="zh-CN" sz="2551" dirty="0" err="1"/>
              <a:t>filtersize</a:t>
            </a:r>
            <a:r>
              <a:rPr lang="en-US" altLang="zh-CN" sz="2551" dirty="0"/>
              <a:t>=[</a:t>
            </a:r>
            <a:r>
              <a:rPr lang="en-US" altLang="zh-CN" sz="2551" dirty="0" err="1"/>
              <a:t>height,width</a:t>
            </a:r>
            <a:r>
              <a:rPr lang="en-US" altLang="zh-CN" sz="2551" dirty="0"/>
              <a:t>]; </a:t>
            </a:r>
          </a:p>
          <a:p>
            <a:r>
              <a:rPr lang="en-US" altLang="zh-CN" sz="2551" dirty="0"/>
              <a:t>for </a:t>
            </a:r>
            <a:r>
              <a:rPr lang="en-US" altLang="zh-CN" sz="2551" dirty="0" err="1"/>
              <a:t>i</a:t>
            </a:r>
            <a:r>
              <a:rPr lang="en-US" altLang="zh-CN" sz="2551" dirty="0"/>
              <a:t>=1:3</a:t>
            </a:r>
            <a:endParaRPr lang="zh-CN" altLang="zh-CN" sz="2551" dirty="0"/>
          </a:p>
          <a:p>
            <a:r>
              <a:rPr lang="en-US" altLang="zh-CN" sz="2551" dirty="0"/>
              <a:t>    </a:t>
            </a:r>
            <a:r>
              <a:rPr lang="en-US" altLang="zh-CN" sz="2551" dirty="0" err="1"/>
              <a:t>gaussfilter</a:t>
            </a:r>
            <a:r>
              <a:rPr lang="en-US" altLang="zh-CN" sz="2551" dirty="0"/>
              <a:t>=</a:t>
            </a:r>
            <a:r>
              <a:rPr lang="en-US" altLang="zh-CN" sz="2551" dirty="0" err="1"/>
              <a:t>fspecial</a:t>
            </a:r>
            <a:r>
              <a:rPr lang="en-US" altLang="zh-CN" sz="2551" dirty="0"/>
              <a:t>('</a:t>
            </a:r>
            <a:r>
              <a:rPr lang="en-US" altLang="zh-CN" sz="2551" dirty="0" err="1"/>
              <a:t>gaussian</a:t>
            </a:r>
            <a:r>
              <a:rPr lang="en-US" altLang="zh-CN" sz="2551" dirty="0"/>
              <a:t>',</a:t>
            </a:r>
            <a:r>
              <a:rPr lang="en-US" altLang="zh-CN" sz="2551" dirty="0" err="1"/>
              <a:t>filtersize,sigma</a:t>
            </a:r>
            <a:r>
              <a:rPr lang="en-US" altLang="zh-CN" sz="2551" dirty="0"/>
              <a:t>(</a:t>
            </a:r>
            <a:r>
              <a:rPr lang="en-US" altLang="zh-CN" sz="2551" dirty="0" err="1"/>
              <a:t>i</a:t>
            </a:r>
            <a:r>
              <a:rPr lang="en-US" altLang="zh-CN" sz="2551" dirty="0"/>
              <a:t>)); </a:t>
            </a:r>
            <a:endParaRPr lang="zh-CN" altLang="zh-CN" sz="2551" dirty="0"/>
          </a:p>
          <a:p>
            <a:r>
              <a:rPr lang="en-US" altLang="zh-CN" sz="2551" dirty="0"/>
              <a:t>    </a:t>
            </a:r>
            <a:r>
              <a:rPr lang="en-US" altLang="zh-CN" sz="2551" dirty="0" err="1"/>
              <a:t>Rlow</a:t>
            </a:r>
            <a:r>
              <a:rPr lang="en-US" altLang="zh-CN" sz="2551" dirty="0"/>
              <a:t>=</a:t>
            </a:r>
            <a:r>
              <a:rPr lang="en-US" altLang="zh-CN" sz="2551" dirty="0" err="1"/>
              <a:t>imfilter</a:t>
            </a:r>
            <a:r>
              <a:rPr lang="en-US" altLang="zh-CN" sz="2551" dirty="0"/>
              <a:t>(RI,</a:t>
            </a:r>
            <a:r>
              <a:rPr lang="en-US" altLang="zh-CN" sz="2551" dirty="0" err="1"/>
              <a:t>gaussfilter</a:t>
            </a:r>
            <a:r>
              <a:rPr lang="en-US" altLang="zh-CN" sz="2551" dirty="0"/>
              <a:t>,'replicate','</a:t>
            </a:r>
            <a:r>
              <a:rPr lang="en-US" altLang="zh-CN" sz="2551" dirty="0" err="1"/>
              <a:t>conv</a:t>
            </a:r>
            <a:r>
              <a:rPr lang="en-US" altLang="zh-CN" sz="2551" dirty="0"/>
              <a:t>');</a:t>
            </a:r>
            <a:endParaRPr lang="zh-CN" altLang="zh-CN" sz="2551" dirty="0"/>
          </a:p>
          <a:p>
            <a:r>
              <a:rPr lang="en-US" altLang="zh-CN" sz="2551" dirty="0"/>
              <a:t>    Glow=</a:t>
            </a:r>
            <a:r>
              <a:rPr lang="en-US" altLang="zh-CN" sz="2551" dirty="0" err="1"/>
              <a:t>imfilter</a:t>
            </a:r>
            <a:r>
              <a:rPr lang="en-US" altLang="zh-CN" sz="2551" dirty="0"/>
              <a:t>(GI,</a:t>
            </a:r>
            <a:r>
              <a:rPr lang="en-US" altLang="zh-CN" sz="2551" dirty="0" err="1"/>
              <a:t>gaussfilter</a:t>
            </a:r>
            <a:r>
              <a:rPr lang="en-US" altLang="zh-CN" sz="2551" dirty="0"/>
              <a:t>,'replicate','</a:t>
            </a:r>
            <a:r>
              <a:rPr lang="en-US" altLang="zh-CN" sz="2551" dirty="0" err="1"/>
              <a:t>conv</a:t>
            </a:r>
            <a:r>
              <a:rPr lang="en-US" altLang="zh-CN" sz="2551" dirty="0"/>
              <a:t>');</a:t>
            </a:r>
            <a:endParaRPr lang="zh-CN" altLang="zh-CN" sz="2551" dirty="0"/>
          </a:p>
          <a:p>
            <a:r>
              <a:rPr lang="en-US" altLang="zh-CN" sz="2551" dirty="0"/>
              <a:t>    Blow=</a:t>
            </a:r>
            <a:r>
              <a:rPr lang="en-US" altLang="zh-CN" sz="2551" dirty="0" err="1"/>
              <a:t>imfilter</a:t>
            </a:r>
            <a:r>
              <a:rPr lang="en-US" altLang="zh-CN" sz="2551" dirty="0"/>
              <a:t>(BI,</a:t>
            </a:r>
            <a:r>
              <a:rPr lang="en-US" altLang="zh-CN" sz="2551" dirty="0" err="1"/>
              <a:t>gaussfilter</a:t>
            </a:r>
            <a:r>
              <a:rPr lang="en-US" altLang="zh-CN" sz="2551" dirty="0"/>
              <a:t>,'replicate','</a:t>
            </a:r>
            <a:r>
              <a:rPr lang="en-US" altLang="zh-CN" sz="2551" dirty="0" err="1"/>
              <a:t>conv</a:t>
            </a:r>
            <a:r>
              <a:rPr lang="en-US" altLang="zh-CN" sz="2551" dirty="0"/>
              <a:t>');</a:t>
            </a:r>
            <a:endParaRPr lang="zh-CN" altLang="zh-CN" sz="2551" dirty="0"/>
          </a:p>
          <a:p>
            <a:r>
              <a:rPr lang="en-US" altLang="zh-CN" sz="2551" dirty="0"/>
              <a:t>    </a:t>
            </a:r>
            <a:r>
              <a:rPr lang="en-US" altLang="zh-CN" sz="2551" dirty="0" err="1"/>
              <a:t>Rhigh</a:t>
            </a:r>
            <a:r>
              <a:rPr lang="en-US" altLang="zh-CN" sz="2551" dirty="0"/>
              <a:t>=1/3*(CR.*log(RI./Rlow+1)+</a:t>
            </a:r>
            <a:r>
              <a:rPr lang="en-US" altLang="zh-CN" sz="2551" dirty="0" err="1"/>
              <a:t>Rhigh</a:t>
            </a:r>
            <a:r>
              <a:rPr lang="en-US" altLang="zh-CN" sz="2551" dirty="0"/>
              <a:t>);                 </a:t>
            </a:r>
            <a:endParaRPr lang="zh-CN" altLang="zh-CN" sz="2551" dirty="0"/>
          </a:p>
          <a:p>
            <a:r>
              <a:rPr lang="en-US" altLang="zh-CN" sz="2551" dirty="0"/>
              <a:t>    </a:t>
            </a:r>
            <a:r>
              <a:rPr lang="en-US" altLang="zh-CN" sz="2551" dirty="0" err="1"/>
              <a:t>Ghigh</a:t>
            </a:r>
            <a:r>
              <a:rPr lang="en-US" altLang="zh-CN" sz="2551" dirty="0"/>
              <a:t>=1/3*(CG.*log(GI./Glow+1)+</a:t>
            </a:r>
            <a:r>
              <a:rPr lang="en-US" altLang="zh-CN" sz="2551" dirty="0" err="1"/>
              <a:t>Ghigh</a:t>
            </a:r>
            <a:r>
              <a:rPr lang="en-US" altLang="zh-CN" sz="2551" dirty="0"/>
              <a:t>);                 </a:t>
            </a:r>
            <a:endParaRPr lang="zh-CN" altLang="zh-CN" sz="2551" dirty="0"/>
          </a:p>
          <a:p>
            <a:r>
              <a:rPr lang="en-US" altLang="zh-CN" sz="2551" dirty="0"/>
              <a:t>    </a:t>
            </a:r>
            <a:r>
              <a:rPr lang="en-US" altLang="zh-CN" sz="2551" dirty="0" err="1"/>
              <a:t>Bhigh</a:t>
            </a:r>
            <a:r>
              <a:rPr lang="en-US" altLang="zh-CN" sz="2551" dirty="0"/>
              <a:t>=1/3*(CB.*log(BI./Blow+1)+</a:t>
            </a:r>
            <a:r>
              <a:rPr lang="en-US" altLang="zh-CN" sz="2551" dirty="0" err="1"/>
              <a:t>Bhigh</a:t>
            </a:r>
            <a:r>
              <a:rPr lang="en-US" altLang="zh-CN" sz="2551" dirty="0"/>
              <a:t>); </a:t>
            </a:r>
          </a:p>
          <a:p>
            <a:r>
              <a:rPr lang="en-US" altLang="zh-CN" sz="2551" dirty="0"/>
              <a:t>end</a:t>
            </a:r>
            <a:endParaRPr lang="zh-CN" altLang="zh-CN" sz="2551" dirty="0"/>
          </a:p>
          <a:p>
            <a:r>
              <a:rPr lang="en-US" altLang="zh-CN" sz="2551" dirty="0"/>
              <a:t>MSRI=cat(3,Rhigh,Ghigh,Bhigh);</a:t>
            </a:r>
            <a:endParaRPr lang="zh-CN" altLang="zh-CN" sz="2551" dirty="0"/>
          </a:p>
          <a:p>
            <a:r>
              <a:rPr lang="en-US" altLang="zh-CN" sz="2551" dirty="0" err="1"/>
              <a:t>figure;imshow</a:t>
            </a:r>
            <a:r>
              <a:rPr lang="en-US" altLang="zh-CN" sz="2551" dirty="0"/>
              <a:t>(MSRI);title('</a:t>
            </a:r>
            <a:r>
              <a:rPr lang="zh-CN" altLang="zh-CN" sz="2551" dirty="0"/>
              <a:t>多尺度</a:t>
            </a:r>
            <a:r>
              <a:rPr lang="en-US" altLang="zh-CN" sz="2551" dirty="0" err="1"/>
              <a:t>Retinex</a:t>
            </a:r>
            <a:r>
              <a:rPr lang="zh-CN" altLang="zh-CN" sz="2551" dirty="0"/>
              <a:t>增强</a:t>
            </a:r>
            <a:r>
              <a:rPr lang="en-US" altLang="zh-CN" sz="2551" dirty="0"/>
              <a:t>');</a:t>
            </a:r>
            <a:endParaRPr lang="zh-CN" altLang="en-US" sz="2551" dirty="0"/>
          </a:p>
        </p:txBody>
      </p:sp>
    </p:spTree>
    <p:extLst>
      <p:ext uri="{BB962C8B-B14F-4D97-AF65-F5344CB8AC3E}">
        <p14:creationId xmlns:p14="http://schemas.microsoft.com/office/powerpoint/2010/main" val="403251485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82</a:t>
            </a:fld>
            <a:endParaRPr lang="en-US" altLang="zh-CN"/>
          </a:p>
        </p:txBody>
      </p:sp>
      <p:sp>
        <p:nvSpPr>
          <p:cNvPr id="3" name="Rectangle 2"/>
          <p:cNvSpPr txBox="1">
            <a:spLocks noChangeArrowheads="1"/>
          </p:cNvSpPr>
          <p:nvPr/>
        </p:nvSpPr>
        <p:spPr bwMode="auto">
          <a:xfrm>
            <a:off x="1963381" y="305746"/>
            <a:ext cx="5464352"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5.3.2</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3061" kern="0"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Retinex</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理论的增强</a:t>
            </a:r>
          </a:p>
        </p:txBody>
      </p:sp>
      <p:sp>
        <p:nvSpPr>
          <p:cNvPr id="4" name="Rectangle 2"/>
          <p:cNvSpPr txBox="1">
            <a:spLocks noChangeArrowheads="1"/>
          </p:cNvSpPr>
          <p:nvPr/>
        </p:nvSpPr>
        <p:spPr bwMode="auto">
          <a:xfrm>
            <a:off x="5223486" y="933434"/>
            <a:ext cx="513877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基于照度反射模型的图像增强</a:t>
            </a:r>
          </a:p>
        </p:txBody>
      </p:sp>
      <p:pic>
        <p:nvPicPr>
          <p:cNvPr id="5" name="图片 4"/>
          <p:cNvPicPr>
            <a:picLocks noChangeAspect="1"/>
          </p:cNvPicPr>
          <p:nvPr/>
        </p:nvPicPr>
        <p:blipFill>
          <a:blip r:embed="rId2" cstate="print"/>
          <a:srcRect/>
          <a:stretch>
            <a:fillRect/>
          </a:stretch>
        </p:blipFill>
        <p:spPr bwMode="auto">
          <a:xfrm>
            <a:off x="2073415" y="2229686"/>
            <a:ext cx="3367599" cy="2525421"/>
          </a:xfrm>
          <a:prstGeom prst="rect">
            <a:avLst/>
          </a:prstGeom>
          <a:noFill/>
          <a:ln w="9525">
            <a:noFill/>
            <a:miter lim="800000"/>
            <a:headEnd/>
            <a:tailEnd/>
          </a:ln>
        </p:spPr>
      </p:pic>
      <p:pic>
        <p:nvPicPr>
          <p:cNvPr id="6" name="图片 5"/>
          <p:cNvPicPr>
            <a:picLocks noChangeAspect="1"/>
          </p:cNvPicPr>
          <p:nvPr/>
        </p:nvPicPr>
        <p:blipFill>
          <a:blip r:embed="rId3" cstate="print"/>
          <a:srcRect/>
          <a:stretch>
            <a:fillRect/>
          </a:stretch>
        </p:blipFill>
        <p:spPr bwMode="auto">
          <a:xfrm>
            <a:off x="6527833" y="2229686"/>
            <a:ext cx="3367599" cy="2525421"/>
          </a:xfrm>
          <a:prstGeom prst="rect">
            <a:avLst/>
          </a:prstGeom>
          <a:noFill/>
          <a:ln w="9525">
            <a:noFill/>
            <a:miter lim="800000"/>
            <a:headEnd/>
            <a:tailEnd/>
          </a:ln>
        </p:spPr>
      </p:pic>
      <p:sp>
        <p:nvSpPr>
          <p:cNvPr id="7" name="矩形 6"/>
          <p:cNvSpPr/>
          <p:nvPr/>
        </p:nvSpPr>
        <p:spPr>
          <a:xfrm>
            <a:off x="2211179" y="4850159"/>
            <a:ext cx="8169612" cy="524118"/>
          </a:xfrm>
          <a:prstGeom prst="rect">
            <a:avLst/>
          </a:prstGeom>
        </p:spPr>
        <p:txBody>
          <a:bodyPr wrap="square">
            <a:spAutoFit/>
          </a:bodyPr>
          <a:lstStyle/>
          <a:p>
            <a:r>
              <a:rPr lang="en-US" altLang="zh-CN" sz="2806" kern="100" dirty="0">
                <a:ea typeface="楷体" panose="02010609060101010101" pitchFamily="49" charset="-122"/>
                <a:cs typeface="Times New Roman" panose="02020603050405020304" pitchFamily="18" charset="0"/>
              </a:rPr>
              <a:t>     </a:t>
            </a:r>
            <a:r>
              <a:rPr lang="zh-CN" altLang="zh-CN" sz="2806" kern="100" dirty="0">
                <a:ea typeface="楷体" panose="02010609060101010101" pitchFamily="49" charset="-122"/>
                <a:cs typeface="Times New Roman" panose="02020603050405020304" pitchFamily="18" charset="0"/>
              </a:rPr>
              <a:t>（</a:t>
            </a:r>
            <a:r>
              <a:rPr lang="en-US" altLang="zh-CN" sz="2806" kern="100" dirty="0">
                <a:ea typeface="楷体" panose="02010609060101010101" pitchFamily="49" charset="-122"/>
                <a:cs typeface="Times New Roman" panose="02020603050405020304" pitchFamily="18" charset="0"/>
              </a:rPr>
              <a:t>a</a:t>
            </a:r>
            <a:r>
              <a:rPr lang="zh-CN" altLang="zh-CN" sz="2806" kern="100" dirty="0">
                <a:ea typeface="楷体" panose="02010609060101010101" pitchFamily="49" charset="-122"/>
                <a:cs typeface="Times New Roman" panose="02020603050405020304" pitchFamily="18" charset="0"/>
              </a:rPr>
              <a:t>）原图</a:t>
            </a:r>
            <a:r>
              <a:rPr lang="en-US" altLang="zh-CN" sz="2806" kern="100" dirty="0">
                <a:ea typeface="楷体" panose="02010609060101010101" pitchFamily="49" charset="-122"/>
                <a:cs typeface="Times New Roman" panose="02020603050405020304" pitchFamily="18" charset="0"/>
              </a:rPr>
              <a:t>             </a:t>
            </a:r>
            <a:r>
              <a:rPr lang="zh-CN" altLang="zh-CN" sz="2806" kern="100" dirty="0">
                <a:ea typeface="楷体" panose="02010609060101010101" pitchFamily="49" charset="-122"/>
                <a:cs typeface="Times New Roman" panose="02020603050405020304" pitchFamily="18" charset="0"/>
              </a:rPr>
              <a:t>（</a:t>
            </a:r>
            <a:r>
              <a:rPr lang="en-US" altLang="zh-CN" sz="2806" kern="100" dirty="0">
                <a:ea typeface="楷体" panose="02010609060101010101" pitchFamily="49" charset="-122"/>
                <a:cs typeface="Times New Roman" panose="02020603050405020304" pitchFamily="18" charset="0"/>
              </a:rPr>
              <a:t>b</a:t>
            </a:r>
            <a:r>
              <a:rPr lang="zh-CN" altLang="zh-CN" sz="2806" kern="100" dirty="0">
                <a:ea typeface="楷体" panose="02010609060101010101" pitchFamily="49" charset="-122"/>
                <a:cs typeface="Times New Roman" panose="02020603050405020304" pitchFamily="18" charset="0"/>
              </a:rPr>
              <a:t>）多尺度</a:t>
            </a:r>
            <a:r>
              <a:rPr lang="en-US" altLang="zh-CN" sz="2806" kern="100" dirty="0" err="1">
                <a:ea typeface="楷体" panose="02010609060101010101" pitchFamily="49" charset="-122"/>
                <a:cs typeface="Times New Roman" panose="02020603050405020304" pitchFamily="18" charset="0"/>
              </a:rPr>
              <a:t>Retinex</a:t>
            </a:r>
            <a:r>
              <a:rPr lang="zh-CN" altLang="zh-CN" sz="2806" kern="100" dirty="0">
                <a:ea typeface="楷体" panose="02010609060101010101" pitchFamily="49" charset="-122"/>
                <a:cs typeface="Times New Roman" panose="02020603050405020304" pitchFamily="18" charset="0"/>
              </a:rPr>
              <a:t>增强图像</a:t>
            </a:r>
          </a:p>
        </p:txBody>
      </p:sp>
      <p:sp>
        <p:nvSpPr>
          <p:cNvPr id="8" name="矩形 7"/>
          <p:cNvSpPr/>
          <p:nvPr/>
        </p:nvSpPr>
        <p:spPr>
          <a:xfrm>
            <a:off x="1963381" y="1369146"/>
            <a:ext cx="7878374" cy="445635"/>
          </a:xfrm>
          <a:prstGeom prst="rect">
            <a:avLst/>
          </a:prstGeom>
        </p:spPr>
        <p:txBody>
          <a:bodyPr wrap="square">
            <a:spAutoFit/>
          </a:bodyPr>
          <a:lstStyle/>
          <a:p>
            <a:pPr marL="437369" indent="-437369">
              <a:buClr>
                <a:srgbClr val="7000C8"/>
              </a:buClr>
              <a:buSzPct val="75000"/>
              <a:buFont typeface="Wingdings" panose="05000000000000000000" pitchFamily="2" charset="2"/>
              <a:buChar char="n"/>
            </a:pPr>
            <a:r>
              <a:rPr lang="zh-CN" altLang="en-US" sz="2296" kern="100" dirty="0">
                <a:latin typeface="楷体" panose="02010609060101010101" pitchFamily="49" charset="-122"/>
                <a:ea typeface="楷体" panose="02010609060101010101" pitchFamily="49" charset="-122"/>
                <a:cs typeface="Times New Roman" panose="02020603050405020304" pitchFamily="18" charset="0"/>
              </a:rPr>
              <a:t>例程</a:t>
            </a:r>
            <a:r>
              <a:rPr lang="en-US" altLang="zh-CN" sz="2296" kern="100" dirty="0">
                <a:latin typeface="楷体" panose="02010609060101010101" pitchFamily="49" charset="-122"/>
                <a:ea typeface="楷体" panose="02010609060101010101" pitchFamily="49" charset="-122"/>
                <a:cs typeface="Times New Roman" panose="02020603050405020304" pitchFamily="18" charset="0"/>
              </a:rPr>
              <a:t>—</a:t>
            </a:r>
            <a:r>
              <a:rPr lang="zh-CN" altLang="en-US" sz="2296" kern="100" dirty="0">
                <a:latin typeface="楷体" panose="02010609060101010101" pitchFamily="49" charset="-122"/>
                <a:ea typeface="楷体" panose="02010609060101010101" pitchFamily="49" charset="-122"/>
                <a:cs typeface="Times New Roman" panose="02020603050405020304" pitchFamily="18" charset="0"/>
              </a:rPr>
              <a:t>效果</a:t>
            </a:r>
            <a:endParaRPr lang="zh-CN" altLang="en-US" sz="2296"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78795320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83</a:t>
            </a:fld>
            <a:endParaRPr lang="en-US" altLang="zh-CN"/>
          </a:p>
        </p:txBody>
      </p:sp>
      <p:sp>
        <p:nvSpPr>
          <p:cNvPr id="3" name="Rectangle 2"/>
          <p:cNvSpPr txBox="1">
            <a:spLocks noChangeArrowheads="1"/>
          </p:cNvSpPr>
          <p:nvPr/>
        </p:nvSpPr>
        <p:spPr bwMode="auto">
          <a:xfrm>
            <a:off x="1963382" y="305746"/>
            <a:ext cx="6291055"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en-US" altLang="zh-CN" sz="3061">
                <a:latin typeface="Times New Roman" panose="02020603050405020304" pitchFamily="18" charset="0"/>
                <a:ea typeface="微软雅黑" panose="020B0503020204020204" pitchFamily="34" charset="-122"/>
                <a:cs typeface="Times New Roman" panose="02020603050405020304" pitchFamily="18" charset="0"/>
              </a:rPr>
              <a:t>5.4 </a:t>
            </a:r>
            <a:r>
              <a:rPr lang="zh-CN" altLang="en-US" sz="3061">
                <a:latin typeface="Times New Roman" panose="02020603050405020304" pitchFamily="18" charset="0"/>
                <a:ea typeface="微软雅黑" panose="020B0503020204020204" pitchFamily="34" charset="-122"/>
                <a:cs typeface="Times New Roman" panose="02020603050405020304" pitchFamily="18" charset="0"/>
              </a:rPr>
              <a:t>基于模糊技术的图像增强</a:t>
            </a:r>
          </a:p>
        </p:txBody>
      </p:sp>
      <p:sp>
        <p:nvSpPr>
          <p:cNvPr id="19" name="矩形 18"/>
          <p:cNvSpPr/>
          <p:nvPr/>
        </p:nvSpPr>
        <p:spPr>
          <a:xfrm>
            <a:off x="1963383" y="1454361"/>
            <a:ext cx="8247013" cy="1513235"/>
          </a:xfrm>
          <a:prstGeom prst="rect">
            <a:avLst/>
          </a:prstGeom>
        </p:spPr>
        <p:txBody>
          <a:bodyPr wrap="square">
            <a:spAutoFit/>
          </a:bodyPr>
          <a:lstStyle/>
          <a:p>
            <a:pPr algn="just">
              <a:spcBef>
                <a:spcPts val="510"/>
              </a:spcBef>
              <a:spcAft>
                <a:spcPts val="510"/>
              </a:spcAft>
            </a:pPr>
            <a:r>
              <a:rPr lang="zh-CN" altLang="en-US" sz="2800" dirty="0">
                <a:ea typeface="楷体" panose="02010609060101010101" pitchFamily="49" charset="-122"/>
                <a:cs typeface="Times New Roman" panose="02020603050405020304" pitchFamily="18" charset="0"/>
              </a:rPr>
              <a:t>令</a:t>
            </a:r>
            <a:r>
              <a:rPr lang="en-US" altLang="zh-CN" sz="2800" i="1" dirty="0">
                <a:ea typeface="楷体" panose="02010609060101010101" pitchFamily="49" charset="-122"/>
                <a:cs typeface="Times New Roman" panose="02020603050405020304" pitchFamily="18" charset="0"/>
              </a:rPr>
              <a:t>U</a:t>
            </a:r>
            <a:r>
              <a:rPr lang="zh-CN" altLang="en-US" sz="2800" dirty="0">
                <a:ea typeface="楷体" panose="02010609060101010101" pitchFamily="49" charset="-122"/>
                <a:cs typeface="Times New Roman" panose="02020603050405020304" pitchFamily="18" charset="0"/>
              </a:rPr>
              <a:t>为元素（对象）集，</a:t>
            </a:r>
            <a:r>
              <a:rPr lang="en-US" altLang="zh-CN" sz="2800" i="1" dirty="0">
                <a:ea typeface="楷体" panose="02010609060101010101" pitchFamily="49" charset="-122"/>
                <a:cs typeface="Times New Roman" panose="02020603050405020304" pitchFamily="18" charset="0"/>
              </a:rPr>
              <a:t>u</a:t>
            </a:r>
            <a:r>
              <a:rPr lang="zh-CN" altLang="en-US" sz="2800" dirty="0">
                <a:ea typeface="楷体" panose="02010609060101010101" pitchFamily="49" charset="-122"/>
                <a:cs typeface="Times New Roman" panose="02020603050405020304" pitchFamily="18" charset="0"/>
              </a:rPr>
              <a:t>表示</a:t>
            </a:r>
            <a:r>
              <a:rPr lang="en-US" altLang="zh-CN" sz="2800" i="1" dirty="0">
                <a:ea typeface="楷体" panose="02010609060101010101" pitchFamily="49" charset="-122"/>
                <a:cs typeface="Times New Roman" panose="02020603050405020304" pitchFamily="18" charset="0"/>
              </a:rPr>
              <a:t>U</a:t>
            </a:r>
            <a:r>
              <a:rPr lang="zh-CN" altLang="en-US" sz="2800" dirty="0">
                <a:ea typeface="楷体" panose="02010609060101010101" pitchFamily="49" charset="-122"/>
                <a:cs typeface="Times New Roman" panose="02020603050405020304" pitchFamily="18" charset="0"/>
              </a:rPr>
              <a:t>的一类元素，即</a:t>
            </a:r>
            <a:r>
              <a:rPr lang="en-US" altLang="zh-CN" sz="2800" i="1" dirty="0">
                <a:ea typeface="楷体" panose="02010609060101010101" pitchFamily="49" charset="-122"/>
                <a:cs typeface="Times New Roman" panose="02020603050405020304" pitchFamily="18" charset="0"/>
              </a:rPr>
              <a:t>U</a:t>
            </a:r>
            <a:r>
              <a:rPr lang="en-US" altLang="zh-CN" sz="2800" dirty="0">
                <a:ea typeface="楷体" panose="02010609060101010101" pitchFamily="49" charset="-122"/>
                <a:cs typeface="Times New Roman" panose="02020603050405020304" pitchFamily="18" charset="0"/>
              </a:rPr>
              <a:t>={</a:t>
            </a:r>
            <a:r>
              <a:rPr lang="en-US" altLang="zh-CN" sz="2800" i="1" dirty="0">
                <a:ea typeface="楷体" panose="02010609060101010101" pitchFamily="49" charset="-122"/>
                <a:cs typeface="Times New Roman" panose="02020603050405020304" pitchFamily="18" charset="0"/>
              </a:rPr>
              <a:t>u</a:t>
            </a:r>
            <a:r>
              <a:rPr lang="en-US" altLang="zh-CN" sz="2800" dirty="0">
                <a:ea typeface="楷体" panose="02010609060101010101" pitchFamily="49" charset="-122"/>
                <a:cs typeface="Times New Roman" panose="02020603050405020304" pitchFamily="18" charset="0"/>
              </a:rPr>
              <a:t>} </a:t>
            </a:r>
            <a:r>
              <a:rPr lang="zh-CN" altLang="en-US" sz="2800" dirty="0">
                <a:ea typeface="楷体" panose="02010609060101010101" pitchFamily="49" charset="-122"/>
                <a:cs typeface="Times New Roman" panose="02020603050405020304" pitchFamily="18" charset="0"/>
              </a:rPr>
              <a:t>，则该集合称为论域</a:t>
            </a:r>
            <a:r>
              <a:rPr lang="en-US" altLang="zh-CN" sz="2800" i="1" dirty="0">
                <a:ea typeface="楷体" panose="02010609060101010101" pitchFamily="49" charset="-122"/>
                <a:cs typeface="Times New Roman" panose="02020603050405020304" pitchFamily="18" charset="0"/>
              </a:rPr>
              <a:t>U</a:t>
            </a:r>
            <a:r>
              <a:rPr lang="zh-CN" altLang="en-US" sz="2800" dirty="0">
                <a:ea typeface="楷体" panose="02010609060101010101" pitchFamily="49" charset="-122"/>
                <a:cs typeface="Times New Roman" panose="02020603050405020304" pitchFamily="18" charset="0"/>
              </a:rPr>
              <a:t>。</a:t>
            </a:r>
            <a:endParaRPr lang="en-US" altLang="zh-CN" sz="2800" dirty="0">
              <a:ea typeface="楷体" panose="02010609060101010101" pitchFamily="49" charset="-122"/>
              <a:cs typeface="Times New Roman" panose="02020603050405020304" pitchFamily="18" charset="0"/>
            </a:endParaRPr>
          </a:p>
          <a:p>
            <a:pPr algn="just">
              <a:spcBef>
                <a:spcPts val="510"/>
              </a:spcBef>
              <a:spcAft>
                <a:spcPts val="510"/>
              </a:spcAft>
            </a:pPr>
            <a:r>
              <a:rPr lang="zh-CN" altLang="en-US" sz="2800" dirty="0">
                <a:ea typeface="楷体" panose="02010609060101010101" pitchFamily="49" charset="-122"/>
                <a:cs typeface="Times New Roman" panose="02020603050405020304" pitchFamily="18" charset="0"/>
              </a:rPr>
              <a:t>论域</a:t>
            </a:r>
            <a:r>
              <a:rPr lang="en-US" altLang="zh-CN" sz="2800" dirty="0">
                <a:ea typeface="楷体" panose="02010609060101010101" pitchFamily="49" charset="-122"/>
                <a:cs typeface="Times New Roman" panose="02020603050405020304" pitchFamily="18" charset="0"/>
              </a:rPr>
              <a:t>U</a:t>
            </a:r>
            <a:r>
              <a:rPr lang="zh-CN" altLang="en-US" sz="2800" dirty="0">
                <a:ea typeface="楷体" panose="02010609060101010101" pitchFamily="49" charset="-122"/>
                <a:cs typeface="Times New Roman" panose="02020603050405020304" pitchFamily="18" charset="0"/>
              </a:rPr>
              <a:t>到</a:t>
            </a:r>
            <a:r>
              <a:rPr lang="en-US" altLang="zh-CN" sz="2800" dirty="0">
                <a:ea typeface="楷体" panose="02010609060101010101" pitchFamily="49" charset="-122"/>
                <a:cs typeface="Times New Roman" panose="02020603050405020304" pitchFamily="18" charset="0"/>
              </a:rPr>
              <a:t>[0,1]</a:t>
            </a:r>
            <a:r>
              <a:rPr lang="zh-CN" altLang="en-US" sz="2800" dirty="0">
                <a:ea typeface="楷体" panose="02010609060101010101" pitchFamily="49" charset="-122"/>
                <a:cs typeface="Times New Roman" panose="02020603050405020304" pitchFamily="18" charset="0"/>
              </a:rPr>
              <a:t> 闭区间的任一映射</a:t>
            </a:r>
            <a:r>
              <a:rPr lang="zh-CN" altLang="en-US" sz="2800" i="1" dirty="0">
                <a:ea typeface="楷体" panose="02010609060101010101" pitchFamily="49" charset="-122"/>
                <a:cs typeface="Times New Roman" panose="02020603050405020304" pitchFamily="18" charset="0"/>
                <a:sym typeface="Symbol" panose="05050102010706020507" pitchFamily="18" charset="2"/>
              </a:rPr>
              <a:t></a:t>
            </a:r>
            <a:r>
              <a:rPr lang="en-US" altLang="zh-CN" sz="2800" baseline="-25000" dirty="0">
                <a:ea typeface="楷体" panose="02010609060101010101" pitchFamily="49" charset="-122"/>
                <a:cs typeface="Times New Roman" panose="02020603050405020304" pitchFamily="18" charset="0"/>
                <a:sym typeface="Symbol" panose="05050102010706020507" pitchFamily="18" charset="2"/>
              </a:rPr>
              <a:t>A</a:t>
            </a:r>
            <a:r>
              <a:rPr lang="zh-CN" altLang="en-US" sz="2800" dirty="0">
                <a:ea typeface="楷体" panose="02010609060101010101" pitchFamily="49" charset="-122"/>
                <a:cs typeface="Times New Roman" panose="02020603050405020304" pitchFamily="18" charset="0"/>
              </a:rPr>
              <a:t>：</a:t>
            </a:r>
          </a:p>
        </p:txBody>
      </p:sp>
      <p:graphicFrame>
        <p:nvGraphicFramePr>
          <p:cNvPr id="21" name="对象 20"/>
          <p:cNvGraphicFramePr>
            <a:graphicFrameLocks noChangeAspect="1"/>
          </p:cNvGraphicFramePr>
          <p:nvPr>
            <p:extLst/>
          </p:nvPr>
        </p:nvGraphicFramePr>
        <p:xfrm>
          <a:off x="3518430" y="3245757"/>
          <a:ext cx="4156915" cy="562895"/>
        </p:xfrm>
        <a:graphic>
          <a:graphicData uri="http://schemas.openxmlformats.org/presentationml/2006/ole">
            <mc:AlternateContent xmlns:mc="http://schemas.openxmlformats.org/markup-compatibility/2006">
              <mc:Choice xmlns:v="urn:schemas-microsoft-com:vml" Requires="v">
                <p:oleObj spid="_x0000_s24600" name="Equation" r:id="rId3" imgW="1892160" imgH="253800" progId="Equation.DSMT4">
                  <p:embed/>
                </p:oleObj>
              </mc:Choice>
              <mc:Fallback>
                <p:oleObj name="Equation" r:id="rId3" imgW="1892160" imgH="253800" progId="Equation.DSMT4">
                  <p:embed/>
                  <p:pic>
                    <p:nvPicPr>
                      <p:cNvPr id="21" name="对象 20"/>
                      <p:cNvPicPr>
                        <a:picLocks noChangeAspect="1" noChangeArrowheads="1"/>
                      </p:cNvPicPr>
                      <p:nvPr/>
                    </p:nvPicPr>
                    <p:blipFill>
                      <a:blip r:embed="rId4"/>
                      <a:srcRect/>
                      <a:stretch>
                        <a:fillRect/>
                      </a:stretch>
                    </p:blipFill>
                    <p:spPr bwMode="auto">
                      <a:xfrm>
                        <a:off x="3518430" y="3245757"/>
                        <a:ext cx="4156915" cy="562895"/>
                      </a:xfrm>
                      <a:prstGeom prst="rect">
                        <a:avLst/>
                      </a:prstGeom>
                      <a:noFill/>
                    </p:spPr>
                  </p:pic>
                </p:oleObj>
              </mc:Fallback>
            </mc:AlternateContent>
          </a:graphicData>
        </a:graphic>
      </p:graphicFrame>
      <p:sp>
        <p:nvSpPr>
          <p:cNvPr id="22" name="矩形 21"/>
          <p:cNvSpPr/>
          <p:nvPr/>
        </p:nvSpPr>
        <p:spPr>
          <a:xfrm>
            <a:off x="1967246" y="3808651"/>
            <a:ext cx="8311853" cy="1384995"/>
          </a:xfrm>
          <a:prstGeom prst="rect">
            <a:avLst/>
          </a:prstGeom>
        </p:spPr>
        <p:txBody>
          <a:bodyPr wrap="square">
            <a:spAutoFit/>
          </a:bodyPr>
          <a:lstStyle/>
          <a:p>
            <a:r>
              <a:rPr lang="zh-CN" altLang="en-US" sz="2800" dirty="0">
                <a:ea typeface="楷体" panose="02010609060101010101" pitchFamily="49" charset="-122"/>
                <a:cs typeface="Times New Roman" panose="02020603050405020304" pitchFamily="18" charset="0"/>
              </a:rPr>
              <a:t>都确定</a:t>
            </a:r>
            <a:r>
              <a:rPr lang="en-US" altLang="zh-CN" sz="2800" i="1" dirty="0">
                <a:ea typeface="楷体" panose="02010609060101010101" pitchFamily="49" charset="-122"/>
                <a:cs typeface="Times New Roman" panose="02020603050405020304" pitchFamily="18" charset="0"/>
              </a:rPr>
              <a:t>U</a:t>
            </a:r>
            <a:r>
              <a:rPr lang="zh-CN" altLang="en-US" sz="2800" dirty="0">
                <a:ea typeface="楷体" panose="02010609060101010101" pitchFamily="49" charset="-122"/>
                <a:cs typeface="Times New Roman" panose="02020603050405020304" pitchFamily="18" charset="0"/>
              </a:rPr>
              <a:t>的一个模糊集合</a:t>
            </a:r>
            <a:r>
              <a:rPr lang="en-US" altLang="zh-CN" sz="2800" i="1" dirty="0">
                <a:ea typeface="楷体" panose="02010609060101010101" pitchFamily="49" charset="-122"/>
                <a:cs typeface="Times New Roman" panose="02020603050405020304" pitchFamily="18" charset="0"/>
              </a:rPr>
              <a:t>A</a:t>
            </a:r>
            <a:r>
              <a:rPr lang="zh-CN" altLang="en-US" sz="2800" dirty="0">
                <a:ea typeface="楷体" panose="02010609060101010101" pitchFamily="49" charset="-122"/>
                <a:cs typeface="Times New Roman" panose="02020603050405020304" pitchFamily="18" charset="0"/>
              </a:rPr>
              <a:t>，</a:t>
            </a:r>
            <a:r>
              <a:rPr lang="zh-CN" altLang="en-US" sz="2800" i="1" dirty="0">
                <a:ea typeface="楷体" panose="02010609060101010101" pitchFamily="49" charset="-122"/>
                <a:cs typeface="Times New Roman" panose="02020603050405020304" pitchFamily="18" charset="0"/>
                <a:sym typeface="Symbol" panose="05050102010706020507" pitchFamily="18" charset="2"/>
              </a:rPr>
              <a:t> </a:t>
            </a:r>
            <a:r>
              <a:rPr lang="en-US" altLang="zh-CN" sz="2800" baseline="-25000" dirty="0">
                <a:ea typeface="楷体" panose="02010609060101010101" pitchFamily="49" charset="-122"/>
                <a:cs typeface="Times New Roman" panose="02020603050405020304" pitchFamily="18" charset="0"/>
                <a:sym typeface="Symbol" panose="05050102010706020507" pitchFamily="18" charset="2"/>
              </a:rPr>
              <a:t>A</a:t>
            </a:r>
            <a:r>
              <a:rPr lang="zh-CN" altLang="en-US" sz="2800" dirty="0">
                <a:ea typeface="楷体" panose="02010609060101010101" pitchFamily="49" charset="-122"/>
                <a:cs typeface="Times New Roman" panose="02020603050405020304" pitchFamily="18" charset="0"/>
              </a:rPr>
              <a:t>称为模糊集合的隶属函数。 </a:t>
            </a:r>
            <a:endParaRPr lang="en-US" altLang="zh-CN" sz="2800" dirty="0">
              <a:ea typeface="楷体" panose="02010609060101010101" pitchFamily="49" charset="-122"/>
              <a:cs typeface="Times New Roman" panose="02020603050405020304" pitchFamily="18" charset="0"/>
            </a:endParaRPr>
          </a:p>
          <a:p>
            <a:r>
              <a:rPr lang="zh-CN" altLang="en-US" sz="2800" i="1" dirty="0">
                <a:solidFill>
                  <a:srgbClr val="0000CC"/>
                </a:solidFill>
                <a:ea typeface="楷体" panose="02010609060101010101" pitchFamily="49" charset="-122"/>
                <a:cs typeface="Times New Roman" panose="02020603050405020304" pitchFamily="18" charset="0"/>
                <a:sym typeface="Symbol" panose="05050102010706020507" pitchFamily="18" charset="2"/>
              </a:rPr>
              <a:t></a:t>
            </a:r>
            <a:r>
              <a:rPr lang="en-US" altLang="zh-CN" sz="2800" baseline="-25000" dirty="0">
                <a:solidFill>
                  <a:srgbClr val="0000CC"/>
                </a:solidFill>
                <a:ea typeface="楷体" panose="02010609060101010101" pitchFamily="49" charset="-122"/>
                <a:cs typeface="Times New Roman" panose="02020603050405020304" pitchFamily="18" charset="0"/>
                <a:sym typeface="Symbol" panose="05050102010706020507" pitchFamily="18" charset="2"/>
              </a:rPr>
              <a:t>A</a:t>
            </a:r>
            <a:r>
              <a:rPr lang="en-US" altLang="zh-CN" sz="2800" dirty="0">
                <a:solidFill>
                  <a:srgbClr val="0000CC"/>
                </a:solidFill>
                <a:ea typeface="楷体" panose="02010609060101010101" pitchFamily="49" charset="-122"/>
                <a:cs typeface="Times New Roman" panose="02020603050405020304" pitchFamily="18" charset="0"/>
              </a:rPr>
              <a:t>(</a:t>
            </a:r>
            <a:r>
              <a:rPr lang="en-US" altLang="zh-CN" sz="2800" i="1" dirty="0">
                <a:solidFill>
                  <a:srgbClr val="0000CC"/>
                </a:solidFill>
                <a:ea typeface="楷体" panose="02010609060101010101" pitchFamily="49" charset="-122"/>
                <a:cs typeface="Times New Roman" panose="02020603050405020304" pitchFamily="18" charset="0"/>
              </a:rPr>
              <a:t>u</a:t>
            </a:r>
            <a:r>
              <a:rPr lang="en-US" altLang="zh-CN" sz="2800" dirty="0">
                <a:solidFill>
                  <a:srgbClr val="0000CC"/>
                </a:solidFill>
                <a:ea typeface="楷体" panose="02010609060101010101" pitchFamily="49" charset="-122"/>
                <a:cs typeface="Times New Roman" panose="02020603050405020304" pitchFamily="18" charset="0"/>
              </a:rPr>
              <a:t>)</a:t>
            </a:r>
            <a:r>
              <a:rPr lang="zh-CN" altLang="en-US" sz="2800" dirty="0">
                <a:solidFill>
                  <a:srgbClr val="0000CC"/>
                </a:solidFill>
                <a:ea typeface="楷体" panose="02010609060101010101" pitchFamily="49" charset="-122"/>
                <a:cs typeface="Times New Roman" panose="02020603050405020304" pitchFamily="18" charset="0"/>
              </a:rPr>
              <a:t>称为</a:t>
            </a:r>
            <a:r>
              <a:rPr lang="en-US" altLang="zh-CN" sz="2800" i="1" dirty="0">
                <a:solidFill>
                  <a:srgbClr val="0000CC"/>
                </a:solidFill>
                <a:ea typeface="楷体" panose="02010609060101010101" pitchFamily="49" charset="-122"/>
                <a:cs typeface="Times New Roman" panose="02020603050405020304" pitchFamily="18" charset="0"/>
              </a:rPr>
              <a:t>u</a:t>
            </a:r>
            <a:r>
              <a:rPr lang="zh-CN" altLang="en-US" sz="2800" dirty="0">
                <a:solidFill>
                  <a:srgbClr val="0000CC"/>
                </a:solidFill>
                <a:ea typeface="楷体" panose="02010609060101010101" pitchFamily="49" charset="-122"/>
                <a:cs typeface="Times New Roman" panose="02020603050405020304" pitchFamily="18" charset="0"/>
              </a:rPr>
              <a:t>对于</a:t>
            </a:r>
            <a:r>
              <a:rPr lang="en-US" altLang="zh-CN" sz="2800" i="1" dirty="0">
                <a:solidFill>
                  <a:srgbClr val="0000CC"/>
                </a:solidFill>
                <a:ea typeface="楷体" panose="02010609060101010101" pitchFamily="49" charset="-122"/>
                <a:cs typeface="Times New Roman" panose="02020603050405020304" pitchFamily="18" charset="0"/>
              </a:rPr>
              <a:t>A</a:t>
            </a:r>
            <a:r>
              <a:rPr lang="zh-CN" altLang="en-US" sz="2800" dirty="0">
                <a:solidFill>
                  <a:srgbClr val="0000CC"/>
                </a:solidFill>
                <a:ea typeface="楷体" panose="02010609060101010101" pitchFamily="49" charset="-122"/>
                <a:cs typeface="Times New Roman" panose="02020603050405020304" pitchFamily="18" charset="0"/>
              </a:rPr>
              <a:t>的隶属度，取值范围为</a:t>
            </a:r>
            <a:r>
              <a:rPr lang="en-US" altLang="zh-CN" sz="2800" dirty="0">
                <a:solidFill>
                  <a:srgbClr val="0000CC"/>
                </a:solidFill>
                <a:ea typeface="楷体" panose="02010609060101010101" pitchFamily="49" charset="-122"/>
                <a:cs typeface="Times New Roman" panose="02020603050405020304" pitchFamily="18" charset="0"/>
              </a:rPr>
              <a:t>[0,1]</a:t>
            </a:r>
            <a:r>
              <a:rPr lang="zh-CN" altLang="en-US" sz="2800" dirty="0">
                <a:solidFill>
                  <a:srgbClr val="0000CC"/>
                </a:solidFill>
                <a:ea typeface="楷体" panose="02010609060101010101" pitchFamily="49" charset="-122"/>
                <a:cs typeface="Times New Roman" panose="02020603050405020304" pitchFamily="18" charset="0"/>
              </a:rPr>
              <a:t> </a:t>
            </a:r>
          </a:p>
        </p:txBody>
      </p:sp>
      <p:sp>
        <p:nvSpPr>
          <p:cNvPr id="23" name="右箭头 22"/>
          <p:cNvSpPr/>
          <p:nvPr/>
        </p:nvSpPr>
        <p:spPr bwMode="auto">
          <a:xfrm>
            <a:off x="2422253" y="5587326"/>
            <a:ext cx="1096177" cy="413297"/>
          </a:xfrm>
          <a:prstGeom prs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116629" tIns="58314" rIns="116629" bIns="58314" numCol="1" rtlCol="0" anchor="t" anchorCtr="0" compatLnSpc="1">
            <a:prstTxWarp prst="textNoShape">
              <a:avLst/>
            </a:prstTxWarp>
          </a:bodyPr>
          <a:lstStyle/>
          <a:p>
            <a:pPr defTabSz="915235" fontAlgn="base">
              <a:spcBef>
                <a:spcPct val="0"/>
              </a:spcBef>
              <a:spcAft>
                <a:spcPct val="0"/>
              </a:spcAft>
            </a:pPr>
            <a:endParaRPr kumimoji="1" lang="zh-CN" altLang="en-US" sz="2423" b="1">
              <a:latin typeface="Times New Roman" pitchFamily="18" charset="0"/>
              <a:ea typeface="宋体" pitchFamily="2" charset="-122"/>
            </a:endParaRPr>
          </a:p>
        </p:txBody>
      </p:sp>
      <p:graphicFrame>
        <p:nvGraphicFramePr>
          <p:cNvPr id="25" name="对象 24"/>
          <p:cNvGraphicFramePr>
            <a:graphicFrameLocks noChangeAspect="1"/>
          </p:cNvGraphicFramePr>
          <p:nvPr>
            <p:extLst/>
          </p:nvPr>
        </p:nvGraphicFramePr>
        <p:xfrm>
          <a:off x="4061076" y="5533782"/>
          <a:ext cx="3964560" cy="779548"/>
        </p:xfrm>
        <a:graphic>
          <a:graphicData uri="http://schemas.openxmlformats.org/presentationml/2006/ole">
            <mc:AlternateContent xmlns:mc="http://schemas.openxmlformats.org/markup-compatibility/2006">
              <mc:Choice xmlns:v="urn:schemas-microsoft-com:vml" Requires="v">
                <p:oleObj spid="_x0000_s24601" name="Equation" r:id="rId5" imgW="1434960" imgH="279360" progId="Equation.DSMT4">
                  <p:embed/>
                </p:oleObj>
              </mc:Choice>
              <mc:Fallback>
                <p:oleObj name="Equation" r:id="rId5" imgW="1434960" imgH="279360" progId="Equation.DSMT4">
                  <p:embed/>
                  <p:pic>
                    <p:nvPicPr>
                      <p:cNvPr id="25" name="对象 24"/>
                      <p:cNvPicPr>
                        <a:picLocks noChangeAspect="1" noChangeArrowheads="1"/>
                      </p:cNvPicPr>
                      <p:nvPr/>
                    </p:nvPicPr>
                    <p:blipFill>
                      <a:blip r:embed="rId6"/>
                      <a:srcRect/>
                      <a:stretch>
                        <a:fillRect/>
                      </a:stretch>
                    </p:blipFill>
                    <p:spPr bwMode="auto">
                      <a:xfrm>
                        <a:off x="4061076" y="5533782"/>
                        <a:ext cx="3964560" cy="779548"/>
                      </a:xfrm>
                      <a:prstGeom prst="rect">
                        <a:avLst/>
                      </a:prstGeom>
                      <a:noFill/>
                    </p:spPr>
                  </p:pic>
                </p:oleObj>
              </mc:Fallback>
            </mc:AlternateContent>
          </a:graphicData>
        </a:graphic>
      </p:graphicFrame>
    </p:spTree>
    <p:extLst>
      <p:ext uri="{BB962C8B-B14F-4D97-AF65-F5344CB8AC3E}">
        <p14:creationId xmlns:p14="http://schemas.microsoft.com/office/powerpoint/2010/main" val="1953932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061" b="1">
                <a:solidFill>
                  <a:schemeClr val="tx1"/>
                </a:solidFill>
                <a:latin typeface="Times New Roman" panose="02020603050405020304" pitchFamily="18" charset="0"/>
                <a:ea typeface="宋体" panose="02010600030101010101" pitchFamily="2" charset="-122"/>
              </a:defRPr>
            </a:lvl1pPr>
            <a:lvl2pPr marL="947633" indent="-364474">
              <a:defRPr kumimoji="1" sz="3061" b="1">
                <a:solidFill>
                  <a:schemeClr val="tx1"/>
                </a:solidFill>
                <a:latin typeface="Times New Roman" panose="02020603050405020304" pitchFamily="18" charset="0"/>
                <a:ea typeface="宋体" panose="02010600030101010101" pitchFamily="2" charset="-122"/>
              </a:defRPr>
            </a:lvl2pPr>
            <a:lvl3pPr marL="1457897" indent="-291579">
              <a:defRPr kumimoji="1" sz="3061" b="1">
                <a:solidFill>
                  <a:schemeClr val="tx1"/>
                </a:solidFill>
                <a:latin typeface="Times New Roman" panose="02020603050405020304" pitchFamily="18" charset="0"/>
                <a:ea typeface="宋体" panose="02010600030101010101" pitchFamily="2" charset="-122"/>
              </a:defRPr>
            </a:lvl3pPr>
            <a:lvl4pPr marL="2041055" indent="-291579">
              <a:defRPr kumimoji="1" sz="3061" b="1">
                <a:solidFill>
                  <a:schemeClr val="tx1"/>
                </a:solidFill>
                <a:latin typeface="Times New Roman" panose="02020603050405020304" pitchFamily="18" charset="0"/>
                <a:ea typeface="宋体" panose="02010600030101010101" pitchFamily="2" charset="-122"/>
              </a:defRPr>
            </a:lvl4pPr>
            <a:lvl5pPr marL="2624214" indent="-291579">
              <a:defRPr kumimoji="1" sz="3061" b="1">
                <a:solidFill>
                  <a:schemeClr val="tx1"/>
                </a:solidFill>
                <a:latin typeface="Times New Roman" panose="02020603050405020304" pitchFamily="18" charset="0"/>
                <a:ea typeface="宋体" panose="02010600030101010101" pitchFamily="2" charset="-122"/>
              </a:defRPr>
            </a:lvl5pPr>
            <a:lvl6pPr marL="3207372" indent="-291579" eaLnBrk="0" fontAlgn="base" hangingPunct="0">
              <a:spcBef>
                <a:spcPct val="0"/>
              </a:spcBef>
              <a:spcAft>
                <a:spcPct val="0"/>
              </a:spcAft>
              <a:defRPr kumimoji="1" sz="3061" b="1">
                <a:solidFill>
                  <a:schemeClr val="tx1"/>
                </a:solidFill>
                <a:latin typeface="Times New Roman" panose="02020603050405020304" pitchFamily="18" charset="0"/>
                <a:ea typeface="宋体" panose="02010600030101010101" pitchFamily="2" charset="-122"/>
              </a:defRPr>
            </a:lvl6pPr>
            <a:lvl7pPr marL="3790531" indent="-291579" eaLnBrk="0" fontAlgn="base" hangingPunct="0">
              <a:spcBef>
                <a:spcPct val="0"/>
              </a:spcBef>
              <a:spcAft>
                <a:spcPct val="0"/>
              </a:spcAft>
              <a:defRPr kumimoji="1" sz="3061" b="1">
                <a:solidFill>
                  <a:schemeClr val="tx1"/>
                </a:solidFill>
                <a:latin typeface="Times New Roman" panose="02020603050405020304" pitchFamily="18" charset="0"/>
                <a:ea typeface="宋体" panose="02010600030101010101" pitchFamily="2" charset="-122"/>
              </a:defRPr>
            </a:lvl7pPr>
            <a:lvl8pPr marL="4373690" indent="-291579" eaLnBrk="0" fontAlgn="base" hangingPunct="0">
              <a:spcBef>
                <a:spcPct val="0"/>
              </a:spcBef>
              <a:spcAft>
                <a:spcPct val="0"/>
              </a:spcAft>
              <a:defRPr kumimoji="1" sz="3061" b="1">
                <a:solidFill>
                  <a:schemeClr val="tx1"/>
                </a:solidFill>
                <a:latin typeface="Times New Roman" panose="02020603050405020304" pitchFamily="18" charset="0"/>
                <a:ea typeface="宋体" panose="02010600030101010101" pitchFamily="2" charset="-122"/>
              </a:defRPr>
            </a:lvl8pPr>
            <a:lvl9pPr marL="4956848" indent="-291579" eaLnBrk="0" fontAlgn="base" hangingPunct="0">
              <a:spcBef>
                <a:spcPct val="0"/>
              </a:spcBef>
              <a:spcAft>
                <a:spcPct val="0"/>
              </a:spcAft>
              <a:defRPr kumimoji="1" sz="3061" b="1">
                <a:solidFill>
                  <a:schemeClr val="tx1"/>
                </a:solidFill>
                <a:latin typeface="Times New Roman" panose="02020603050405020304" pitchFamily="18" charset="0"/>
                <a:ea typeface="宋体" panose="02010600030101010101" pitchFamily="2" charset="-122"/>
              </a:defRPr>
            </a:lvl9pPr>
          </a:lstStyle>
          <a:p>
            <a:fld id="{6CD36EBE-D2A8-4957-A885-C382E07960E1}" type="slidenum">
              <a:rPr kumimoji="0" lang="en-US" altLang="zh-CN" sz="1403" b="0"/>
              <a:pPr/>
              <a:t>84</a:t>
            </a:fld>
            <a:endParaRPr kumimoji="0" lang="en-US" altLang="zh-CN" sz="1403" b="0"/>
          </a:p>
        </p:txBody>
      </p:sp>
      <p:sp>
        <p:nvSpPr>
          <p:cNvPr id="15363" name="Rectangle 2"/>
          <p:cNvSpPr txBox="1">
            <a:spLocks noChangeArrowheads="1"/>
          </p:cNvSpPr>
          <p:nvPr/>
        </p:nvSpPr>
        <p:spPr bwMode="auto">
          <a:xfrm>
            <a:off x="1963382" y="305746"/>
            <a:ext cx="6291055"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en-US" altLang="zh-CN" sz="3061">
                <a:latin typeface="Times New Roman" panose="02020603050405020304" pitchFamily="18" charset="0"/>
                <a:ea typeface="微软雅黑" panose="020B0503020204020204" pitchFamily="34" charset="-122"/>
                <a:cs typeface="Times New Roman" panose="02020603050405020304" pitchFamily="18" charset="0"/>
              </a:rPr>
              <a:t>5.4 </a:t>
            </a:r>
            <a:r>
              <a:rPr lang="zh-CN" altLang="en-US" sz="3061">
                <a:latin typeface="Times New Roman" panose="02020603050405020304" pitchFamily="18" charset="0"/>
                <a:ea typeface="微软雅黑" panose="020B0503020204020204" pitchFamily="34" charset="-122"/>
                <a:cs typeface="Times New Roman" panose="02020603050405020304" pitchFamily="18" charset="0"/>
              </a:rPr>
              <a:t>基于模糊技术的图像增强</a:t>
            </a:r>
          </a:p>
        </p:txBody>
      </p:sp>
      <p:sp>
        <p:nvSpPr>
          <p:cNvPr id="15364" name="Text Box 4"/>
          <p:cNvSpPr txBox="1">
            <a:spLocks noChangeArrowheads="1"/>
          </p:cNvSpPr>
          <p:nvPr/>
        </p:nvSpPr>
        <p:spPr bwMode="auto">
          <a:xfrm>
            <a:off x="2167888" y="1571246"/>
            <a:ext cx="7570730" cy="141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7" tIns="45718" rIns="91437" bIns="45718">
            <a:spAutoFit/>
          </a:bodyPr>
          <a:lstStyle>
            <a:lvl1pPr>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nSpc>
                <a:spcPct val="120000"/>
              </a:lnSpc>
              <a:spcBef>
                <a:spcPct val="40000"/>
              </a:spcBef>
              <a:buClrTx/>
              <a:buSzTx/>
              <a:buFontTx/>
              <a:buNone/>
            </a:pPr>
            <a:r>
              <a:rPr lang="en-US" altLang="zh-CN" sz="3061">
                <a:ea typeface="黑体" panose="02010609060101010101" pitchFamily="49" charset="-122"/>
                <a:cs typeface="Times New Roman" panose="02020603050405020304" pitchFamily="18" charset="0"/>
              </a:rPr>
              <a:t>5.4.1</a:t>
            </a:r>
            <a:r>
              <a:rPr lang="zh-CN" altLang="en-US" sz="3061">
                <a:ea typeface="黑体" panose="02010609060101010101" pitchFamily="49" charset="-122"/>
                <a:cs typeface="Times New Roman" panose="02020603050405020304" pitchFamily="18" charset="0"/>
              </a:rPr>
              <a:t>图像的模糊特征平面</a:t>
            </a:r>
            <a:endParaRPr lang="en-US" altLang="zh-CN" sz="3061">
              <a:ea typeface="黑体" panose="02010609060101010101" pitchFamily="49" charset="-122"/>
              <a:cs typeface="Times New Roman" panose="02020603050405020304" pitchFamily="18" charset="0"/>
            </a:endParaRPr>
          </a:p>
          <a:p>
            <a:pPr>
              <a:lnSpc>
                <a:spcPct val="120000"/>
              </a:lnSpc>
              <a:spcBef>
                <a:spcPct val="40000"/>
              </a:spcBef>
              <a:buClrTx/>
              <a:buSzTx/>
              <a:buFontTx/>
              <a:buNone/>
            </a:pPr>
            <a:r>
              <a:rPr lang="en-US" altLang="zh-CN" sz="3061">
                <a:ea typeface="黑体" panose="02010609060101010101" pitchFamily="49" charset="-122"/>
                <a:cs typeface="Times New Roman" panose="02020603050405020304" pitchFamily="18" charset="0"/>
              </a:rPr>
              <a:t>5.4.2</a:t>
            </a:r>
            <a:r>
              <a:rPr lang="zh-CN" altLang="en-US" sz="3061">
                <a:ea typeface="黑体" panose="02010609060101010101" pitchFamily="49" charset="-122"/>
                <a:cs typeface="Times New Roman" panose="02020603050405020304" pitchFamily="18" charset="0"/>
              </a:rPr>
              <a:t>图像的模糊增强</a:t>
            </a:r>
            <a:endParaRPr lang="en-US" altLang="zh-CN" sz="3061">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63246588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85</a:t>
            </a:fld>
            <a:endParaRPr lang="en-US" altLang="zh-CN"/>
          </a:p>
        </p:txBody>
      </p:sp>
      <p:sp>
        <p:nvSpPr>
          <p:cNvPr id="3" name="Rectangle 2"/>
          <p:cNvSpPr txBox="1">
            <a:spLocks noChangeArrowheads="1"/>
          </p:cNvSpPr>
          <p:nvPr/>
        </p:nvSpPr>
        <p:spPr bwMode="auto">
          <a:xfrm>
            <a:off x="1963381" y="305746"/>
            <a:ext cx="5464352"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5.4.1</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图像的模糊特征平面</a:t>
            </a:r>
          </a:p>
        </p:txBody>
      </p:sp>
      <p:sp>
        <p:nvSpPr>
          <p:cNvPr id="4" name="Rectangle 2"/>
          <p:cNvSpPr txBox="1">
            <a:spLocks noChangeArrowheads="1"/>
          </p:cNvSpPr>
          <p:nvPr/>
        </p:nvSpPr>
        <p:spPr bwMode="auto">
          <a:xfrm>
            <a:off x="5544938" y="899012"/>
            <a:ext cx="4665457"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基于模糊技术的图像增强</a:t>
            </a:r>
          </a:p>
        </p:txBody>
      </p:sp>
      <p:graphicFrame>
        <p:nvGraphicFramePr>
          <p:cNvPr id="6" name="对象 5"/>
          <p:cNvGraphicFramePr>
            <a:graphicFrameLocks noChangeAspect="1"/>
          </p:cNvGraphicFramePr>
          <p:nvPr>
            <p:extLst/>
          </p:nvPr>
        </p:nvGraphicFramePr>
        <p:xfrm>
          <a:off x="2746980" y="1546949"/>
          <a:ext cx="5788906" cy="1698808"/>
        </p:xfrm>
        <a:graphic>
          <a:graphicData uri="http://schemas.openxmlformats.org/presentationml/2006/ole">
            <mc:AlternateContent xmlns:mc="http://schemas.openxmlformats.org/markup-compatibility/2006">
              <mc:Choice xmlns:v="urn:schemas-microsoft-com:vml" Requires="v">
                <p:oleObj spid="_x0000_s25622" name="Equation" r:id="rId3" imgW="3276360" imgH="965160" progId="Equation.DSMT4">
                  <p:embed/>
                </p:oleObj>
              </mc:Choice>
              <mc:Fallback>
                <p:oleObj name="Equation" r:id="rId3" imgW="3276360" imgH="965160" progId="Equation.DSMT4">
                  <p:embed/>
                  <p:pic>
                    <p:nvPicPr>
                      <p:cNvPr id="6" name="对象 5"/>
                      <p:cNvPicPr>
                        <a:picLocks noChangeAspect="1" noChangeArrowheads="1"/>
                      </p:cNvPicPr>
                      <p:nvPr/>
                    </p:nvPicPr>
                    <p:blipFill>
                      <a:blip r:embed="rId4"/>
                      <a:srcRect/>
                      <a:stretch>
                        <a:fillRect/>
                      </a:stretch>
                    </p:blipFill>
                    <p:spPr bwMode="auto">
                      <a:xfrm>
                        <a:off x="2746980" y="1546949"/>
                        <a:ext cx="5788906" cy="1698808"/>
                      </a:xfrm>
                      <a:prstGeom prst="rect">
                        <a:avLst/>
                      </a:prstGeom>
                      <a:noFill/>
                    </p:spPr>
                  </p:pic>
                </p:oleObj>
              </mc:Fallback>
            </mc:AlternateContent>
          </a:graphicData>
        </a:graphic>
      </p:graphicFrame>
      <p:sp>
        <p:nvSpPr>
          <p:cNvPr id="7" name="矩形 6"/>
          <p:cNvSpPr/>
          <p:nvPr/>
        </p:nvSpPr>
        <p:spPr>
          <a:xfrm>
            <a:off x="2238565" y="3400843"/>
            <a:ext cx="479618" cy="445635"/>
          </a:xfrm>
          <a:prstGeom prst="rect">
            <a:avLst/>
          </a:prstGeom>
        </p:spPr>
        <p:txBody>
          <a:bodyPr wrap="none">
            <a:spAutoFit/>
          </a:bodyPr>
          <a:lstStyle/>
          <a:p>
            <a:r>
              <a:rPr lang="zh-CN" altLang="zh-CN" sz="2296" kern="100" dirty="0">
                <a:latin typeface="楷体" panose="02010609060101010101" pitchFamily="49" charset="-122"/>
                <a:ea typeface="楷体" panose="02010609060101010101" pitchFamily="49" charset="-122"/>
                <a:cs typeface="Times New Roman" panose="02020603050405020304" pitchFamily="18" charset="0"/>
              </a:rPr>
              <a:t>或</a:t>
            </a:r>
            <a:endParaRPr lang="zh-CN" altLang="en-US" sz="2296" dirty="0">
              <a:latin typeface="楷体" panose="02010609060101010101" pitchFamily="49" charset="-122"/>
              <a:ea typeface="楷体" panose="02010609060101010101" pitchFamily="49" charset="-122"/>
            </a:endParaRPr>
          </a:p>
        </p:txBody>
      </p:sp>
      <p:graphicFrame>
        <p:nvGraphicFramePr>
          <p:cNvPr id="9" name="对象 8"/>
          <p:cNvGraphicFramePr>
            <a:graphicFrameLocks noChangeAspect="1"/>
          </p:cNvGraphicFramePr>
          <p:nvPr>
            <p:extLst/>
          </p:nvPr>
        </p:nvGraphicFramePr>
        <p:xfrm>
          <a:off x="4167283" y="3400843"/>
          <a:ext cx="2479778" cy="754716"/>
        </p:xfrm>
        <a:graphic>
          <a:graphicData uri="http://schemas.openxmlformats.org/presentationml/2006/ole">
            <mc:AlternateContent xmlns:mc="http://schemas.openxmlformats.org/markup-compatibility/2006">
              <mc:Choice xmlns:v="urn:schemas-microsoft-com:vml" Requires="v">
                <p:oleObj spid="_x0000_s25623" name="Equation" r:id="rId5" imgW="1307880" imgH="406080" progId="Equation.DSMT4">
                  <p:embed/>
                </p:oleObj>
              </mc:Choice>
              <mc:Fallback>
                <p:oleObj name="Equation" r:id="rId5" imgW="1307880" imgH="406080" progId="Equation.DSMT4">
                  <p:embed/>
                  <p:pic>
                    <p:nvPicPr>
                      <p:cNvPr id="9" name="对象 8"/>
                      <p:cNvPicPr>
                        <a:picLocks noChangeAspect="1" noChangeArrowheads="1"/>
                      </p:cNvPicPr>
                      <p:nvPr/>
                    </p:nvPicPr>
                    <p:blipFill>
                      <a:blip r:embed="rId6"/>
                      <a:srcRect/>
                      <a:stretch>
                        <a:fillRect/>
                      </a:stretch>
                    </p:blipFill>
                    <p:spPr bwMode="auto">
                      <a:xfrm>
                        <a:off x="4167283" y="3400843"/>
                        <a:ext cx="2479778" cy="754716"/>
                      </a:xfrm>
                      <a:prstGeom prst="rect">
                        <a:avLst/>
                      </a:prstGeom>
                      <a:noFill/>
                    </p:spPr>
                  </p:pic>
                </p:oleObj>
              </mc:Fallback>
            </mc:AlternateContent>
          </a:graphicData>
        </a:graphic>
      </p:graphicFrame>
      <p:sp>
        <p:nvSpPr>
          <p:cNvPr id="10" name="矩形 9"/>
          <p:cNvSpPr/>
          <p:nvPr/>
        </p:nvSpPr>
        <p:spPr>
          <a:xfrm>
            <a:off x="1881282" y="4086889"/>
            <a:ext cx="8485449" cy="798937"/>
          </a:xfrm>
          <a:prstGeom prst="rect">
            <a:avLst/>
          </a:prstGeom>
        </p:spPr>
        <p:txBody>
          <a:bodyPr wrap="square">
            <a:spAutoFit/>
          </a:bodyPr>
          <a:lstStyle/>
          <a:p>
            <a:r>
              <a:rPr lang="zh-CN" altLang="en-US" sz="2296" dirty="0">
                <a:ea typeface="楷体" panose="02010609060101010101" pitchFamily="49" charset="-122"/>
                <a:cs typeface="Times New Roman" panose="02020603050405020304" pitchFamily="18" charset="0"/>
              </a:rPr>
              <a:t> </a:t>
            </a:r>
            <a:r>
              <a:rPr lang="zh-CN" altLang="en-US" sz="2296" i="1" dirty="0">
                <a:ea typeface="楷体" panose="02010609060101010101" pitchFamily="49" charset="-122"/>
                <a:cs typeface="Times New Roman" panose="02020603050405020304" pitchFamily="18" charset="0"/>
                <a:sym typeface="Symbol" panose="05050102010706020507" pitchFamily="18" charset="2"/>
              </a:rPr>
              <a:t></a:t>
            </a:r>
            <a:r>
              <a:rPr lang="en-US" altLang="zh-CN" sz="2296" i="1" baseline="-25000" dirty="0" err="1">
                <a:ea typeface="楷体" panose="02010609060101010101" pitchFamily="49" charset="-122"/>
                <a:cs typeface="Times New Roman" panose="02020603050405020304" pitchFamily="18" charset="0"/>
                <a:sym typeface="Symbol" panose="05050102010706020507" pitchFamily="18" charset="2"/>
              </a:rPr>
              <a:t>mn</a:t>
            </a:r>
            <a:r>
              <a:rPr lang="en-US" altLang="zh-CN" sz="2296" dirty="0">
                <a:ea typeface="楷体" panose="02010609060101010101" pitchFamily="49" charset="-122"/>
                <a:cs typeface="Times New Roman" panose="02020603050405020304" pitchFamily="18" charset="0"/>
              </a:rPr>
              <a:t>(</a:t>
            </a:r>
            <a:r>
              <a:rPr lang="en-US" altLang="zh-CN" sz="2296" i="1" dirty="0" err="1">
                <a:ea typeface="楷体" panose="02010609060101010101" pitchFamily="49" charset="-122"/>
                <a:cs typeface="Times New Roman" panose="02020603050405020304" pitchFamily="18" charset="0"/>
              </a:rPr>
              <a:t>x</a:t>
            </a:r>
            <a:r>
              <a:rPr lang="en-US" altLang="zh-CN" sz="2296" i="1" baseline="-25000" dirty="0" err="1">
                <a:ea typeface="楷体" panose="02010609060101010101" pitchFamily="49" charset="-122"/>
                <a:cs typeface="Times New Roman" panose="02020603050405020304" pitchFamily="18" charset="0"/>
                <a:sym typeface="Symbol" panose="05050102010706020507" pitchFamily="18" charset="2"/>
              </a:rPr>
              <a:t>mn</a:t>
            </a:r>
            <a:r>
              <a:rPr lang="en-US" altLang="zh-CN" sz="2296" dirty="0">
                <a:ea typeface="楷体" panose="02010609060101010101" pitchFamily="49" charset="-122"/>
                <a:cs typeface="Times New Roman" panose="02020603050405020304" pitchFamily="18" charset="0"/>
              </a:rPr>
              <a:t>)</a:t>
            </a:r>
            <a:r>
              <a:rPr lang="zh-CN" altLang="en-US" sz="2296" dirty="0">
                <a:ea typeface="楷体" panose="02010609060101010101" pitchFamily="49" charset="-122"/>
                <a:cs typeface="Times New Roman" panose="02020603050405020304" pitchFamily="18" charset="0"/>
              </a:rPr>
              <a:t>表示图像中像素灰度</a:t>
            </a:r>
            <a:r>
              <a:rPr lang="en-US" altLang="zh-CN" sz="2296" i="1" dirty="0" err="1">
                <a:ea typeface="楷体" panose="02010609060101010101" pitchFamily="49" charset="-122"/>
                <a:cs typeface="Times New Roman" panose="02020603050405020304" pitchFamily="18" charset="0"/>
              </a:rPr>
              <a:t>x</a:t>
            </a:r>
            <a:r>
              <a:rPr lang="en-US" altLang="zh-CN" sz="2296" i="1" baseline="-25000" dirty="0" err="1">
                <a:ea typeface="楷体" panose="02010609060101010101" pitchFamily="49" charset="-122"/>
                <a:cs typeface="Times New Roman" panose="02020603050405020304" pitchFamily="18" charset="0"/>
                <a:sym typeface="Symbol" panose="05050102010706020507" pitchFamily="18" charset="2"/>
              </a:rPr>
              <a:t>mn</a:t>
            </a:r>
            <a:r>
              <a:rPr lang="zh-CN" altLang="en-US" sz="2296" dirty="0">
                <a:ea typeface="楷体" panose="02010609060101010101" pitchFamily="49" charset="-122"/>
                <a:cs typeface="Times New Roman" panose="02020603050405020304" pitchFamily="18" charset="0"/>
              </a:rPr>
              <a:t>相对于某些特定灰度级</a:t>
            </a:r>
            <a:r>
              <a:rPr lang="en-US" altLang="zh-CN" sz="2296" i="1" dirty="0">
                <a:ea typeface="楷体" panose="02010609060101010101" pitchFamily="49" charset="-122"/>
                <a:cs typeface="Times New Roman" panose="02020603050405020304" pitchFamily="18" charset="0"/>
              </a:rPr>
              <a:t>x</a:t>
            </a:r>
            <a:r>
              <a:rPr lang="zh-CN" altLang="en-US" sz="2296" dirty="0">
                <a:ea typeface="楷体" panose="02010609060101010101" pitchFamily="49" charset="-122"/>
                <a:cs typeface="Times New Roman" panose="02020603050405020304" pitchFamily="18" charset="0"/>
              </a:rPr>
              <a:t>的隶属度，且</a:t>
            </a:r>
            <a:r>
              <a:rPr lang="en-US" altLang="zh-CN" sz="2296" dirty="0">
                <a:ea typeface="楷体" panose="02010609060101010101" pitchFamily="49" charset="-122"/>
                <a:cs typeface="Times New Roman" panose="02020603050405020304" pitchFamily="18" charset="0"/>
              </a:rPr>
              <a:t>0</a:t>
            </a:r>
            <a:r>
              <a:rPr lang="en-US" altLang="zh-CN" sz="2296" dirty="0">
                <a:ea typeface="楷体" panose="02010609060101010101" pitchFamily="49" charset="-122"/>
                <a:cs typeface="Times New Roman" panose="02020603050405020304" pitchFamily="18" charset="0"/>
                <a:sym typeface="Symbol" panose="05050102010706020507" pitchFamily="18" charset="2"/>
              </a:rPr>
              <a:t></a:t>
            </a:r>
            <a:r>
              <a:rPr lang="zh-CN" altLang="en-US" sz="2296" i="1" dirty="0">
                <a:ea typeface="楷体" panose="02010609060101010101" pitchFamily="49" charset="-122"/>
                <a:cs typeface="Times New Roman" panose="02020603050405020304" pitchFamily="18" charset="0"/>
                <a:sym typeface="Symbol" panose="05050102010706020507" pitchFamily="18" charset="2"/>
              </a:rPr>
              <a:t></a:t>
            </a:r>
            <a:r>
              <a:rPr lang="en-US" altLang="zh-CN" sz="2296" i="1" baseline="-25000" dirty="0">
                <a:ea typeface="楷体" panose="02010609060101010101" pitchFamily="49" charset="-122"/>
                <a:cs typeface="Times New Roman" panose="02020603050405020304" pitchFamily="18" charset="0"/>
                <a:sym typeface="Symbol" panose="05050102010706020507" pitchFamily="18" charset="2"/>
              </a:rPr>
              <a:t>mn</a:t>
            </a:r>
            <a:r>
              <a:rPr lang="en-US" altLang="zh-CN" sz="2296" dirty="0">
                <a:ea typeface="楷体" panose="02010609060101010101" pitchFamily="49" charset="-122"/>
                <a:cs typeface="Times New Roman" panose="02020603050405020304" pitchFamily="18" charset="0"/>
                <a:sym typeface="Symbol" panose="05050102010706020507" pitchFamily="18" charset="2"/>
              </a:rPr>
              <a:t></a:t>
            </a:r>
            <a:r>
              <a:rPr lang="en-US" altLang="zh-CN" sz="2296" dirty="0">
                <a:ea typeface="楷体" panose="02010609060101010101" pitchFamily="49" charset="-122"/>
                <a:cs typeface="Times New Roman" panose="02020603050405020304" pitchFamily="18" charset="0"/>
              </a:rPr>
              <a:t>1</a:t>
            </a:r>
            <a:r>
              <a:rPr lang="zh-CN" altLang="en-US" sz="2296" dirty="0">
                <a:ea typeface="楷体" panose="02010609060101010101" pitchFamily="49" charset="-122"/>
                <a:cs typeface="Times New Roman" panose="02020603050405020304" pitchFamily="18" charset="0"/>
              </a:rPr>
              <a:t> 。</a:t>
            </a:r>
          </a:p>
        </p:txBody>
      </p:sp>
      <p:sp>
        <p:nvSpPr>
          <p:cNvPr id="11" name="矩形 10"/>
          <p:cNvSpPr/>
          <p:nvPr/>
        </p:nvSpPr>
        <p:spPr>
          <a:xfrm>
            <a:off x="1963381" y="5156741"/>
            <a:ext cx="8247014" cy="798937"/>
          </a:xfrm>
          <a:prstGeom prst="rect">
            <a:avLst/>
          </a:prstGeom>
        </p:spPr>
        <p:txBody>
          <a:bodyPr wrap="square">
            <a:spAutoFit/>
          </a:bodyPr>
          <a:lstStyle/>
          <a:p>
            <a:r>
              <a:rPr lang="zh-CN" altLang="en-US" sz="2296" dirty="0">
                <a:ea typeface="楷体" panose="02010609060101010101" pitchFamily="49" charset="-122"/>
                <a:cs typeface="Times New Roman" panose="02020603050405020304" pitchFamily="18" charset="0"/>
              </a:rPr>
              <a:t>定义</a:t>
            </a:r>
            <a:r>
              <a:rPr lang="zh-CN" altLang="en-US" sz="2296" u="sng" dirty="0">
                <a:solidFill>
                  <a:srgbClr val="0000CC"/>
                </a:solidFill>
                <a:ea typeface="楷体" panose="02010609060101010101" pitchFamily="49" charset="-122"/>
                <a:cs typeface="Times New Roman" panose="02020603050405020304" pitchFamily="18" charset="0"/>
              </a:rPr>
              <a:t>隶属度函数</a:t>
            </a:r>
            <a:r>
              <a:rPr lang="zh-CN" altLang="en-US" sz="2296" i="1" u="sng" dirty="0">
                <a:solidFill>
                  <a:srgbClr val="0000CC"/>
                </a:solidFill>
                <a:ea typeface="楷体" panose="02010609060101010101" pitchFamily="49" charset="-122"/>
                <a:cs typeface="Times New Roman" panose="02020603050405020304" pitchFamily="18" charset="0"/>
                <a:sym typeface="Symbol" panose="05050102010706020507" pitchFamily="18" charset="2"/>
              </a:rPr>
              <a:t></a:t>
            </a:r>
            <a:r>
              <a:rPr lang="en-US" altLang="zh-CN" sz="2296" i="1" u="sng" baseline="-25000" dirty="0" err="1">
                <a:solidFill>
                  <a:srgbClr val="0000CC"/>
                </a:solidFill>
                <a:ea typeface="楷体" panose="02010609060101010101" pitchFamily="49" charset="-122"/>
                <a:cs typeface="Times New Roman" panose="02020603050405020304" pitchFamily="18" charset="0"/>
                <a:sym typeface="Symbol" panose="05050102010706020507" pitchFamily="18" charset="2"/>
              </a:rPr>
              <a:t>mn</a:t>
            </a:r>
            <a:r>
              <a:rPr lang="en-US" altLang="zh-CN" sz="2296" u="sng" dirty="0">
                <a:solidFill>
                  <a:srgbClr val="0000CC"/>
                </a:solidFill>
                <a:ea typeface="楷体" panose="02010609060101010101" pitchFamily="49" charset="-122"/>
                <a:cs typeface="Times New Roman" panose="02020603050405020304" pitchFamily="18" charset="0"/>
              </a:rPr>
              <a:t>(</a:t>
            </a:r>
            <a:r>
              <a:rPr lang="en-US" altLang="zh-CN" sz="2296" i="1" u="sng" dirty="0" err="1">
                <a:solidFill>
                  <a:srgbClr val="0000CC"/>
                </a:solidFill>
                <a:ea typeface="楷体" panose="02010609060101010101" pitchFamily="49" charset="-122"/>
                <a:cs typeface="Times New Roman" panose="02020603050405020304" pitchFamily="18" charset="0"/>
              </a:rPr>
              <a:t>x</a:t>
            </a:r>
            <a:r>
              <a:rPr lang="en-US" altLang="zh-CN" sz="2296" i="1" u="sng" baseline="-25000" dirty="0" err="1">
                <a:solidFill>
                  <a:srgbClr val="0000CC"/>
                </a:solidFill>
                <a:ea typeface="楷体" panose="02010609060101010101" pitchFamily="49" charset="-122"/>
                <a:cs typeface="Times New Roman" panose="02020603050405020304" pitchFamily="18" charset="0"/>
                <a:sym typeface="Symbol" panose="05050102010706020507" pitchFamily="18" charset="2"/>
              </a:rPr>
              <a:t>mn</a:t>
            </a:r>
            <a:r>
              <a:rPr lang="en-US" altLang="zh-CN" sz="2296" u="sng" dirty="0">
                <a:solidFill>
                  <a:srgbClr val="0000CC"/>
                </a:solidFill>
                <a:ea typeface="楷体" panose="02010609060101010101" pitchFamily="49" charset="-122"/>
                <a:cs typeface="Times New Roman" panose="02020603050405020304" pitchFamily="18" charset="0"/>
              </a:rPr>
              <a:t>)</a:t>
            </a:r>
            <a:r>
              <a:rPr lang="zh-CN" altLang="en-US" sz="2296" u="sng" dirty="0">
                <a:solidFill>
                  <a:srgbClr val="0000CC"/>
                </a:solidFill>
                <a:ea typeface="楷体" panose="02010609060101010101" pitchFamily="49" charset="-122"/>
                <a:cs typeface="Times New Roman" panose="02020603050405020304" pitchFamily="18" charset="0"/>
              </a:rPr>
              <a:t> ，用于表征图像模糊特征</a:t>
            </a:r>
            <a:r>
              <a:rPr lang="zh-CN" altLang="en-US" sz="2296" dirty="0">
                <a:ea typeface="楷体" panose="02010609060101010101" pitchFamily="49" charset="-122"/>
                <a:cs typeface="Times New Roman" panose="02020603050405020304" pitchFamily="18" charset="0"/>
              </a:rPr>
              <a:t>，实现图像从空间灰度域变换到模糊域。</a:t>
            </a:r>
          </a:p>
        </p:txBody>
      </p:sp>
      <p:sp>
        <p:nvSpPr>
          <p:cNvPr id="12" name="矩形 11"/>
          <p:cNvSpPr/>
          <p:nvPr/>
        </p:nvSpPr>
        <p:spPr>
          <a:xfrm>
            <a:off x="1641581" y="1156542"/>
            <a:ext cx="1516762" cy="445635"/>
          </a:xfrm>
          <a:prstGeom prst="rect">
            <a:avLst/>
          </a:prstGeom>
        </p:spPr>
        <p:txBody>
          <a:bodyPr wrap="none">
            <a:spAutoFit/>
          </a:bodyPr>
          <a:lstStyle/>
          <a:p>
            <a:r>
              <a:rPr lang="zh-CN" altLang="en-US" sz="2296" kern="100" dirty="0">
                <a:solidFill>
                  <a:srgbClr val="0000CC"/>
                </a:solidFill>
                <a:latin typeface="+mj-ea"/>
                <a:ea typeface="+mj-ea"/>
                <a:cs typeface="Times New Roman" panose="02020603050405020304" pitchFamily="18" charset="0"/>
              </a:rPr>
              <a:t>（</a:t>
            </a:r>
            <a:r>
              <a:rPr lang="en-US" altLang="zh-CN" sz="2296" kern="100" dirty="0">
                <a:solidFill>
                  <a:srgbClr val="0000CC"/>
                </a:solidFill>
                <a:latin typeface="+mj-ea"/>
                <a:ea typeface="+mj-ea"/>
                <a:cs typeface="Times New Roman" panose="02020603050405020304" pitchFamily="18" charset="0"/>
              </a:rPr>
              <a:t>1</a:t>
            </a:r>
            <a:r>
              <a:rPr lang="zh-CN" altLang="en-US" sz="2296" kern="100" dirty="0">
                <a:solidFill>
                  <a:srgbClr val="0000CC"/>
                </a:solidFill>
                <a:latin typeface="+mj-ea"/>
                <a:ea typeface="+mj-ea"/>
                <a:cs typeface="Times New Roman" panose="02020603050405020304" pitchFamily="18" charset="0"/>
              </a:rPr>
              <a:t>）定义</a:t>
            </a:r>
            <a:endParaRPr lang="zh-CN" altLang="en-US" sz="2296" dirty="0">
              <a:solidFill>
                <a:srgbClr val="0000CC"/>
              </a:solidFill>
              <a:latin typeface="+mj-ea"/>
              <a:ea typeface="+mj-ea"/>
            </a:endParaRPr>
          </a:p>
        </p:txBody>
      </p:sp>
    </p:spTree>
    <p:extLst>
      <p:ext uri="{BB962C8B-B14F-4D97-AF65-F5344CB8AC3E}">
        <p14:creationId xmlns:p14="http://schemas.microsoft.com/office/powerpoint/2010/main" val="40309679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86</a:t>
            </a:fld>
            <a:endParaRPr lang="en-US" altLang="zh-CN"/>
          </a:p>
        </p:txBody>
      </p:sp>
      <p:sp>
        <p:nvSpPr>
          <p:cNvPr id="3" name="Rectangle 2"/>
          <p:cNvSpPr txBox="1">
            <a:spLocks noChangeArrowheads="1"/>
          </p:cNvSpPr>
          <p:nvPr/>
        </p:nvSpPr>
        <p:spPr bwMode="auto">
          <a:xfrm>
            <a:off x="1963381" y="305746"/>
            <a:ext cx="5464352"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5.4.2</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图像的模糊增强</a:t>
            </a:r>
          </a:p>
        </p:txBody>
      </p:sp>
      <p:sp>
        <p:nvSpPr>
          <p:cNvPr id="4" name="Rectangle 2"/>
          <p:cNvSpPr txBox="1">
            <a:spLocks noChangeArrowheads="1"/>
          </p:cNvSpPr>
          <p:nvPr/>
        </p:nvSpPr>
        <p:spPr bwMode="auto">
          <a:xfrm>
            <a:off x="5544938" y="899012"/>
            <a:ext cx="4665457"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基于模糊技术的图像增强</a:t>
            </a:r>
          </a:p>
        </p:txBody>
      </p:sp>
      <p:sp>
        <p:nvSpPr>
          <p:cNvPr id="5" name="矩形 4"/>
          <p:cNvSpPr/>
          <p:nvPr/>
        </p:nvSpPr>
        <p:spPr>
          <a:xfrm>
            <a:off x="2203388" y="1866595"/>
            <a:ext cx="8063673" cy="445635"/>
          </a:xfrm>
          <a:prstGeom prst="rect">
            <a:avLst/>
          </a:prstGeom>
        </p:spPr>
        <p:txBody>
          <a:bodyPr wrap="square">
            <a:spAutoFit/>
          </a:bodyPr>
          <a:lstStyle/>
          <a:p>
            <a:pPr marL="437369" indent="-437369">
              <a:buClr>
                <a:srgbClr val="7000C8"/>
              </a:buClr>
              <a:buSzPct val="75000"/>
              <a:buFont typeface="Wingdings" panose="05000000000000000000" pitchFamily="2" charset="2"/>
              <a:buChar char="n"/>
            </a:pPr>
            <a:r>
              <a:rPr lang="zh-CN" altLang="zh-CN" sz="2296" kern="100" dirty="0">
                <a:ea typeface="楷体" panose="02010609060101010101" pitchFamily="49" charset="-122"/>
                <a:cs typeface="Times New Roman" panose="02020603050405020304" pitchFamily="18" charset="0"/>
              </a:rPr>
              <a:t>将图像从空间灰度域变换到模糊域</a:t>
            </a:r>
            <a:endParaRPr lang="zh-CN" altLang="en-US" sz="2296" dirty="0">
              <a:ea typeface="楷体" panose="02010609060101010101" pitchFamily="49" charset="-122"/>
              <a:cs typeface="Times New Roman" panose="02020603050405020304" pitchFamily="18" charset="0"/>
            </a:endParaRPr>
          </a:p>
        </p:txBody>
      </p:sp>
      <p:graphicFrame>
        <p:nvGraphicFramePr>
          <p:cNvPr id="7" name="对象 6"/>
          <p:cNvGraphicFramePr>
            <a:graphicFrameLocks noChangeAspect="1"/>
          </p:cNvGraphicFramePr>
          <p:nvPr>
            <p:extLst/>
          </p:nvPr>
        </p:nvGraphicFramePr>
        <p:xfrm>
          <a:off x="3581044" y="2395713"/>
          <a:ext cx="4839274" cy="1144012"/>
        </p:xfrm>
        <a:graphic>
          <a:graphicData uri="http://schemas.openxmlformats.org/presentationml/2006/ole">
            <mc:AlternateContent xmlns:mc="http://schemas.openxmlformats.org/markup-compatibility/2006">
              <mc:Choice xmlns:v="urn:schemas-microsoft-com:vml" Requires="v">
                <p:oleObj spid="_x0000_s26646" name="Equation" r:id="rId3" imgW="2234880" imgH="520560" progId="Equation.DSMT4">
                  <p:embed/>
                </p:oleObj>
              </mc:Choice>
              <mc:Fallback>
                <p:oleObj name="Equation" r:id="rId3" imgW="2234880" imgH="520560" progId="Equation.DSMT4">
                  <p:embed/>
                  <p:pic>
                    <p:nvPicPr>
                      <p:cNvPr id="7" name="对象 6"/>
                      <p:cNvPicPr>
                        <a:picLocks noChangeAspect="1" noChangeArrowheads="1"/>
                      </p:cNvPicPr>
                      <p:nvPr/>
                    </p:nvPicPr>
                    <p:blipFill>
                      <a:blip r:embed="rId4"/>
                      <a:srcRect/>
                      <a:stretch>
                        <a:fillRect/>
                      </a:stretch>
                    </p:blipFill>
                    <p:spPr bwMode="auto">
                      <a:xfrm>
                        <a:off x="3581044" y="2395713"/>
                        <a:ext cx="4839274" cy="1144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对象 8"/>
          <p:cNvGraphicFramePr>
            <a:graphicFrameLocks noChangeAspect="1"/>
          </p:cNvGraphicFramePr>
          <p:nvPr>
            <p:extLst/>
          </p:nvPr>
        </p:nvGraphicFramePr>
        <p:xfrm>
          <a:off x="4269871" y="4461544"/>
          <a:ext cx="2162487" cy="1071119"/>
        </p:xfrm>
        <a:graphic>
          <a:graphicData uri="http://schemas.openxmlformats.org/presentationml/2006/ole">
            <mc:AlternateContent xmlns:mc="http://schemas.openxmlformats.org/markup-compatibility/2006">
              <mc:Choice xmlns:v="urn:schemas-microsoft-com:vml" Requires="v">
                <p:oleObj spid="_x0000_s26647" name="Equation" r:id="rId5" imgW="952200" imgH="469800" progId="Equation.DSMT4">
                  <p:embed/>
                </p:oleObj>
              </mc:Choice>
              <mc:Fallback>
                <p:oleObj name="Equation" r:id="rId5" imgW="952200" imgH="469800" progId="Equation.DSMT4">
                  <p:embed/>
                  <p:pic>
                    <p:nvPicPr>
                      <p:cNvPr id="9" name="对象 8"/>
                      <p:cNvPicPr>
                        <a:picLocks noChangeAspect="1" noChangeArrowheads="1"/>
                      </p:cNvPicPr>
                      <p:nvPr/>
                    </p:nvPicPr>
                    <p:blipFill>
                      <a:blip r:embed="rId6"/>
                      <a:srcRect/>
                      <a:stretch>
                        <a:fillRect/>
                      </a:stretch>
                    </p:blipFill>
                    <p:spPr bwMode="auto">
                      <a:xfrm>
                        <a:off x="4269871" y="4461544"/>
                        <a:ext cx="2162487" cy="10711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矩形 9"/>
          <p:cNvSpPr/>
          <p:nvPr/>
        </p:nvSpPr>
        <p:spPr>
          <a:xfrm>
            <a:off x="2697784" y="3564673"/>
            <a:ext cx="7852579" cy="955903"/>
          </a:xfrm>
          <a:prstGeom prst="rect">
            <a:avLst/>
          </a:prstGeom>
        </p:spPr>
        <p:txBody>
          <a:bodyPr wrap="square">
            <a:spAutoFit/>
          </a:bodyPr>
          <a:lstStyle/>
          <a:p>
            <a:pPr marL="437369" indent="-437369">
              <a:buSzPct val="85000"/>
              <a:buFont typeface="Wingdings" panose="05000000000000000000" pitchFamily="2" charset="2"/>
              <a:buChar char="ü"/>
            </a:pPr>
            <a:r>
              <a:rPr lang="en-US" altLang="zh-CN" sz="2806" i="1" dirty="0">
                <a:ea typeface="楷体" panose="02010609060101010101" pitchFamily="49" charset="-122"/>
                <a:cs typeface="Times New Roman" panose="02020603050405020304" pitchFamily="18" charset="0"/>
              </a:rPr>
              <a:t>F</a:t>
            </a:r>
            <a:r>
              <a:rPr lang="en-US" altLang="zh-CN" sz="2806" i="1" baseline="-25000" dirty="0">
                <a:ea typeface="楷体" panose="02010609060101010101" pitchFamily="49" charset="-122"/>
                <a:cs typeface="Times New Roman" panose="02020603050405020304" pitchFamily="18" charset="0"/>
              </a:rPr>
              <a:t>e</a:t>
            </a:r>
            <a:r>
              <a:rPr lang="zh-CN" altLang="en-US" sz="2806" dirty="0">
                <a:ea typeface="楷体" panose="02010609060101010101" pitchFamily="49" charset="-122"/>
                <a:cs typeface="Times New Roman" panose="02020603050405020304" pitchFamily="18" charset="0"/>
              </a:rPr>
              <a:t>为指数模糊因子。一般情况下，</a:t>
            </a:r>
            <a:r>
              <a:rPr lang="en-US" altLang="zh-CN" sz="2806" i="1" dirty="0">
                <a:ea typeface="楷体" panose="02010609060101010101" pitchFamily="49" charset="-122"/>
                <a:cs typeface="Times New Roman" panose="02020603050405020304" pitchFamily="18" charset="0"/>
              </a:rPr>
              <a:t> F</a:t>
            </a:r>
            <a:r>
              <a:rPr lang="en-US" altLang="zh-CN" sz="2806" i="1" baseline="-25000" dirty="0">
                <a:ea typeface="楷体" panose="02010609060101010101" pitchFamily="49" charset="-122"/>
                <a:cs typeface="Times New Roman" panose="02020603050405020304" pitchFamily="18" charset="0"/>
              </a:rPr>
              <a:t>e</a:t>
            </a:r>
            <a:r>
              <a:rPr lang="zh-CN" altLang="en-US" sz="2806" dirty="0">
                <a:ea typeface="楷体" panose="02010609060101010101" pitchFamily="49" charset="-122"/>
                <a:cs typeface="Times New Roman" panose="02020603050405020304" pitchFamily="18" charset="0"/>
              </a:rPr>
              <a:t>取为</a:t>
            </a:r>
            <a:r>
              <a:rPr lang="en-US" altLang="zh-CN" sz="2806" dirty="0">
                <a:ea typeface="楷体" panose="02010609060101010101" pitchFamily="49" charset="-122"/>
                <a:cs typeface="Times New Roman" panose="02020603050405020304" pitchFamily="18" charset="0"/>
              </a:rPr>
              <a:t>2</a:t>
            </a:r>
            <a:r>
              <a:rPr lang="zh-CN" altLang="en-US" sz="2806" dirty="0">
                <a:ea typeface="楷体" panose="02010609060101010101" pitchFamily="49" charset="-122"/>
                <a:cs typeface="Times New Roman" panose="02020603050405020304" pitchFamily="18" charset="0"/>
              </a:rPr>
              <a:t>。</a:t>
            </a:r>
            <a:endParaRPr lang="en-US" altLang="zh-CN" sz="2806" dirty="0">
              <a:ea typeface="楷体" panose="02010609060101010101" pitchFamily="49" charset="-122"/>
              <a:cs typeface="Times New Roman" panose="02020603050405020304" pitchFamily="18" charset="0"/>
            </a:endParaRPr>
          </a:p>
          <a:p>
            <a:pPr marL="437369" indent="-437369">
              <a:buSzPct val="85000"/>
              <a:buFont typeface="Wingdings" panose="05000000000000000000" pitchFamily="2" charset="2"/>
              <a:buChar char="ü"/>
            </a:pPr>
            <a:r>
              <a:rPr lang="en-US" altLang="zh-CN" sz="2806" i="1" dirty="0" err="1">
                <a:ea typeface="楷体" panose="02010609060101010101" pitchFamily="49" charset="-122"/>
                <a:cs typeface="Times New Roman" panose="02020603050405020304" pitchFamily="18" charset="0"/>
              </a:rPr>
              <a:t>F</a:t>
            </a:r>
            <a:r>
              <a:rPr lang="en-US" altLang="zh-CN" sz="2806" i="1" baseline="-25000" dirty="0" err="1">
                <a:ea typeface="楷体" panose="02010609060101010101" pitchFamily="49" charset="-122"/>
                <a:cs typeface="Times New Roman" panose="02020603050405020304" pitchFamily="18" charset="0"/>
              </a:rPr>
              <a:t>d</a:t>
            </a:r>
            <a:r>
              <a:rPr lang="zh-CN" altLang="en-US" sz="2806" dirty="0">
                <a:ea typeface="楷体" panose="02010609060101010101" pitchFamily="49" charset="-122"/>
                <a:cs typeface="Times New Roman" panose="02020603050405020304" pitchFamily="18" charset="0"/>
              </a:rPr>
              <a:t>为分数模糊因子，定义为</a:t>
            </a:r>
          </a:p>
        </p:txBody>
      </p:sp>
      <p:sp>
        <p:nvSpPr>
          <p:cNvPr id="11" name="矩形 10"/>
          <p:cNvSpPr/>
          <p:nvPr/>
        </p:nvSpPr>
        <p:spPr>
          <a:xfrm>
            <a:off x="2767243" y="5532663"/>
            <a:ext cx="7795913" cy="1005660"/>
          </a:xfrm>
          <a:prstGeom prst="rect">
            <a:avLst/>
          </a:prstGeom>
        </p:spPr>
        <p:txBody>
          <a:bodyPr wrap="square">
            <a:spAutoFit/>
          </a:bodyPr>
          <a:lstStyle/>
          <a:p>
            <a:pPr marL="437369" indent="-437369">
              <a:spcBef>
                <a:spcPts val="638"/>
              </a:spcBef>
              <a:spcAft>
                <a:spcPts val="383"/>
              </a:spcAft>
              <a:buSzPct val="85000"/>
              <a:buFont typeface="Wingdings" panose="05000000000000000000" pitchFamily="2" charset="2"/>
              <a:buChar char="ü"/>
            </a:pPr>
            <a:r>
              <a:rPr lang="zh-CN" altLang="en-US" sz="2806" dirty="0">
                <a:ea typeface="楷体" panose="02010609060101010101" pitchFamily="49" charset="-122"/>
                <a:cs typeface="Times New Roman" panose="02020603050405020304" pitchFamily="18" charset="0"/>
              </a:rPr>
              <a:t>其中，</a:t>
            </a:r>
            <a:r>
              <a:rPr lang="en-US" altLang="zh-CN" sz="2806" i="1" dirty="0">
                <a:ea typeface="楷体" panose="02010609060101010101" pitchFamily="49" charset="-122"/>
                <a:cs typeface="Times New Roman" panose="02020603050405020304" pitchFamily="18" charset="0"/>
              </a:rPr>
              <a:t> x</a:t>
            </a:r>
            <a:r>
              <a:rPr lang="en-US" altLang="zh-CN" sz="2806" i="1" baseline="-25000" dirty="0">
                <a:ea typeface="楷体" panose="02010609060101010101" pitchFamily="49" charset="-122"/>
                <a:cs typeface="Times New Roman" panose="02020603050405020304" pitchFamily="18" charset="0"/>
              </a:rPr>
              <a:t>c</a:t>
            </a:r>
            <a:r>
              <a:rPr lang="zh-CN" altLang="en-US" sz="2806" dirty="0">
                <a:ea typeface="楷体" panose="02010609060101010101" pitchFamily="49" charset="-122"/>
                <a:cs typeface="Times New Roman" panose="02020603050405020304" pitchFamily="18" charset="0"/>
              </a:rPr>
              <a:t>为渡越点，其取值需要满足：</a:t>
            </a:r>
            <a:endParaRPr lang="en-US" altLang="zh-CN" sz="2806" dirty="0">
              <a:ea typeface="楷体" panose="02010609060101010101" pitchFamily="49" charset="-122"/>
              <a:cs typeface="Times New Roman" panose="02020603050405020304" pitchFamily="18" charset="0"/>
            </a:endParaRPr>
          </a:p>
          <a:p>
            <a:pPr>
              <a:spcBef>
                <a:spcPts val="638"/>
              </a:spcBef>
              <a:spcAft>
                <a:spcPts val="383"/>
              </a:spcAft>
            </a:pPr>
            <a:r>
              <a:rPr lang="en-US" altLang="zh-CN" sz="2296" dirty="0">
                <a:ea typeface="楷体" panose="02010609060101010101" pitchFamily="49" charset="-122"/>
                <a:cs typeface="Times New Roman" panose="02020603050405020304" pitchFamily="18" charset="0"/>
              </a:rPr>
              <a:t>         </a:t>
            </a:r>
            <a:r>
              <a:rPr lang="en-US" altLang="zh-CN" sz="2296" i="1" dirty="0">
                <a:ea typeface="楷体" panose="02010609060101010101" pitchFamily="49" charset="-122"/>
                <a:cs typeface="Times New Roman" panose="02020603050405020304" pitchFamily="18" charset="0"/>
              </a:rPr>
              <a:t> </a:t>
            </a:r>
            <a:r>
              <a:rPr lang="en-US" altLang="zh-CN" sz="2296" i="1" dirty="0">
                <a:ea typeface="楷体" panose="02010609060101010101" pitchFamily="49" charset="-122"/>
                <a:cs typeface="Times New Roman" panose="02020603050405020304" pitchFamily="18" charset="0"/>
                <a:sym typeface="Symbol" panose="05050102010706020507" pitchFamily="18" charset="2"/>
              </a:rPr>
              <a:t></a:t>
            </a:r>
            <a:r>
              <a:rPr lang="en-US" altLang="zh-CN" sz="2296" i="1" baseline="-25000" dirty="0">
                <a:ea typeface="楷体" panose="02010609060101010101" pitchFamily="49" charset="-122"/>
                <a:cs typeface="Times New Roman" panose="02020603050405020304" pitchFamily="18" charset="0"/>
              </a:rPr>
              <a:t>c</a:t>
            </a:r>
            <a:r>
              <a:rPr lang="en-US" altLang="zh-CN" sz="2296" dirty="0">
                <a:ea typeface="楷体" panose="02010609060101010101" pitchFamily="49" charset="-122"/>
                <a:cs typeface="Times New Roman" panose="02020603050405020304" pitchFamily="18" charset="0"/>
              </a:rPr>
              <a:t> =</a:t>
            </a:r>
            <a:r>
              <a:rPr lang="en-US" altLang="zh-CN" sz="2296" i="1" dirty="0">
                <a:ea typeface="楷体" panose="02010609060101010101" pitchFamily="49" charset="-122"/>
                <a:cs typeface="Times New Roman" panose="02020603050405020304" pitchFamily="18" charset="0"/>
              </a:rPr>
              <a:t>T</a:t>
            </a:r>
            <a:r>
              <a:rPr lang="en-US" altLang="zh-CN" sz="2296" dirty="0">
                <a:ea typeface="楷体" panose="02010609060101010101" pitchFamily="49" charset="-122"/>
                <a:cs typeface="Times New Roman" panose="02020603050405020304" pitchFamily="18" charset="0"/>
              </a:rPr>
              <a:t>(</a:t>
            </a:r>
            <a:r>
              <a:rPr lang="en-US" altLang="zh-CN" sz="2296" i="1" dirty="0">
                <a:ea typeface="楷体" panose="02010609060101010101" pitchFamily="49" charset="-122"/>
                <a:cs typeface="Times New Roman" panose="02020603050405020304" pitchFamily="18" charset="0"/>
              </a:rPr>
              <a:t>x</a:t>
            </a:r>
            <a:r>
              <a:rPr lang="en-US" altLang="zh-CN" sz="2296" i="1" baseline="-25000" dirty="0">
                <a:ea typeface="楷体" panose="02010609060101010101" pitchFamily="49" charset="-122"/>
                <a:cs typeface="Times New Roman" panose="02020603050405020304" pitchFamily="18" charset="0"/>
              </a:rPr>
              <a:t>c</a:t>
            </a:r>
            <a:r>
              <a:rPr lang="en-US" altLang="zh-CN" sz="2296" dirty="0">
                <a:ea typeface="楷体" panose="02010609060101010101" pitchFamily="49" charset="-122"/>
                <a:cs typeface="Times New Roman" panose="02020603050405020304" pitchFamily="18" charset="0"/>
              </a:rPr>
              <a:t>) = 0.5   </a:t>
            </a:r>
            <a:r>
              <a:rPr lang="zh-CN" altLang="en-US" sz="2296" dirty="0">
                <a:ea typeface="楷体" panose="02010609060101010101" pitchFamily="49" charset="-122"/>
                <a:cs typeface="Times New Roman" panose="02020603050405020304" pitchFamily="18" charset="0"/>
              </a:rPr>
              <a:t>且    </a:t>
            </a:r>
            <a:r>
              <a:rPr lang="en-US" altLang="zh-CN" sz="2296" i="1" dirty="0">
                <a:ea typeface="楷体" panose="02010609060101010101" pitchFamily="49" charset="-122"/>
                <a:cs typeface="Times New Roman" panose="02020603050405020304" pitchFamily="18" charset="0"/>
              </a:rPr>
              <a:t>x</a:t>
            </a:r>
            <a:r>
              <a:rPr lang="en-US" altLang="zh-CN" sz="2296" i="1" baseline="-25000" dirty="0">
                <a:ea typeface="楷体" panose="02010609060101010101" pitchFamily="49" charset="-122"/>
                <a:cs typeface="Times New Roman" panose="02020603050405020304" pitchFamily="18" charset="0"/>
              </a:rPr>
              <a:t>c</a:t>
            </a:r>
            <a:r>
              <a:rPr lang="zh-CN" altLang="en-US" sz="2296" dirty="0">
                <a:ea typeface="楷体" panose="02010609060101010101" pitchFamily="49" charset="-122"/>
                <a:cs typeface="Times New Roman" panose="02020603050405020304" pitchFamily="18" charset="0"/>
              </a:rPr>
              <a:t> </a:t>
            </a:r>
            <a:r>
              <a:rPr lang="zh-CN" altLang="en-US" sz="2296" dirty="0">
                <a:ea typeface="楷体" panose="02010609060101010101" pitchFamily="49" charset="-122"/>
                <a:cs typeface="Times New Roman" panose="02020603050405020304" pitchFamily="18" charset="0"/>
                <a:sym typeface="Symbol" panose="05050102010706020507" pitchFamily="18" charset="2"/>
              </a:rPr>
              <a:t></a:t>
            </a:r>
            <a:r>
              <a:rPr lang="en-US" altLang="zh-CN" sz="2296" i="1" dirty="0">
                <a:ea typeface="楷体" panose="02010609060101010101" pitchFamily="49" charset="-122"/>
                <a:cs typeface="Times New Roman" panose="02020603050405020304" pitchFamily="18" charset="0"/>
                <a:sym typeface="Symbol" panose="05050102010706020507" pitchFamily="18" charset="2"/>
              </a:rPr>
              <a:t>X</a:t>
            </a:r>
            <a:r>
              <a:rPr lang="zh-CN" altLang="en-US" sz="2296" dirty="0">
                <a:ea typeface="楷体" panose="02010609060101010101" pitchFamily="49" charset="-122"/>
                <a:cs typeface="Times New Roman" panose="02020603050405020304" pitchFamily="18" charset="0"/>
              </a:rPr>
              <a:t> </a:t>
            </a:r>
            <a:endParaRPr lang="zh-CN" altLang="en-US" sz="2296" i="1" dirty="0">
              <a:ea typeface="楷体" panose="02010609060101010101" pitchFamily="49" charset="-122"/>
              <a:cs typeface="Times New Roman" panose="02020603050405020304" pitchFamily="18" charset="0"/>
            </a:endParaRPr>
          </a:p>
        </p:txBody>
      </p:sp>
      <p:sp>
        <p:nvSpPr>
          <p:cNvPr id="12" name="矩形 11"/>
          <p:cNvSpPr/>
          <p:nvPr/>
        </p:nvSpPr>
        <p:spPr>
          <a:xfrm>
            <a:off x="1978215" y="1269903"/>
            <a:ext cx="7878374" cy="445635"/>
          </a:xfrm>
          <a:prstGeom prst="rect">
            <a:avLst/>
          </a:prstGeom>
        </p:spPr>
        <p:txBody>
          <a:bodyPr wrap="square">
            <a:spAutoFit/>
          </a:bodyPr>
          <a:lstStyle/>
          <a:p>
            <a:pPr>
              <a:buClr>
                <a:srgbClr val="7000C8"/>
              </a:buClr>
              <a:buSzPct val="75000"/>
            </a:pPr>
            <a:r>
              <a:rPr lang="zh-CN" altLang="en-US" sz="2296" kern="100" dirty="0">
                <a:solidFill>
                  <a:srgbClr val="0000CC"/>
                </a:solidFill>
                <a:latin typeface="+mj-ea"/>
                <a:ea typeface="+mj-ea"/>
                <a:cs typeface="Times New Roman" panose="02020603050405020304" pitchFamily="18" charset="0"/>
              </a:rPr>
              <a:t>（</a:t>
            </a:r>
            <a:r>
              <a:rPr lang="en-US" altLang="zh-CN" sz="2296" kern="100" dirty="0">
                <a:solidFill>
                  <a:srgbClr val="0000CC"/>
                </a:solidFill>
                <a:latin typeface="+mj-ea"/>
                <a:ea typeface="+mj-ea"/>
                <a:cs typeface="Times New Roman" panose="02020603050405020304" pitchFamily="18" charset="0"/>
              </a:rPr>
              <a:t>2</a:t>
            </a:r>
            <a:r>
              <a:rPr lang="zh-CN" altLang="en-US" sz="2296" kern="100" dirty="0">
                <a:solidFill>
                  <a:srgbClr val="0000CC"/>
                </a:solidFill>
                <a:latin typeface="+mj-ea"/>
                <a:ea typeface="+mj-ea"/>
                <a:cs typeface="Times New Roman" panose="02020603050405020304" pitchFamily="18" charset="0"/>
              </a:rPr>
              <a:t>）算法步骤</a:t>
            </a:r>
            <a:endParaRPr lang="zh-CN" altLang="en-US" sz="2296" dirty="0">
              <a:solidFill>
                <a:srgbClr val="0000CC"/>
              </a:solidFill>
              <a:latin typeface="+mj-ea"/>
              <a:ea typeface="+mj-ea"/>
            </a:endParaRPr>
          </a:p>
        </p:txBody>
      </p:sp>
    </p:spTree>
    <p:extLst>
      <p:ext uri="{BB962C8B-B14F-4D97-AF65-F5344CB8AC3E}">
        <p14:creationId xmlns:p14="http://schemas.microsoft.com/office/powerpoint/2010/main" val="117992287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87</a:t>
            </a:fld>
            <a:endParaRPr lang="en-US" altLang="zh-CN"/>
          </a:p>
        </p:txBody>
      </p:sp>
      <p:sp>
        <p:nvSpPr>
          <p:cNvPr id="3" name="Rectangle 2"/>
          <p:cNvSpPr txBox="1">
            <a:spLocks noChangeArrowheads="1"/>
          </p:cNvSpPr>
          <p:nvPr/>
        </p:nvSpPr>
        <p:spPr bwMode="auto">
          <a:xfrm>
            <a:off x="1963381" y="305746"/>
            <a:ext cx="5464352"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5.4.2</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图像的模糊增强</a:t>
            </a:r>
          </a:p>
        </p:txBody>
      </p:sp>
      <p:sp>
        <p:nvSpPr>
          <p:cNvPr id="4" name="Rectangle 2"/>
          <p:cNvSpPr txBox="1">
            <a:spLocks noChangeArrowheads="1"/>
          </p:cNvSpPr>
          <p:nvPr/>
        </p:nvSpPr>
        <p:spPr bwMode="auto">
          <a:xfrm>
            <a:off x="5544938" y="899012"/>
            <a:ext cx="4665457"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基于模糊技术的图像增强</a:t>
            </a:r>
          </a:p>
        </p:txBody>
      </p:sp>
      <p:sp>
        <p:nvSpPr>
          <p:cNvPr id="5" name="矩形 4"/>
          <p:cNvSpPr/>
          <p:nvPr/>
        </p:nvSpPr>
        <p:spPr>
          <a:xfrm>
            <a:off x="1963381" y="1396289"/>
            <a:ext cx="7944132" cy="445635"/>
          </a:xfrm>
          <a:prstGeom prst="rect">
            <a:avLst/>
          </a:prstGeom>
        </p:spPr>
        <p:txBody>
          <a:bodyPr wrap="square">
            <a:spAutoFit/>
          </a:bodyPr>
          <a:lstStyle/>
          <a:p>
            <a:pPr marL="437369" indent="-437369">
              <a:buClr>
                <a:srgbClr val="7000C8"/>
              </a:buClr>
              <a:buSzPct val="75000"/>
              <a:buFont typeface="Wingdings" panose="05000000000000000000" pitchFamily="2" charset="2"/>
              <a:buChar char="n"/>
            </a:pPr>
            <a:r>
              <a:rPr lang="zh-CN" altLang="zh-CN" sz="2296" kern="100" dirty="0">
                <a:ea typeface="楷体" panose="02010609060101010101" pitchFamily="49" charset="-122"/>
                <a:cs typeface="Times New Roman" panose="02020603050405020304" pitchFamily="18" charset="0"/>
              </a:rPr>
              <a:t>在模糊域，对模糊特征进行一定的增强</a:t>
            </a:r>
            <a:endParaRPr lang="zh-CN" altLang="en-US" sz="2296" dirty="0">
              <a:ea typeface="楷体" panose="02010609060101010101" pitchFamily="49" charset="-122"/>
              <a:cs typeface="Times New Roman" panose="02020603050405020304" pitchFamily="18" charset="0"/>
            </a:endParaRPr>
          </a:p>
        </p:txBody>
      </p:sp>
      <p:graphicFrame>
        <p:nvGraphicFramePr>
          <p:cNvPr id="7" name="对象 6"/>
          <p:cNvGraphicFramePr>
            <a:graphicFrameLocks noChangeAspect="1"/>
          </p:cNvGraphicFramePr>
          <p:nvPr>
            <p:extLst/>
          </p:nvPr>
        </p:nvGraphicFramePr>
        <p:xfrm>
          <a:off x="3125618" y="1925587"/>
          <a:ext cx="6349775" cy="1704882"/>
        </p:xfrm>
        <a:graphic>
          <a:graphicData uri="http://schemas.openxmlformats.org/presentationml/2006/ole">
            <mc:AlternateContent xmlns:mc="http://schemas.openxmlformats.org/markup-compatibility/2006">
              <mc:Choice xmlns:v="urn:schemas-microsoft-com:vml" Requires="v">
                <p:oleObj spid="_x0000_s27670" name="Equation" r:id="rId3" imgW="3251160" imgH="876240" progId="Equation.DSMT4">
                  <p:embed/>
                </p:oleObj>
              </mc:Choice>
              <mc:Fallback>
                <p:oleObj name="Equation" r:id="rId3" imgW="3251160" imgH="876240" progId="Equation.DSMT4">
                  <p:embed/>
                  <p:pic>
                    <p:nvPicPr>
                      <p:cNvPr id="7" name="对象 6"/>
                      <p:cNvPicPr>
                        <a:picLocks noChangeAspect="1" noChangeArrowheads="1"/>
                      </p:cNvPicPr>
                      <p:nvPr/>
                    </p:nvPicPr>
                    <p:blipFill>
                      <a:blip r:embed="rId4"/>
                      <a:srcRect/>
                      <a:stretch>
                        <a:fillRect/>
                      </a:stretch>
                    </p:blipFill>
                    <p:spPr bwMode="auto">
                      <a:xfrm>
                        <a:off x="3125618" y="1925587"/>
                        <a:ext cx="6349775" cy="1704882"/>
                      </a:xfrm>
                      <a:prstGeom prst="rect">
                        <a:avLst/>
                      </a:prstGeom>
                      <a:noFill/>
                    </p:spPr>
                  </p:pic>
                </p:oleObj>
              </mc:Fallback>
            </mc:AlternateContent>
          </a:graphicData>
        </a:graphic>
      </p:graphicFrame>
      <p:sp>
        <p:nvSpPr>
          <p:cNvPr id="8" name="矩形 7"/>
          <p:cNvSpPr/>
          <p:nvPr/>
        </p:nvSpPr>
        <p:spPr>
          <a:xfrm>
            <a:off x="2684132" y="3737010"/>
            <a:ext cx="6796433" cy="955903"/>
          </a:xfrm>
          <a:prstGeom prst="rect">
            <a:avLst/>
          </a:prstGeom>
        </p:spPr>
        <p:txBody>
          <a:bodyPr wrap="square">
            <a:spAutoFit/>
          </a:bodyPr>
          <a:lstStyle/>
          <a:p>
            <a:pPr marL="437369" indent="-437369">
              <a:buSzPct val="85000"/>
              <a:buFont typeface="Wingdings" panose="05000000000000000000" pitchFamily="2" charset="2"/>
              <a:buChar char="ü"/>
            </a:pPr>
            <a:r>
              <a:rPr lang="en-US" altLang="zh-CN" sz="2806" i="1" dirty="0">
                <a:ea typeface="楷体" panose="02010609060101010101" pitchFamily="49" charset="-122"/>
                <a:cs typeface="Times New Roman" panose="02020603050405020304" pitchFamily="18" charset="0"/>
                <a:sym typeface="Symbol" panose="05050102010706020507" pitchFamily="18" charset="2"/>
              </a:rPr>
              <a:t></a:t>
            </a:r>
            <a:r>
              <a:rPr lang="en-US" altLang="zh-CN" sz="2806" i="1" baseline="-25000" dirty="0" err="1">
                <a:ea typeface="楷体" panose="02010609060101010101" pitchFamily="49" charset="-122"/>
                <a:cs typeface="Times New Roman" panose="02020603050405020304" pitchFamily="18" charset="0"/>
              </a:rPr>
              <a:t>mn</a:t>
            </a:r>
            <a:r>
              <a:rPr lang="zh-CN" altLang="zh-CN" sz="2806" kern="100" dirty="0">
                <a:ea typeface="楷体" panose="02010609060101010101" pitchFamily="49" charset="-122"/>
                <a:cs typeface="Times New Roman" panose="02020603050405020304" pitchFamily="18" charset="0"/>
              </a:rPr>
              <a:t>为增强后的模糊域像素灰度值；</a:t>
            </a:r>
            <a:endParaRPr lang="en-US" altLang="zh-CN" sz="2806" kern="100" dirty="0">
              <a:ea typeface="楷体" panose="02010609060101010101" pitchFamily="49" charset="-122"/>
              <a:cs typeface="Times New Roman" panose="02020603050405020304" pitchFamily="18" charset="0"/>
            </a:endParaRPr>
          </a:p>
          <a:p>
            <a:pPr marL="437369" indent="-437369">
              <a:buSzPct val="85000"/>
              <a:buFont typeface="Wingdings" panose="05000000000000000000" pitchFamily="2" charset="2"/>
              <a:buChar char="ü"/>
            </a:pPr>
            <a:r>
              <a:rPr lang="en-US" altLang="zh-CN" sz="2806" i="1" kern="100" dirty="0">
                <a:ea typeface="楷体" panose="02010609060101010101" pitchFamily="49" charset="-122"/>
                <a:cs typeface="Times New Roman" panose="02020603050405020304" pitchFamily="18" charset="0"/>
              </a:rPr>
              <a:t>r</a:t>
            </a:r>
            <a:r>
              <a:rPr lang="zh-CN" altLang="zh-CN" sz="2806" kern="100" dirty="0">
                <a:ea typeface="楷体" panose="02010609060101010101" pitchFamily="49" charset="-122"/>
                <a:cs typeface="Times New Roman" panose="02020603050405020304" pitchFamily="18" charset="0"/>
              </a:rPr>
              <a:t>为正整数，表示迭代次数</a:t>
            </a:r>
            <a:r>
              <a:rPr lang="en-US" altLang="zh-CN" sz="2806" kern="100" dirty="0">
                <a:ea typeface="楷体" panose="02010609060101010101" pitchFamily="49" charset="-122"/>
                <a:cs typeface="Times New Roman" panose="02020603050405020304" pitchFamily="18" charset="0"/>
              </a:rPr>
              <a:t>;</a:t>
            </a:r>
            <a:endParaRPr lang="zh-CN" altLang="en-US" sz="2806" dirty="0">
              <a:ea typeface="楷体" panose="02010609060101010101" pitchFamily="49" charset="-122"/>
              <a:cs typeface="Times New Roman" panose="02020603050405020304" pitchFamily="18" charset="0"/>
            </a:endParaRPr>
          </a:p>
        </p:txBody>
      </p:sp>
      <p:sp>
        <p:nvSpPr>
          <p:cNvPr id="9" name="矩形 8"/>
          <p:cNvSpPr/>
          <p:nvPr/>
        </p:nvSpPr>
        <p:spPr>
          <a:xfrm>
            <a:off x="2102074" y="4709566"/>
            <a:ext cx="8396863" cy="445635"/>
          </a:xfrm>
          <a:prstGeom prst="rect">
            <a:avLst/>
          </a:prstGeom>
        </p:spPr>
        <p:txBody>
          <a:bodyPr wrap="square">
            <a:spAutoFit/>
          </a:bodyPr>
          <a:lstStyle/>
          <a:p>
            <a:pPr marL="437369" indent="-437369">
              <a:buClr>
                <a:srgbClr val="7000C8"/>
              </a:buClr>
              <a:buSzPct val="75000"/>
              <a:buFont typeface="Wingdings" panose="05000000000000000000" pitchFamily="2" charset="2"/>
              <a:buChar char="n"/>
            </a:pPr>
            <a:r>
              <a:rPr lang="zh-CN" altLang="zh-CN" sz="2296" kern="100" dirty="0">
                <a:ea typeface="楷体" panose="02010609060101010101" pitchFamily="49" charset="-122"/>
                <a:cs typeface="Times New Roman" panose="02020603050405020304" pitchFamily="18" charset="0"/>
              </a:rPr>
              <a:t>逆变换，得到新的模糊增强后的输出图像</a:t>
            </a:r>
            <a:endParaRPr lang="zh-CN" altLang="en-US" sz="2296" dirty="0">
              <a:ea typeface="楷体" panose="02010609060101010101" pitchFamily="49" charset="-122"/>
              <a:cs typeface="Times New Roman" panose="02020603050405020304" pitchFamily="18" charset="0"/>
            </a:endParaRPr>
          </a:p>
        </p:txBody>
      </p:sp>
      <p:graphicFrame>
        <p:nvGraphicFramePr>
          <p:cNvPr id="11" name="对象 10"/>
          <p:cNvGraphicFramePr>
            <a:graphicFrameLocks noChangeAspect="1"/>
          </p:cNvGraphicFramePr>
          <p:nvPr>
            <p:extLst/>
          </p:nvPr>
        </p:nvGraphicFramePr>
        <p:xfrm>
          <a:off x="3478455" y="5325822"/>
          <a:ext cx="5207787" cy="921284"/>
        </p:xfrm>
        <a:graphic>
          <a:graphicData uri="http://schemas.openxmlformats.org/presentationml/2006/ole">
            <mc:AlternateContent xmlns:mc="http://schemas.openxmlformats.org/markup-compatibility/2006">
              <mc:Choice xmlns:v="urn:schemas-microsoft-com:vml" Requires="v">
                <p:oleObj spid="_x0000_s27671" name="Equation" r:id="rId5" imgW="2565360" imgH="457200" progId="Equation.DSMT4">
                  <p:embed/>
                </p:oleObj>
              </mc:Choice>
              <mc:Fallback>
                <p:oleObj name="Equation" r:id="rId5" imgW="2565360" imgH="457200" progId="Equation.DSMT4">
                  <p:embed/>
                  <p:pic>
                    <p:nvPicPr>
                      <p:cNvPr id="11" name="对象 10"/>
                      <p:cNvPicPr>
                        <a:picLocks noChangeAspect="1" noChangeArrowheads="1"/>
                      </p:cNvPicPr>
                      <p:nvPr/>
                    </p:nvPicPr>
                    <p:blipFill>
                      <a:blip r:embed="rId6"/>
                      <a:srcRect/>
                      <a:stretch>
                        <a:fillRect/>
                      </a:stretch>
                    </p:blipFill>
                    <p:spPr bwMode="auto">
                      <a:xfrm>
                        <a:off x="3478455" y="5325822"/>
                        <a:ext cx="5207787" cy="921284"/>
                      </a:xfrm>
                      <a:prstGeom prst="rect">
                        <a:avLst/>
                      </a:prstGeom>
                      <a:noFill/>
                    </p:spPr>
                  </p:pic>
                </p:oleObj>
              </mc:Fallback>
            </mc:AlternateContent>
          </a:graphicData>
        </a:graphic>
      </p:graphicFrame>
    </p:spTree>
    <p:extLst>
      <p:ext uri="{BB962C8B-B14F-4D97-AF65-F5344CB8AC3E}">
        <p14:creationId xmlns:p14="http://schemas.microsoft.com/office/powerpoint/2010/main" val="239841527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88</a:t>
            </a:fld>
            <a:endParaRPr lang="en-US" altLang="zh-CN"/>
          </a:p>
        </p:txBody>
      </p:sp>
      <p:sp>
        <p:nvSpPr>
          <p:cNvPr id="3" name="Rectangle 2"/>
          <p:cNvSpPr txBox="1">
            <a:spLocks noChangeArrowheads="1"/>
          </p:cNvSpPr>
          <p:nvPr/>
        </p:nvSpPr>
        <p:spPr bwMode="auto">
          <a:xfrm>
            <a:off x="1963381" y="305746"/>
            <a:ext cx="5464352"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5.4.2</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图像的模糊增强</a:t>
            </a:r>
          </a:p>
        </p:txBody>
      </p:sp>
      <p:sp>
        <p:nvSpPr>
          <p:cNvPr id="4" name="Rectangle 2"/>
          <p:cNvSpPr txBox="1">
            <a:spLocks noChangeArrowheads="1"/>
          </p:cNvSpPr>
          <p:nvPr/>
        </p:nvSpPr>
        <p:spPr bwMode="auto">
          <a:xfrm>
            <a:off x="5544938" y="899012"/>
            <a:ext cx="4665457"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基于模糊技术的图像增强</a:t>
            </a:r>
          </a:p>
        </p:txBody>
      </p:sp>
      <p:sp>
        <p:nvSpPr>
          <p:cNvPr id="6" name="文本框 5"/>
          <p:cNvSpPr txBox="1"/>
          <p:nvPr/>
        </p:nvSpPr>
        <p:spPr>
          <a:xfrm>
            <a:off x="2330409" y="1756637"/>
            <a:ext cx="8035975" cy="4371068"/>
          </a:xfrm>
          <a:prstGeom prst="rect">
            <a:avLst/>
          </a:prstGeom>
          <a:noFill/>
        </p:spPr>
        <p:txBody>
          <a:bodyPr wrap="square" rtlCol="0">
            <a:spAutoFit/>
          </a:bodyPr>
          <a:lstStyle/>
          <a:p>
            <a:pPr marL="437369" indent="-437369">
              <a:buClr>
                <a:srgbClr val="7000C8"/>
              </a:buClr>
              <a:buSzPct val="75000"/>
              <a:buFont typeface="Wingdings" panose="05000000000000000000" pitchFamily="2" charset="2"/>
              <a:buChar char="n"/>
            </a:pPr>
            <a:r>
              <a:rPr lang="zh-CN" altLang="zh-CN" sz="2296" dirty="0">
                <a:ea typeface="楷体" panose="02010609060101010101" pitchFamily="49" charset="-122"/>
                <a:cs typeface="Times New Roman" panose="02020603050405020304" pitchFamily="18" charset="0"/>
              </a:rPr>
              <a:t>程序</a:t>
            </a:r>
          </a:p>
          <a:p>
            <a:pPr indent="459180"/>
            <a:r>
              <a:rPr lang="en-US" altLang="zh-CN" sz="2551" dirty="0">
                <a:ea typeface="楷体" panose="02010609060101010101" pitchFamily="49" charset="-122"/>
                <a:cs typeface="Times New Roman" panose="02020603050405020304" pitchFamily="18" charset="0"/>
              </a:rPr>
              <a:t>Image=</a:t>
            </a:r>
            <a:r>
              <a:rPr lang="en-US" altLang="zh-CN" sz="2551" dirty="0" err="1">
                <a:ea typeface="楷体" panose="02010609060101010101" pitchFamily="49" charset="-122"/>
                <a:cs typeface="Times New Roman" panose="02020603050405020304" pitchFamily="18" charset="0"/>
              </a:rPr>
              <a:t>imread</a:t>
            </a:r>
            <a:r>
              <a:rPr lang="en-US" altLang="zh-CN" sz="2551" dirty="0">
                <a:ea typeface="楷体" panose="02010609060101010101" pitchFamily="49" charset="-122"/>
                <a:cs typeface="Times New Roman" panose="02020603050405020304" pitchFamily="18" charset="0"/>
              </a:rPr>
              <a:t>('Beautiful.jpg');</a:t>
            </a:r>
            <a:endParaRPr lang="zh-CN" altLang="zh-CN" sz="2551" dirty="0">
              <a:ea typeface="楷体" panose="02010609060101010101" pitchFamily="49" charset="-122"/>
              <a:cs typeface="Times New Roman" panose="02020603050405020304" pitchFamily="18" charset="0"/>
            </a:endParaRPr>
          </a:p>
          <a:p>
            <a:pPr indent="459180"/>
            <a:r>
              <a:rPr lang="en-US" altLang="zh-CN" sz="2551" dirty="0">
                <a:ea typeface="楷体" panose="02010609060101010101" pitchFamily="49" charset="-122"/>
                <a:cs typeface="Times New Roman" panose="02020603050405020304" pitchFamily="18" charset="0"/>
              </a:rPr>
              <a:t>[height width]=size(Image);</a:t>
            </a:r>
            <a:endParaRPr lang="zh-CN" altLang="zh-CN" sz="2551" dirty="0">
              <a:ea typeface="楷体" panose="02010609060101010101" pitchFamily="49" charset="-122"/>
              <a:cs typeface="Times New Roman" panose="02020603050405020304" pitchFamily="18" charset="0"/>
            </a:endParaRPr>
          </a:p>
          <a:p>
            <a:pPr indent="459180"/>
            <a:r>
              <a:rPr lang="en-US" altLang="zh-CN" sz="2551" dirty="0">
                <a:ea typeface="楷体" panose="02010609060101010101" pitchFamily="49" charset="-122"/>
                <a:cs typeface="Times New Roman" panose="02020603050405020304" pitchFamily="18" charset="0"/>
              </a:rPr>
              <a:t>Image=double(Image);     </a:t>
            </a:r>
            <a:r>
              <a:rPr lang="en-US" altLang="zh-CN" sz="2551" dirty="0" err="1">
                <a:ea typeface="楷体" panose="02010609060101010101" pitchFamily="49" charset="-122"/>
                <a:cs typeface="Times New Roman" panose="02020603050405020304" pitchFamily="18" charset="0"/>
              </a:rPr>
              <a:t>xmax</a:t>
            </a:r>
            <a:r>
              <a:rPr lang="en-US" altLang="zh-CN" sz="2551" dirty="0">
                <a:ea typeface="楷体" panose="02010609060101010101" pitchFamily="49" charset="-122"/>
                <a:cs typeface="Times New Roman" panose="02020603050405020304" pitchFamily="18" charset="0"/>
              </a:rPr>
              <a:t>=max(max(Image)); </a:t>
            </a:r>
          </a:p>
          <a:p>
            <a:pPr indent="459180"/>
            <a:r>
              <a:rPr lang="en-US" altLang="zh-CN" sz="2551" dirty="0">
                <a:ea typeface="楷体" panose="02010609060101010101" pitchFamily="49" charset="-122"/>
                <a:cs typeface="Times New Roman" panose="02020603050405020304" pitchFamily="18" charset="0"/>
              </a:rPr>
              <a:t>xc=mean2(Image); </a:t>
            </a:r>
            <a:endParaRPr lang="zh-CN" altLang="zh-CN" sz="2551" dirty="0">
              <a:ea typeface="楷体" panose="02010609060101010101" pitchFamily="49" charset="-122"/>
              <a:cs typeface="Times New Roman" panose="02020603050405020304" pitchFamily="18" charset="0"/>
            </a:endParaRPr>
          </a:p>
          <a:p>
            <a:pPr indent="459180"/>
            <a:r>
              <a:rPr lang="en-US" altLang="zh-CN" sz="2551" dirty="0">
                <a:ea typeface="楷体" panose="02010609060101010101" pitchFamily="49" charset="-122"/>
                <a:cs typeface="Times New Roman" panose="02020603050405020304" pitchFamily="18" charset="0"/>
              </a:rPr>
              <a:t>Fe=2;         </a:t>
            </a:r>
            <a:r>
              <a:rPr lang="en-US" altLang="zh-CN" sz="2551" dirty="0" err="1">
                <a:ea typeface="楷体" panose="02010609060101010101" pitchFamily="49" charset="-122"/>
                <a:cs typeface="Times New Roman" panose="02020603050405020304" pitchFamily="18" charset="0"/>
              </a:rPr>
              <a:t>Fd</a:t>
            </a:r>
            <a:r>
              <a:rPr lang="en-US" altLang="zh-CN" sz="2551" dirty="0">
                <a:ea typeface="楷体" panose="02010609060101010101" pitchFamily="49" charset="-122"/>
                <a:cs typeface="Times New Roman" panose="02020603050405020304" pitchFamily="18" charset="0"/>
              </a:rPr>
              <a:t>=(</a:t>
            </a:r>
            <a:r>
              <a:rPr lang="en-US" altLang="zh-CN" sz="2551" dirty="0" err="1">
                <a:ea typeface="楷体" panose="02010609060101010101" pitchFamily="49" charset="-122"/>
                <a:cs typeface="Times New Roman" panose="02020603050405020304" pitchFamily="18" charset="0"/>
              </a:rPr>
              <a:t>xmax</a:t>
            </a:r>
            <a:r>
              <a:rPr lang="en-US" altLang="zh-CN" sz="2551" dirty="0">
                <a:ea typeface="楷体" panose="02010609060101010101" pitchFamily="49" charset="-122"/>
                <a:cs typeface="Times New Roman" panose="02020603050405020304" pitchFamily="18" charset="0"/>
              </a:rPr>
              <a:t>-xc)/(2^(1/Fe)-1);</a:t>
            </a:r>
            <a:endParaRPr lang="zh-CN" altLang="zh-CN" sz="2551" dirty="0">
              <a:ea typeface="楷体" panose="02010609060101010101" pitchFamily="49" charset="-122"/>
              <a:cs typeface="Times New Roman" panose="02020603050405020304" pitchFamily="18" charset="0"/>
            </a:endParaRPr>
          </a:p>
          <a:p>
            <a:pPr indent="459180"/>
            <a:r>
              <a:rPr lang="en-US" altLang="zh-CN" sz="2551" dirty="0">
                <a:ea typeface="楷体" panose="02010609060101010101" pitchFamily="49" charset="-122"/>
                <a:cs typeface="Times New Roman" panose="02020603050405020304" pitchFamily="18" charset="0"/>
              </a:rPr>
              <a:t>u=(1+(</a:t>
            </a:r>
            <a:r>
              <a:rPr lang="en-US" altLang="zh-CN" sz="2551" dirty="0" err="1">
                <a:ea typeface="楷体" panose="02010609060101010101" pitchFamily="49" charset="-122"/>
                <a:cs typeface="Times New Roman" panose="02020603050405020304" pitchFamily="18" charset="0"/>
              </a:rPr>
              <a:t>xmax</a:t>
            </a:r>
            <a:r>
              <a:rPr lang="en-US" altLang="zh-CN" sz="2551" dirty="0">
                <a:ea typeface="楷体" panose="02010609060101010101" pitchFamily="49" charset="-122"/>
                <a:cs typeface="Times New Roman" panose="02020603050405020304" pitchFamily="18" charset="0"/>
              </a:rPr>
              <a:t>-Image)/</a:t>
            </a:r>
            <a:r>
              <a:rPr lang="en-US" altLang="zh-CN" sz="2551" dirty="0" err="1">
                <a:ea typeface="楷体" panose="02010609060101010101" pitchFamily="49" charset="-122"/>
                <a:cs typeface="Times New Roman" panose="02020603050405020304" pitchFamily="18" charset="0"/>
              </a:rPr>
              <a:t>Fd</a:t>
            </a:r>
            <a:r>
              <a:rPr lang="en-US" altLang="zh-CN" sz="2551" dirty="0">
                <a:ea typeface="楷体" panose="02010609060101010101" pitchFamily="49" charset="-122"/>
                <a:cs typeface="Times New Roman" panose="02020603050405020304" pitchFamily="18" charset="0"/>
              </a:rPr>
              <a:t>).^(-Fe);                  </a:t>
            </a:r>
            <a:endParaRPr lang="zh-CN" altLang="zh-CN" sz="2551" dirty="0">
              <a:ea typeface="楷体" panose="02010609060101010101" pitchFamily="49" charset="-122"/>
              <a:cs typeface="Times New Roman" panose="02020603050405020304" pitchFamily="18" charset="0"/>
            </a:endParaRPr>
          </a:p>
          <a:p>
            <a:pPr indent="459180"/>
            <a:r>
              <a:rPr lang="en-US" altLang="zh-CN" sz="2551" dirty="0">
                <a:ea typeface="楷体" panose="02010609060101010101" pitchFamily="49" charset="-122"/>
                <a:cs typeface="Times New Roman" panose="02020603050405020304" pitchFamily="18" charset="0"/>
              </a:rPr>
              <a:t>times=2; %</a:t>
            </a:r>
            <a:r>
              <a:rPr lang="zh-CN" altLang="zh-CN" sz="2551" dirty="0">
                <a:ea typeface="楷体" panose="02010609060101010101" pitchFamily="49" charset="-122"/>
                <a:cs typeface="Times New Roman" panose="02020603050405020304" pitchFamily="18" charset="0"/>
              </a:rPr>
              <a:t>设置迭代次数</a:t>
            </a:r>
          </a:p>
          <a:p>
            <a:pPr indent="459180"/>
            <a:r>
              <a:rPr lang="en-US" altLang="zh-CN" sz="2551" dirty="0">
                <a:ea typeface="楷体" panose="02010609060101010101" pitchFamily="49" charset="-122"/>
                <a:cs typeface="Times New Roman" panose="02020603050405020304" pitchFamily="18" charset="0"/>
              </a:rPr>
              <a:t>for k=1:times</a:t>
            </a:r>
            <a:endParaRPr lang="zh-CN" altLang="zh-CN" sz="2551" dirty="0">
              <a:ea typeface="楷体" panose="02010609060101010101" pitchFamily="49" charset="-122"/>
              <a:cs typeface="Times New Roman" panose="02020603050405020304" pitchFamily="18" charset="0"/>
            </a:endParaRPr>
          </a:p>
          <a:p>
            <a:pPr indent="459180"/>
            <a:r>
              <a:rPr lang="en-US" altLang="zh-CN" sz="2551" dirty="0">
                <a:ea typeface="楷体" panose="02010609060101010101" pitchFamily="49" charset="-122"/>
                <a:cs typeface="Times New Roman" panose="02020603050405020304" pitchFamily="18" charset="0"/>
              </a:rPr>
              <a:t>    for </a:t>
            </a:r>
            <a:r>
              <a:rPr lang="en-US" altLang="zh-CN" sz="2551" dirty="0" err="1">
                <a:ea typeface="楷体" panose="02010609060101010101" pitchFamily="49" charset="-122"/>
                <a:cs typeface="Times New Roman" panose="02020603050405020304" pitchFamily="18" charset="0"/>
              </a:rPr>
              <a:t>i</a:t>
            </a:r>
            <a:r>
              <a:rPr lang="en-US" altLang="zh-CN" sz="2551" dirty="0">
                <a:ea typeface="楷体" panose="02010609060101010101" pitchFamily="49" charset="-122"/>
                <a:cs typeface="Times New Roman" panose="02020603050405020304" pitchFamily="18" charset="0"/>
              </a:rPr>
              <a:t>=1:height                                                     </a:t>
            </a:r>
            <a:endParaRPr lang="zh-CN" altLang="zh-CN" sz="2551" dirty="0">
              <a:ea typeface="楷体" panose="02010609060101010101" pitchFamily="49" charset="-122"/>
              <a:cs typeface="Times New Roman" panose="02020603050405020304" pitchFamily="18" charset="0"/>
            </a:endParaRPr>
          </a:p>
          <a:p>
            <a:pPr indent="459180"/>
            <a:r>
              <a:rPr lang="en-US" altLang="zh-CN" sz="2551" dirty="0">
                <a:ea typeface="楷体" panose="02010609060101010101" pitchFamily="49" charset="-122"/>
                <a:cs typeface="Times New Roman" panose="02020603050405020304" pitchFamily="18" charset="0"/>
              </a:rPr>
              <a:t>        for j=1:width</a:t>
            </a:r>
            <a:endParaRPr lang="zh-CN" altLang="en-US" sz="2551" dirty="0">
              <a:ea typeface="楷体" panose="02010609060101010101" pitchFamily="49" charset="-122"/>
              <a:cs typeface="Times New Roman" panose="02020603050405020304" pitchFamily="18" charset="0"/>
            </a:endParaRPr>
          </a:p>
        </p:txBody>
      </p:sp>
      <p:sp>
        <p:nvSpPr>
          <p:cNvPr id="7" name="矩形 6"/>
          <p:cNvSpPr/>
          <p:nvPr/>
        </p:nvSpPr>
        <p:spPr>
          <a:xfrm>
            <a:off x="1963381" y="1132621"/>
            <a:ext cx="7878374" cy="445635"/>
          </a:xfrm>
          <a:prstGeom prst="rect">
            <a:avLst/>
          </a:prstGeom>
        </p:spPr>
        <p:txBody>
          <a:bodyPr wrap="square">
            <a:spAutoFit/>
          </a:bodyPr>
          <a:lstStyle/>
          <a:p>
            <a:pPr>
              <a:buClr>
                <a:srgbClr val="7000C8"/>
              </a:buClr>
              <a:buSzPct val="75000"/>
            </a:pPr>
            <a:r>
              <a:rPr lang="zh-CN" altLang="en-US" sz="2296" kern="100" dirty="0">
                <a:solidFill>
                  <a:srgbClr val="0000CC"/>
                </a:solidFill>
                <a:latin typeface="+mj-ea"/>
                <a:ea typeface="+mj-ea"/>
                <a:cs typeface="Times New Roman" panose="02020603050405020304" pitchFamily="18" charset="0"/>
              </a:rPr>
              <a:t>（</a:t>
            </a:r>
            <a:r>
              <a:rPr lang="en-US" altLang="zh-CN" sz="2296" kern="100" dirty="0">
                <a:solidFill>
                  <a:srgbClr val="0000CC"/>
                </a:solidFill>
                <a:latin typeface="+mj-ea"/>
                <a:ea typeface="+mj-ea"/>
                <a:cs typeface="Times New Roman" panose="02020603050405020304" pitchFamily="18" charset="0"/>
              </a:rPr>
              <a:t>3</a:t>
            </a:r>
            <a:r>
              <a:rPr lang="zh-CN" altLang="en-US" sz="2296" kern="100" dirty="0">
                <a:solidFill>
                  <a:srgbClr val="0000CC"/>
                </a:solidFill>
                <a:latin typeface="+mj-ea"/>
                <a:ea typeface="+mj-ea"/>
                <a:cs typeface="Times New Roman" panose="02020603050405020304" pitchFamily="18" charset="0"/>
              </a:rPr>
              <a:t>）例程</a:t>
            </a:r>
            <a:endParaRPr lang="zh-CN" altLang="en-US" sz="2296" dirty="0">
              <a:solidFill>
                <a:srgbClr val="0000CC"/>
              </a:solidFill>
              <a:latin typeface="+mj-ea"/>
              <a:ea typeface="+mj-ea"/>
            </a:endParaRPr>
          </a:p>
        </p:txBody>
      </p:sp>
    </p:spTree>
    <p:extLst>
      <p:ext uri="{BB962C8B-B14F-4D97-AF65-F5344CB8AC3E}">
        <p14:creationId xmlns:p14="http://schemas.microsoft.com/office/powerpoint/2010/main" val="75689407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89</a:t>
            </a:fld>
            <a:endParaRPr lang="en-US" altLang="zh-CN"/>
          </a:p>
        </p:txBody>
      </p:sp>
      <p:sp>
        <p:nvSpPr>
          <p:cNvPr id="3" name="Rectangle 2"/>
          <p:cNvSpPr txBox="1">
            <a:spLocks noChangeArrowheads="1"/>
          </p:cNvSpPr>
          <p:nvPr/>
        </p:nvSpPr>
        <p:spPr bwMode="auto">
          <a:xfrm>
            <a:off x="1963381" y="305746"/>
            <a:ext cx="5464352"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5.4.2</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图像的模糊增强</a:t>
            </a:r>
          </a:p>
        </p:txBody>
      </p:sp>
      <p:sp>
        <p:nvSpPr>
          <p:cNvPr id="4" name="Rectangle 2"/>
          <p:cNvSpPr txBox="1">
            <a:spLocks noChangeArrowheads="1"/>
          </p:cNvSpPr>
          <p:nvPr/>
        </p:nvSpPr>
        <p:spPr bwMode="auto">
          <a:xfrm>
            <a:off x="5544938" y="899012"/>
            <a:ext cx="4665457"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基于模糊技术的图像增强</a:t>
            </a:r>
          </a:p>
        </p:txBody>
      </p:sp>
      <p:sp>
        <p:nvSpPr>
          <p:cNvPr id="5" name="文本框 4"/>
          <p:cNvSpPr txBox="1"/>
          <p:nvPr/>
        </p:nvSpPr>
        <p:spPr>
          <a:xfrm>
            <a:off x="2411838" y="1295873"/>
            <a:ext cx="8247014" cy="5444054"/>
          </a:xfrm>
          <a:prstGeom prst="rect">
            <a:avLst/>
          </a:prstGeom>
          <a:noFill/>
        </p:spPr>
        <p:txBody>
          <a:bodyPr wrap="square" rtlCol="0">
            <a:spAutoFit/>
          </a:bodyPr>
          <a:lstStyle/>
          <a:p>
            <a:pPr>
              <a:spcBef>
                <a:spcPts val="383"/>
              </a:spcBef>
              <a:spcAft>
                <a:spcPts val="128"/>
              </a:spcAft>
            </a:pPr>
            <a:r>
              <a:rPr lang="en-US" altLang="zh-CN" sz="2551" dirty="0">
                <a:ea typeface="楷体" panose="02010609060101010101" pitchFamily="49" charset="-122"/>
                <a:cs typeface="Times New Roman" panose="02020603050405020304" pitchFamily="18" charset="0"/>
              </a:rPr>
              <a:t>            if u(</a:t>
            </a:r>
            <a:r>
              <a:rPr lang="en-US" altLang="zh-CN" sz="2551" dirty="0" err="1">
                <a:ea typeface="楷体" panose="02010609060101010101" pitchFamily="49" charset="-122"/>
                <a:cs typeface="Times New Roman" panose="02020603050405020304" pitchFamily="18" charset="0"/>
              </a:rPr>
              <a:t>i,j</a:t>
            </a:r>
            <a:r>
              <a:rPr lang="en-US" altLang="zh-CN" sz="2551" dirty="0">
                <a:ea typeface="楷体" panose="02010609060101010101" pitchFamily="49" charset="-122"/>
                <a:cs typeface="Times New Roman" panose="02020603050405020304" pitchFamily="18" charset="0"/>
              </a:rPr>
              <a:t>)&lt;0.5</a:t>
            </a:r>
            <a:endParaRPr lang="zh-CN" altLang="zh-CN" sz="2551" dirty="0">
              <a:ea typeface="楷体" panose="02010609060101010101" pitchFamily="49" charset="-122"/>
              <a:cs typeface="Times New Roman" panose="02020603050405020304" pitchFamily="18" charset="0"/>
            </a:endParaRPr>
          </a:p>
          <a:p>
            <a:pPr>
              <a:spcBef>
                <a:spcPts val="383"/>
              </a:spcBef>
              <a:spcAft>
                <a:spcPts val="128"/>
              </a:spcAft>
            </a:pPr>
            <a:r>
              <a:rPr lang="en-US" altLang="zh-CN" sz="2551" dirty="0">
                <a:ea typeface="楷体" panose="02010609060101010101" pitchFamily="49" charset="-122"/>
                <a:cs typeface="Times New Roman" panose="02020603050405020304" pitchFamily="18" charset="0"/>
              </a:rPr>
              <a:t>                u(</a:t>
            </a:r>
            <a:r>
              <a:rPr lang="en-US" altLang="zh-CN" sz="2551" dirty="0" err="1">
                <a:ea typeface="楷体" panose="02010609060101010101" pitchFamily="49" charset="-122"/>
                <a:cs typeface="Times New Roman" panose="02020603050405020304" pitchFamily="18" charset="0"/>
              </a:rPr>
              <a:t>i,j</a:t>
            </a:r>
            <a:r>
              <a:rPr lang="en-US" altLang="zh-CN" sz="2551" dirty="0">
                <a:ea typeface="楷体" panose="02010609060101010101" pitchFamily="49" charset="-122"/>
                <a:cs typeface="Times New Roman" panose="02020603050405020304" pitchFamily="18" charset="0"/>
              </a:rPr>
              <a:t>)=2*u(</a:t>
            </a:r>
            <a:r>
              <a:rPr lang="en-US" altLang="zh-CN" sz="2551" dirty="0" err="1">
                <a:ea typeface="楷体" panose="02010609060101010101" pitchFamily="49" charset="-122"/>
                <a:cs typeface="Times New Roman" panose="02020603050405020304" pitchFamily="18" charset="0"/>
              </a:rPr>
              <a:t>i,j</a:t>
            </a:r>
            <a:r>
              <a:rPr lang="en-US" altLang="zh-CN" sz="2551" dirty="0">
                <a:ea typeface="楷体" panose="02010609060101010101" pitchFamily="49" charset="-122"/>
                <a:cs typeface="Times New Roman" panose="02020603050405020304" pitchFamily="18" charset="0"/>
              </a:rPr>
              <a:t>)^2; </a:t>
            </a:r>
            <a:endParaRPr lang="zh-CN" altLang="zh-CN" sz="2551" dirty="0">
              <a:ea typeface="楷体" panose="02010609060101010101" pitchFamily="49" charset="-122"/>
              <a:cs typeface="Times New Roman" panose="02020603050405020304" pitchFamily="18" charset="0"/>
            </a:endParaRPr>
          </a:p>
          <a:p>
            <a:pPr>
              <a:spcBef>
                <a:spcPts val="383"/>
              </a:spcBef>
              <a:spcAft>
                <a:spcPts val="128"/>
              </a:spcAft>
            </a:pPr>
            <a:r>
              <a:rPr lang="en-US" altLang="zh-CN" sz="2551" dirty="0">
                <a:ea typeface="楷体" panose="02010609060101010101" pitchFamily="49" charset="-122"/>
                <a:cs typeface="Times New Roman" panose="02020603050405020304" pitchFamily="18" charset="0"/>
              </a:rPr>
              <a:t>            else</a:t>
            </a:r>
            <a:endParaRPr lang="zh-CN" altLang="zh-CN" sz="2551" dirty="0">
              <a:ea typeface="楷体" panose="02010609060101010101" pitchFamily="49" charset="-122"/>
              <a:cs typeface="Times New Roman" panose="02020603050405020304" pitchFamily="18" charset="0"/>
            </a:endParaRPr>
          </a:p>
          <a:p>
            <a:pPr>
              <a:spcBef>
                <a:spcPts val="383"/>
              </a:spcBef>
              <a:spcAft>
                <a:spcPts val="128"/>
              </a:spcAft>
            </a:pPr>
            <a:r>
              <a:rPr lang="en-US" altLang="zh-CN" sz="2551" dirty="0">
                <a:ea typeface="楷体" panose="02010609060101010101" pitchFamily="49" charset="-122"/>
                <a:cs typeface="Times New Roman" panose="02020603050405020304" pitchFamily="18" charset="0"/>
              </a:rPr>
              <a:t>                u(</a:t>
            </a:r>
            <a:r>
              <a:rPr lang="en-US" altLang="zh-CN" sz="2551" dirty="0" err="1">
                <a:ea typeface="楷体" panose="02010609060101010101" pitchFamily="49" charset="-122"/>
                <a:cs typeface="Times New Roman" panose="02020603050405020304" pitchFamily="18" charset="0"/>
              </a:rPr>
              <a:t>i,j</a:t>
            </a:r>
            <a:r>
              <a:rPr lang="en-US" altLang="zh-CN" sz="2551" dirty="0">
                <a:ea typeface="楷体" panose="02010609060101010101" pitchFamily="49" charset="-122"/>
                <a:cs typeface="Times New Roman" panose="02020603050405020304" pitchFamily="18" charset="0"/>
              </a:rPr>
              <a:t>)=1-2*(1-u(</a:t>
            </a:r>
            <a:r>
              <a:rPr lang="en-US" altLang="zh-CN" sz="2551" dirty="0" err="1">
                <a:ea typeface="楷体" panose="02010609060101010101" pitchFamily="49" charset="-122"/>
                <a:cs typeface="Times New Roman" panose="02020603050405020304" pitchFamily="18" charset="0"/>
              </a:rPr>
              <a:t>i,j</a:t>
            </a:r>
            <a:r>
              <a:rPr lang="en-US" altLang="zh-CN" sz="2551" dirty="0">
                <a:ea typeface="楷体" panose="02010609060101010101" pitchFamily="49" charset="-122"/>
                <a:cs typeface="Times New Roman" panose="02020603050405020304" pitchFamily="18" charset="0"/>
              </a:rPr>
              <a:t>))^2;      </a:t>
            </a:r>
            <a:endParaRPr lang="zh-CN" altLang="zh-CN" sz="2551" dirty="0">
              <a:ea typeface="楷体" panose="02010609060101010101" pitchFamily="49" charset="-122"/>
              <a:cs typeface="Times New Roman" panose="02020603050405020304" pitchFamily="18" charset="0"/>
            </a:endParaRPr>
          </a:p>
          <a:p>
            <a:pPr>
              <a:spcBef>
                <a:spcPts val="383"/>
              </a:spcBef>
              <a:spcAft>
                <a:spcPts val="128"/>
              </a:spcAft>
            </a:pPr>
            <a:r>
              <a:rPr lang="en-US" altLang="zh-CN" sz="2551" dirty="0">
                <a:ea typeface="楷体" panose="02010609060101010101" pitchFamily="49" charset="-122"/>
                <a:cs typeface="Times New Roman" panose="02020603050405020304" pitchFamily="18" charset="0"/>
              </a:rPr>
              <a:t>            end</a:t>
            </a:r>
            <a:endParaRPr lang="zh-CN" altLang="zh-CN" sz="2551" dirty="0">
              <a:ea typeface="楷体" panose="02010609060101010101" pitchFamily="49" charset="-122"/>
              <a:cs typeface="Times New Roman" panose="02020603050405020304" pitchFamily="18" charset="0"/>
            </a:endParaRPr>
          </a:p>
          <a:p>
            <a:pPr>
              <a:spcBef>
                <a:spcPts val="383"/>
              </a:spcBef>
              <a:spcAft>
                <a:spcPts val="128"/>
              </a:spcAft>
            </a:pPr>
            <a:r>
              <a:rPr lang="en-US" altLang="zh-CN" sz="2551" dirty="0">
                <a:ea typeface="楷体" panose="02010609060101010101" pitchFamily="49" charset="-122"/>
                <a:cs typeface="Times New Roman" panose="02020603050405020304" pitchFamily="18" charset="0"/>
              </a:rPr>
              <a:t>        end</a:t>
            </a:r>
            <a:endParaRPr lang="zh-CN" altLang="zh-CN" sz="2551" dirty="0">
              <a:ea typeface="楷体" panose="02010609060101010101" pitchFamily="49" charset="-122"/>
              <a:cs typeface="Times New Roman" panose="02020603050405020304" pitchFamily="18" charset="0"/>
            </a:endParaRPr>
          </a:p>
          <a:p>
            <a:pPr>
              <a:spcBef>
                <a:spcPts val="383"/>
              </a:spcBef>
              <a:spcAft>
                <a:spcPts val="128"/>
              </a:spcAft>
            </a:pPr>
            <a:r>
              <a:rPr lang="en-US" altLang="zh-CN" sz="2551" dirty="0">
                <a:ea typeface="楷体" panose="02010609060101010101" pitchFamily="49" charset="-122"/>
                <a:cs typeface="Times New Roman" panose="02020603050405020304" pitchFamily="18" charset="0"/>
              </a:rPr>
              <a:t>   end</a:t>
            </a:r>
            <a:endParaRPr lang="zh-CN" altLang="zh-CN" sz="2551" dirty="0">
              <a:ea typeface="楷体" panose="02010609060101010101" pitchFamily="49" charset="-122"/>
              <a:cs typeface="Times New Roman" panose="02020603050405020304" pitchFamily="18" charset="0"/>
            </a:endParaRPr>
          </a:p>
          <a:p>
            <a:pPr>
              <a:spcBef>
                <a:spcPts val="383"/>
              </a:spcBef>
              <a:spcAft>
                <a:spcPts val="128"/>
              </a:spcAft>
            </a:pPr>
            <a:r>
              <a:rPr lang="en-US" altLang="zh-CN" sz="2551" dirty="0">
                <a:ea typeface="楷体" panose="02010609060101010101" pitchFamily="49" charset="-122"/>
                <a:cs typeface="Times New Roman" panose="02020603050405020304" pitchFamily="18" charset="0"/>
              </a:rPr>
              <a:t>end</a:t>
            </a:r>
            <a:endParaRPr lang="zh-CN" altLang="zh-CN" sz="2551" dirty="0">
              <a:ea typeface="楷体" panose="02010609060101010101" pitchFamily="49" charset="-122"/>
              <a:cs typeface="Times New Roman" panose="02020603050405020304" pitchFamily="18" charset="0"/>
            </a:endParaRPr>
          </a:p>
          <a:p>
            <a:pPr>
              <a:spcBef>
                <a:spcPts val="383"/>
              </a:spcBef>
              <a:spcAft>
                <a:spcPts val="128"/>
              </a:spcAft>
            </a:pPr>
            <a:r>
              <a:rPr lang="en-US" altLang="zh-CN" sz="2551" dirty="0" err="1">
                <a:ea typeface="楷体" panose="02010609060101010101" pitchFamily="49" charset="-122"/>
                <a:cs typeface="Times New Roman" panose="02020603050405020304" pitchFamily="18" charset="0"/>
              </a:rPr>
              <a:t>NewImage</a:t>
            </a:r>
            <a:r>
              <a:rPr lang="en-US" altLang="zh-CN" sz="2551" dirty="0">
                <a:ea typeface="楷体" panose="02010609060101010101" pitchFamily="49" charset="-122"/>
                <a:cs typeface="Times New Roman" panose="02020603050405020304" pitchFamily="18" charset="0"/>
              </a:rPr>
              <a:t>=</a:t>
            </a:r>
            <a:r>
              <a:rPr lang="en-US" altLang="zh-CN" sz="2551" dirty="0" err="1">
                <a:ea typeface="楷体" panose="02010609060101010101" pitchFamily="49" charset="-122"/>
                <a:cs typeface="Times New Roman" panose="02020603050405020304" pitchFamily="18" charset="0"/>
              </a:rPr>
              <a:t>xmax-Fd</a:t>
            </a:r>
            <a:r>
              <a:rPr lang="en-US" altLang="zh-CN" sz="2551" dirty="0">
                <a:ea typeface="楷体" panose="02010609060101010101" pitchFamily="49" charset="-122"/>
                <a:cs typeface="Times New Roman" panose="02020603050405020304" pitchFamily="18" charset="0"/>
              </a:rPr>
              <a:t>.*(u.^(-1/Fe)-1);                </a:t>
            </a:r>
            <a:endParaRPr lang="zh-CN" altLang="zh-CN" sz="2551" dirty="0">
              <a:ea typeface="楷体" panose="02010609060101010101" pitchFamily="49" charset="-122"/>
              <a:cs typeface="Times New Roman" panose="02020603050405020304" pitchFamily="18" charset="0"/>
            </a:endParaRPr>
          </a:p>
          <a:p>
            <a:pPr>
              <a:spcBef>
                <a:spcPts val="383"/>
              </a:spcBef>
              <a:spcAft>
                <a:spcPts val="128"/>
              </a:spcAft>
            </a:pPr>
            <a:r>
              <a:rPr lang="en-US" altLang="zh-CN" sz="2551" dirty="0" err="1">
                <a:ea typeface="楷体" panose="02010609060101010101" pitchFamily="49" charset="-122"/>
                <a:cs typeface="Times New Roman" panose="02020603050405020304" pitchFamily="18" charset="0"/>
              </a:rPr>
              <a:t>figure;imshow</a:t>
            </a:r>
            <a:r>
              <a:rPr lang="en-US" altLang="zh-CN" sz="2551" dirty="0">
                <a:ea typeface="楷体" panose="02010609060101010101" pitchFamily="49" charset="-122"/>
                <a:cs typeface="Times New Roman" panose="02020603050405020304" pitchFamily="18" charset="0"/>
              </a:rPr>
              <a:t>(uint8(</a:t>
            </a:r>
            <a:r>
              <a:rPr lang="en-US" altLang="zh-CN" sz="2551" dirty="0" err="1">
                <a:ea typeface="楷体" panose="02010609060101010101" pitchFamily="49" charset="-122"/>
                <a:cs typeface="Times New Roman" panose="02020603050405020304" pitchFamily="18" charset="0"/>
              </a:rPr>
              <a:t>NewImage</a:t>
            </a:r>
            <a:r>
              <a:rPr lang="en-US" altLang="zh-CN" sz="2551" dirty="0">
                <a:ea typeface="楷体" panose="02010609060101010101" pitchFamily="49" charset="-122"/>
                <a:cs typeface="Times New Roman" panose="02020603050405020304" pitchFamily="18" charset="0"/>
              </a:rPr>
              <a:t>));title('</a:t>
            </a:r>
            <a:r>
              <a:rPr lang="zh-CN" altLang="zh-CN" sz="2551" dirty="0">
                <a:ea typeface="楷体" panose="02010609060101010101" pitchFamily="49" charset="-122"/>
                <a:cs typeface="Times New Roman" panose="02020603050405020304" pitchFamily="18" charset="0"/>
              </a:rPr>
              <a:t>基于模糊技术的增强</a:t>
            </a:r>
            <a:r>
              <a:rPr lang="en-US" altLang="zh-CN" sz="2551" dirty="0">
                <a:ea typeface="楷体" panose="02010609060101010101" pitchFamily="49" charset="-122"/>
                <a:cs typeface="Times New Roman" panose="02020603050405020304" pitchFamily="18" charset="0"/>
              </a:rPr>
              <a:t>');</a:t>
            </a:r>
            <a:endParaRPr lang="zh-CN" altLang="zh-CN" sz="2551" dirty="0">
              <a:ea typeface="楷体" panose="02010609060101010101" pitchFamily="49" charset="-122"/>
              <a:cs typeface="Times New Roman" panose="02020603050405020304" pitchFamily="18" charset="0"/>
            </a:endParaRPr>
          </a:p>
          <a:p>
            <a:pPr>
              <a:spcBef>
                <a:spcPts val="383"/>
              </a:spcBef>
              <a:spcAft>
                <a:spcPts val="128"/>
              </a:spcAft>
            </a:pPr>
            <a:endParaRPr lang="zh-CN" altLang="en-US" sz="2551" dirty="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601437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9</a:t>
            </a:fld>
            <a:endParaRPr lang="en-US" altLang="zh-CN"/>
          </a:p>
        </p:txBody>
      </p:sp>
      <p:sp>
        <p:nvSpPr>
          <p:cNvPr id="3" name="Rectangle 2"/>
          <p:cNvSpPr txBox="1">
            <a:spLocks noChangeArrowheads="1"/>
          </p:cNvSpPr>
          <p:nvPr/>
        </p:nvSpPr>
        <p:spPr bwMode="auto">
          <a:xfrm>
            <a:off x="1963383" y="305746"/>
            <a:ext cx="4049601"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ctr" anchorCtr="0" compatLnSpc="1">
            <a:prstTxWarp prst="textNoShape">
              <a:avLst/>
            </a:prstTxWarp>
          </a:bodyP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5.1.1 </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线性灰度级变换</a:t>
            </a:r>
          </a:p>
        </p:txBody>
      </p:sp>
      <p:sp>
        <p:nvSpPr>
          <p:cNvPr id="4" name="Rectangle 2"/>
          <p:cNvSpPr txBox="1">
            <a:spLocks noChangeArrowheads="1"/>
          </p:cNvSpPr>
          <p:nvPr/>
        </p:nvSpPr>
        <p:spPr bwMode="auto">
          <a:xfrm>
            <a:off x="5494635" y="933434"/>
            <a:ext cx="486762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zh-CN" altLang="en-US" sz="3061">
                <a:solidFill>
                  <a:srgbClr val="002060"/>
                </a:solidFill>
                <a:latin typeface="隶书" panose="02010509060101010101" pitchFamily="49" charset="-122"/>
                <a:ea typeface="隶书" panose="02010509060101010101" pitchFamily="49" charset="-122"/>
                <a:cs typeface="Times New Roman" panose="02020603050405020304" pitchFamily="18" charset="0"/>
              </a:rPr>
              <a:t>基于灰度级变换的图像增强</a:t>
            </a:r>
          </a:p>
        </p:txBody>
      </p:sp>
      <p:sp>
        <p:nvSpPr>
          <p:cNvPr id="5" name="Rectangle 27"/>
          <p:cNvSpPr>
            <a:spLocks noChangeArrowheads="1"/>
          </p:cNvSpPr>
          <p:nvPr/>
        </p:nvSpPr>
        <p:spPr bwMode="auto">
          <a:xfrm>
            <a:off x="1632743" y="1435089"/>
            <a:ext cx="5785804" cy="815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a:lstStyle>
            <a:lvl1pPr marL="514350" indent="-5143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marL="0" indent="0">
              <a:lnSpc>
                <a:spcPct val="110000"/>
              </a:lnSpc>
              <a:buClr>
                <a:srgbClr val="C00000"/>
              </a:buClr>
              <a:buSzPct val="100000"/>
              <a:buNone/>
            </a:pPr>
            <a:r>
              <a:rPr lang="zh-CN" altLang="en-US" sz="3061" dirty="0">
                <a:solidFill>
                  <a:srgbClr val="0000CC"/>
                </a:solidFill>
                <a:latin typeface="+mj-ea"/>
                <a:ea typeface="+mj-ea"/>
              </a:rPr>
              <a:t>（</a:t>
            </a:r>
            <a:r>
              <a:rPr lang="en-US" altLang="zh-CN" sz="3061" dirty="0">
                <a:solidFill>
                  <a:srgbClr val="0000CC"/>
                </a:solidFill>
                <a:latin typeface="+mj-ea"/>
                <a:ea typeface="+mj-ea"/>
              </a:rPr>
              <a:t>2</a:t>
            </a:r>
            <a:r>
              <a:rPr lang="zh-CN" altLang="en-US" sz="3061" dirty="0">
                <a:solidFill>
                  <a:srgbClr val="0000CC"/>
                </a:solidFill>
                <a:latin typeface="+mj-ea"/>
                <a:ea typeface="+mj-ea"/>
              </a:rPr>
              <a:t>）分段线性灰度级变换 </a:t>
            </a:r>
          </a:p>
        </p:txBody>
      </p:sp>
      <p:sp>
        <p:nvSpPr>
          <p:cNvPr id="7" name="文本框 6"/>
          <p:cNvSpPr txBox="1"/>
          <p:nvPr/>
        </p:nvSpPr>
        <p:spPr>
          <a:xfrm>
            <a:off x="1871190" y="4751720"/>
            <a:ext cx="3174477" cy="1387688"/>
          </a:xfrm>
          <a:prstGeom prst="rect">
            <a:avLst/>
          </a:prstGeom>
          <a:noFill/>
        </p:spPr>
        <p:txBody>
          <a:bodyPr wrap="square" rtlCol="0">
            <a:spAutoFit/>
          </a:bodyPr>
          <a:lstStyle/>
          <a:p>
            <a:r>
              <a:rPr lang="zh-CN" altLang="zh-CN" sz="2806" dirty="0">
                <a:ea typeface="楷体" panose="02010609060101010101" pitchFamily="49" charset="-122"/>
                <a:cs typeface="Times New Roman" panose="02020603050405020304" pitchFamily="18" charset="0"/>
              </a:rPr>
              <a:t>参数</a:t>
            </a:r>
            <a:r>
              <a:rPr lang="en-US" altLang="zh-CN" sz="2806" i="1" dirty="0">
                <a:ea typeface="楷体" panose="02010609060101010101" pitchFamily="49" charset="-122"/>
                <a:cs typeface="Times New Roman" panose="02020603050405020304" pitchFamily="18" charset="0"/>
              </a:rPr>
              <a:t>a</a:t>
            </a:r>
            <a:r>
              <a:rPr lang="zh-CN" altLang="zh-CN" sz="2806" dirty="0">
                <a:ea typeface="楷体" panose="02010609060101010101" pitchFamily="49" charset="-122"/>
                <a:cs typeface="Times New Roman" panose="02020603050405020304" pitchFamily="18" charset="0"/>
              </a:rPr>
              <a:t>、</a:t>
            </a:r>
            <a:r>
              <a:rPr lang="en-US" altLang="zh-CN" sz="2806" i="1" dirty="0">
                <a:ea typeface="楷体" panose="02010609060101010101" pitchFamily="49" charset="-122"/>
                <a:cs typeface="Times New Roman" panose="02020603050405020304" pitchFamily="18" charset="0"/>
              </a:rPr>
              <a:t>b</a:t>
            </a:r>
            <a:r>
              <a:rPr lang="zh-CN" altLang="zh-CN" sz="2806" dirty="0">
                <a:ea typeface="楷体" panose="02010609060101010101" pitchFamily="49" charset="-122"/>
                <a:cs typeface="Times New Roman" panose="02020603050405020304" pitchFamily="18" charset="0"/>
              </a:rPr>
              <a:t>、</a:t>
            </a:r>
            <a:r>
              <a:rPr lang="en-US" altLang="zh-CN" sz="2806" i="1" dirty="0">
                <a:ea typeface="楷体" panose="02010609060101010101" pitchFamily="49" charset="-122"/>
                <a:cs typeface="Times New Roman" panose="02020603050405020304" pitchFamily="18" charset="0"/>
              </a:rPr>
              <a:t>c</a:t>
            </a:r>
            <a:r>
              <a:rPr lang="zh-CN" altLang="zh-CN" sz="2806" dirty="0">
                <a:ea typeface="楷体" panose="02010609060101010101" pitchFamily="49" charset="-122"/>
                <a:cs typeface="Times New Roman" panose="02020603050405020304" pitchFamily="18" charset="0"/>
              </a:rPr>
              <a:t>、</a:t>
            </a:r>
            <a:r>
              <a:rPr lang="en-US" altLang="zh-CN" sz="2806" i="1" dirty="0">
                <a:ea typeface="楷体" panose="02010609060101010101" pitchFamily="49" charset="-122"/>
                <a:cs typeface="Times New Roman" panose="02020603050405020304" pitchFamily="18" charset="0"/>
              </a:rPr>
              <a:t>d</a:t>
            </a:r>
            <a:r>
              <a:rPr lang="zh-CN" altLang="zh-CN" sz="2806" dirty="0">
                <a:ea typeface="楷体" panose="02010609060101010101" pitchFamily="49" charset="-122"/>
                <a:cs typeface="Times New Roman" panose="02020603050405020304" pitchFamily="18" charset="0"/>
              </a:rPr>
              <a:t>为确定三段线段斜率的常数</a:t>
            </a:r>
            <a:endParaRPr lang="zh-CN" altLang="en-US" sz="2806" dirty="0">
              <a:ea typeface="楷体" panose="02010609060101010101" pitchFamily="49" charset="-122"/>
              <a:cs typeface="Times New Roman" panose="02020603050405020304" pitchFamily="18" charset="0"/>
            </a:endParaRPr>
          </a:p>
        </p:txBody>
      </p:sp>
      <p:sp>
        <p:nvSpPr>
          <p:cNvPr id="25" name="Text Box 8"/>
          <p:cNvSpPr txBox="1">
            <a:spLocks noChangeAspect="1" noChangeArrowheads="1"/>
          </p:cNvSpPr>
          <p:nvPr/>
        </p:nvSpPr>
        <p:spPr bwMode="auto">
          <a:xfrm>
            <a:off x="6301164" y="6448187"/>
            <a:ext cx="3478304" cy="353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eaLnBrk="1" hangingPunct="1">
              <a:spcBef>
                <a:spcPct val="50000"/>
              </a:spcBef>
              <a:buClrTx/>
              <a:buSzTx/>
              <a:buFontTx/>
              <a:buNone/>
            </a:pPr>
            <a:r>
              <a:rPr kumimoji="1" lang="en-US" altLang="zh-CN" sz="2296" dirty="0">
                <a:latin typeface="Times New Roman" panose="02020603050405020304" pitchFamily="18" charset="0"/>
                <a:cs typeface="Times New Roman" panose="02020603050405020304" pitchFamily="18" charset="0"/>
              </a:rPr>
              <a:t>0</a:t>
            </a:r>
            <a:r>
              <a:rPr kumimoji="1" lang="en-US" altLang="zh-CN" sz="2296" i="1" dirty="0">
                <a:latin typeface="Times New Roman" panose="02020603050405020304" pitchFamily="18" charset="0"/>
                <a:cs typeface="Times New Roman" panose="02020603050405020304" pitchFamily="18" charset="0"/>
              </a:rPr>
              <a:t>       a      b      L</a:t>
            </a:r>
            <a:r>
              <a:rPr kumimoji="1" lang="en-US" altLang="zh-CN" sz="2296" dirty="0">
                <a:latin typeface="Times New Roman" panose="02020603050405020304" pitchFamily="18" charset="0"/>
                <a:cs typeface="Times New Roman" panose="02020603050405020304" pitchFamily="18" charset="0"/>
                <a:sym typeface="Symbol" panose="05050102010706020507" pitchFamily="18" charset="2"/>
              </a:rPr>
              <a:t></a:t>
            </a:r>
            <a:r>
              <a:rPr kumimoji="1" lang="en-US" altLang="zh-CN" sz="2296" dirty="0">
                <a:latin typeface="Times New Roman" panose="02020603050405020304" pitchFamily="18" charset="0"/>
                <a:cs typeface="Times New Roman" panose="02020603050405020304" pitchFamily="18" charset="0"/>
              </a:rPr>
              <a:t>1</a:t>
            </a:r>
          </a:p>
        </p:txBody>
      </p:sp>
      <p:sp>
        <p:nvSpPr>
          <p:cNvPr id="26" name="Text Box 9"/>
          <p:cNvSpPr txBox="1">
            <a:spLocks noChangeAspect="1" noChangeArrowheads="1"/>
          </p:cNvSpPr>
          <p:nvPr/>
        </p:nvSpPr>
        <p:spPr bwMode="auto">
          <a:xfrm>
            <a:off x="6272490" y="4005034"/>
            <a:ext cx="1164581" cy="353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50000"/>
              </a:spcBef>
              <a:buClrTx/>
              <a:buSzTx/>
              <a:buFontTx/>
              <a:buNone/>
            </a:pPr>
            <a:r>
              <a:rPr kumimoji="1" lang="en-US" altLang="zh-CN" sz="2296" i="1" dirty="0">
                <a:latin typeface="Times New Roman" panose="02020603050405020304" pitchFamily="18" charset="0"/>
                <a:cs typeface="Times New Roman" panose="02020603050405020304" pitchFamily="18" charset="0"/>
              </a:rPr>
              <a:t>g</a:t>
            </a:r>
            <a:r>
              <a:rPr kumimoji="1" lang="en-US" altLang="zh-CN" sz="2296" dirty="0">
                <a:latin typeface="Times New Roman" panose="02020603050405020304" pitchFamily="18" charset="0"/>
                <a:cs typeface="Times New Roman" panose="02020603050405020304" pitchFamily="18" charset="0"/>
              </a:rPr>
              <a:t>(</a:t>
            </a:r>
            <a:r>
              <a:rPr kumimoji="1" lang="en-US" altLang="zh-CN" sz="2296" i="1" dirty="0" err="1">
                <a:latin typeface="Times New Roman" panose="02020603050405020304" pitchFamily="18" charset="0"/>
                <a:cs typeface="Times New Roman" panose="02020603050405020304" pitchFamily="18" charset="0"/>
              </a:rPr>
              <a:t>x,y</a:t>
            </a:r>
            <a:r>
              <a:rPr kumimoji="1" lang="en-US" altLang="zh-CN" sz="2296" dirty="0">
                <a:latin typeface="Times New Roman" panose="02020603050405020304" pitchFamily="18" charset="0"/>
                <a:cs typeface="Times New Roman" panose="02020603050405020304" pitchFamily="18" charset="0"/>
              </a:rPr>
              <a:t>)</a:t>
            </a:r>
          </a:p>
        </p:txBody>
      </p:sp>
      <p:sp>
        <p:nvSpPr>
          <p:cNvPr id="27" name="Line 10"/>
          <p:cNvSpPr>
            <a:spLocks noChangeAspect="1" noChangeShapeType="1"/>
          </p:cNvSpPr>
          <p:nvPr/>
        </p:nvSpPr>
        <p:spPr bwMode="auto">
          <a:xfrm>
            <a:off x="8509016" y="6407305"/>
            <a:ext cx="63522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2296"/>
          </a:p>
        </p:txBody>
      </p:sp>
      <p:sp>
        <p:nvSpPr>
          <p:cNvPr id="28" name="Line 11"/>
          <p:cNvSpPr>
            <a:spLocks noChangeAspect="1" noChangeShapeType="1"/>
          </p:cNvSpPr>
          <p:nvPr/>
        </p:nvSpPr>
        <p:spPr bwMode="auto">
          <a:xfrm flipV="1">
            <a:off x="6391595" y="4057714"/>
            <a:ext cx="0" cy="44091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sz="2296"/>
          </a:p>
        </p:txBody>
      </p:sp>
      <p:sp>
        <p:nvSpPr>
          <p:cNvPr id="29" name="Line 12"/>
          <p:cNvSpPr>
            <a:spLocks noChangeAspect="1" noChangeShapeType="1"/>
          </p:cNvSpPr>
          <p:nvPr/>
        </p:nvSpPr>
        <p:spPr bwMode="auto">
          <a:xfrm flipV="1">
            <a:off x="7026820" y="5918438"/>
            <a:ext cx="0" cy="48886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sz="2296"/>
          </a:p>
        </p:txBody>
      </p:sp>
      <p:sp>
        <p:nvSpPr>
          <p:cNvPr id="30" name="Line 13"/>
          <p:cNvSpPr>
            <a:spLocks noChangeAspect="1" noChangeShapeType="1"/>
          </p:cNvSpPr>
          <p:nvPr/>
        </p:nvSpPr>
        <p:spPr bwMode="auto">
          <a:xfrm>
            <a:off x="6391595" y="5906004"/>
            <a:ext cx="635226"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sz="2296"/>
          </a:p>
        </p:txBody>
      </p:sp>
      <p:sp>
        <p:nvSpPr>
          <p:cNvPr id="31" name="Line 14"/>
          <p:cNvSpPr>
            <a:spLocks noChangeAspect="1" noChangeShapeType="1"/>
          </p:cNvSpPr>
          <p:nvPr/>
        </p:nvSpPr>
        <p:spPr bwMode="auto">
          <a:xfrm>
            <a:off x="6391596" y="4955915"/>
            <a:ext cx="2117421"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sz="2296"/>
          </a:p>
        </p:txBody>
      </p:sp>
      <p:sp>
        <p:nvSpPr>
          <p:cNvPr id="32" name="Line 15"/>
          <p:cNvSpPr>
            <a:spLocks noChangeAspect="1" noChangeShapeType="1"/>
          </p:cNvSpPr>
          <p:nvPr/>
        </p:nvSpPr>
        <p:spPr bwMode="auto">
          <a:xfrm flipV="1">
            <a:off x="7632271" y="4955915"/>
            <a:ext cx="0" cy="143735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sz="2296"/>
          </a:p>
        </p:txBody>
      </p:sp>
      <p:sp>
        <p:nvSpPr>
          <p:cNvPr id="35" name="Text Box 18"/>
          <p:cNvSpPr txBox="1">
            <a:spLocks noChangeAspect="1" noChangeArrowheads="1"/>
          </p:cNvSpPr>
          <p:nvPr/>
        </p:nvSpPr>
        <p:spPr bwMode="auto">
          <a:xfrm>
            <a:off x="6013327" y="4767570"/>
            <a:ext cx="387091" cy="353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50000"/>
              </a:spcBef>
              <a:buClrTx/>
              <a:buSzTx/>
              <a:buFontTx/>
              <a:buNone/>
            </a:pPr>
            <a:r>
              <a:rPr kumimoji="1" lang="en-US" altLang="zh-CN" sz="2296" i="1" dirty="0">
                <a:latin typeface="Times New Roman" panose="02020603050405020304" pitchFamily="18" charset="0"/>
                <a:cs typeface="Times New Roman" panose="02020603050405020304" pitchFamily="18" charset="0"/>
              </a:rPr>
              <a:t>d</a:t>
            </a:r>
          </a:p>
        </p:txBody>
      </p:sp>
      <p:sp>
        <p:nvSpPr>
          <p:cNvPr id="36" name="Text Box 19"/>
          <p:cNvSpPr txBox="1">
            <a:spLocks noChangeAspect="1" noChangeArrowheads="1"/>
          </p:cNvSpPr>
          <p:nvPr/>
        </p:nvSpPr>
        <p:spPr bwMode="auto">
          <a:xfrm>
            <a:off x="6034279" y="5702302"/>
            <a:ext cx="387091" cy="353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50000"/>
              </a:spcBef>
              <a:buClrTx/>
              <a:buSzTx/>
              <a:buFontTx/>
              <a:buNone/>
            </a:pPr>
            <a:r>
              <a:rPr kumimoji="1" lang="en-US" altLang="zh-CN" sz="2296" i="1" dirty="0">
                <a:latin typeface="Times New Roman" panose="02020603050405020304" pitchFamily="18" charset="0"/>
                <a:cs typeface="Times New Roman" panose="02020603050405020304" pitchFamily="18" charset="0"/>
              </a:rPr>
              <a:t>c</a:t>
            </a:r>
          </a:p>
        </p:txBody>
      </p:sp>
      <p:sp>
        <p:nvSpPr>
          <p:cNvPr id="37" name="Line 20"/>
          <p:cNvSpPr>
            <a:spLocks noChangeAspect="1" noChangeShapeType="1"/>
          </p:cNvSpPr>
          <p:nvPr/>
        </p:nvSpPr>
        <p:spPr bwMode="auto">
          <a:xfrm>
            <a:off x="8509015" y="4498628"/>
            <a:ext cx="0" cy="190867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sz="2296"/>
          </a:p>
        </p:txBody>
      </p:sp>
      <p:sp>
        <p:nvSpPr>
          <p:cNvPr id="38" name="Line 21"/>
          <p:cNvSpPr>
            <a:spLocks noChangeAspect="1" noChangeShapeType="1"/>
          </p:cNvSpPr>
          <p:nvPr/>
        </p:nvSpPr>
        <p:spPr bwMode="auto">
          <a:xfrm>
            <a:off x="7611317" y="6407305"/>
            <a:ext cx="897698" cy="0"/>
          </a:xfrm>
          <a:prstGeom prst="line">
            <a:avLst/>
          </a:prstGeom>
          <a:noFill/>
          <a:ln w="28575">
            <a:solidFill>
              <a:srgbClr val="00B050"/>
            </a:solidFill>
            <a:round/>
            <a:headEnd/>
            <a:tailEnd/>
          </a:ln>
          <a:extLst>
            <a:ext uri="{909E8E84-426E-40DD-AFC4-6F175D3DCCD1}">
              <a14:hiddenFill xmlns:a14="http://schemas.microsoft.com/office/drawing/2010/main">
                <a:noFill/>
              </a14:hiddenFill>
            </a:ext>
          </a:extLst>
        </p:spPr>
        <p:txBody>
          <a:bodyPr wrap="none"/>
          <a:lstStyle/>
          <a:p>
            <a:endParaRPr lang="zh-CN" altLang="en-US" sz="2296"/>
          </a:p>
        </p:txBody>
      </p:sp>
      <p:sp>
        <p:nvSpPr>
          <p:cNvPr id="39" name="Line 22"/>
          <p:cNvSpPr>
            <a:spLocks noChangeAspect="1" noChangeShapeType="1"/>
          </p:cNvSpPr>
          <p:nvPr/>
        </p:nvSpPr>
        <p:spPr bwMode="auto">
          <a:xfrm>
            <a:off x="7026821" y="6407305"/>
            <a:ext cx="584496"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sz="2296"/>
          </a:p>
        </p:txBody>
      </p:sp>
      <p:sp>
        <p:nvSpPr>
          <p:cNvPr id="40" name="Line 23"/>
          <p:cNvSpPr>
            <a:spLocks noChangeAspect="1" noChangeShapeType="1"/>
          </p:cNvSpPr>
          <p:nvPr/>
        </p:nvSpPr>
        <p:spPr bwMode="auto">
          <a:xfrm flipV="1">
            <a:off x="6391595" y="4947727"/>
            <a:ext cx="0" cy="958276"/>
          </a:xfrm>
          <a:prstGeom prst="line">
            <a:avLst/>
          </a:prstGeom>
          <a:noFill/>
          <a:ln w="28575">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sz="2296"/>
          </a:p>
        </p:txBody>
      </p:sp>
      <p:sp>
        <p:nvSpPr>
          <p:cNvPr id="41" name="Line 24"/>
          <p:cNvSpPr>
            <a:spLocks noChangeAspect="1" noChangeShapeType="1"/>
          </p:cNvSpPr>
          <p:nvPr/>
        </p:nvSpPr>
        <p:spPr bwMode="auto">
          <a:xfrm>
            <a:off x="6391596" y="6407305"/>
            <a:ext cx="635226" cy="0"/>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wrap="none"/>
          <a:lstStyle/>
          <a:p>
            <a:endParaRPr lang="zh-CN" altLang="en-US" sz="2296"/>
          </a:p>
        </p:txBody>
      </p:sp>
      <p:sp>
        <p:nvSpPr>
          <p:cNvPr id="43" name="Line 26"/>
          <p:cNvSpPr>
            <a:spLocks noChangeAspect="1" noChangeShapeType="1"/>
          </p:cNvSpPr>
          <p:nvPr/>
        </p:nvSpPr>
        <p:spPr bwMode="auto">
          <a:xfrm>
            <a:off x="6391596" y="4498628"/>
            <a:ext cx="2117421"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2296"/>
          </a:p>
        </p:txBody>
      </p:sp>
      <p:graphicFrame>
        <p:nvGraphicFramePr>
          <p:cNvPr id="45" name="Object 28"/>
          <p:cNvGraphicFramePr>
            <a:graphicFrameLocks noChangeAspect="1"/>
          </p:cNvGraphicFramePr>
          <p:nvPr>
            <p:extLst/>
          </p:nvPr>
        </p:nvGraphicFramePr>
        <p:xfrm>
          <a:off x="6604226" y="6060230"/>
          <a:ext cx="251075" cy="342191"/>
        </p:xfrm>
        <a:graphic>
          <a:graphicData uri="http://schemas.openxmlformats.org/presentationml/2006/ole">
            <mc:AlternateContent xmlns:mc="http://schemas.openxmlformats.org/markup-compatibility/2006">
              <mc:Choice xmlns:v="urn:schemas-microsoft-com:vml" Requires="v">
                <p:oleObj spid="_x0000_s2086" name="Equation" r:id="rId3" imgW="177480" imgH="228600" progId="Equation.DSMT4">
                  <p:embed/>
                </p:oleObj>
              </mc:Choice>
              <mc:Fallback>
                <p:oleObj name="Equation" r:id="rId3" imgW="177480" imgH="228600" progId="Equation.DSMT4">
                  <p:embed/>
                  <p:pic>
                    <p:nvPicPr>
                      <p:cNvPr id="45" name="Object 28"/>
                      <p:cNvPicPr>
                        <a:picLocks noChangeAspect="1" noChangeArrowheads="1"/>
                      </p:cNvPicPr>
                      <p:nvPr/>
                    </p:nvPicPr>
                    <p:blipFill>
                      <a:blip r:embed="rId4"/>
                      <a:srcRect/>
                      <a:stretch>
                        <a:fillRect/>
                      </a:stretch>
                    </p:blipFill>
                    <p:spPr bwMode="auto">
                      <a:xfrm>
                        <a:off x="6604226" y="6060230"/>
                        <a:ext cx="251075" cy="342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6" name="Object 29"/>
          <p:cNvGraphicFramePr>
            <a:graphicFrameLocks noChangeAspect="1"/>
          </p:cNvGraphicFramePr>
          <p:nvPr>
            <p:extLst/>
          </p:nvPr>
        </p:nvGraphicFramePr>
        <p:xfrm>
          <a:off x="8111998" y="4647159"/>
          <a:ext cx="264678" cy="322791"/>
        </p:xfrm>
        <a:graphic>
          <a:graphicData uri="http://schemas.openxmlformats.org/presentationml/2006/ole">
            <mc:AlternateContent xmlns:mc="http://schemas.openxmlformats.org/markup-compatibility/2006">
              <mc:Choice xmlns:v="urn:schemas-microsoft-com:vml" Requires="v">
                <p:oleObj spid="_x0000_s2087" r:id="rId5" imgW="190335" imgH="215713" progId="Equation.3">
                  <p:embed/>
                </p:oleObj>
              </mc:Choice>
              <mc:Fallback>
                <p:oleObj r:id="rId5" imgW="190335" imgH="215713" progId="Equation.3">
                  <p:embed/>
                  <p:pic>
                    <p:nvPicPr>
                      <p:cNvPr id="46" name="Object 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11998" y="4647159"/>
                        <a:ext cx="264678" cy="322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 name="Line 30"/>
          <p:cNvSpPr>
            <a:spLocks noChangeAspect="1" noChangeShapeType="1"/>
          </p:cNvSpPr>
          <p:nvPr/>
        </p:nvSpPr>
        <p:spPr bwMode="auto">
          <a:xfrm flipV="1">
            <a:off x="6391595" y="5918439"/>
            <a:ext cx="0" cy="488865"/>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sz="2296"/>
          </a:p>
        </p:txBody>
      </p:sp>
      <p:sp>
        <p:nvSpPr>
          <p:cNvPr id="48" name="Text Box 31"/>
          <p:cNvSpPr txBox="1">
            <a:spLocks noChangeAspect="1" noChangeArrowheads="1"/>
          </p:cNvSpPr>
          <p:nvPr/>
        </p:nvSpPr>
        <p:spPr bwMode="auto">
          <a:xfrm>
            <a:off x="5637264" y="4324316"/>
            <a:ext cx="800650" cy="353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gn="ctr" eaLnBrk="1" hangingPunct="1">
              <a:spcBef>
                <a:spcPct val="50000"/>
              </a:spcBef>
              <a:buClrTx/>
              <a:buSzTx/>
              <a:buFontTx/>
              <a:buNone/>
            </a:pPr>
            <a:r>
              <a:rPr lang="en-US" altLang="zh-CN" sz="2296" i="1" dirty="0">
                <a:latin typeface="Times New Roman" panose="02020603050405020304" pitchFamily="18" charset="0"/>
                <a:cs typeface="Times New Roman" panose="02020603050405020304" pitchFamily="18" charset="0"/>
              </a:rPr>
              <a:t>L</a:t>
            </a:r>
            <a:r>
              <a:rPr lang="en-US" altLang="zh-CN" sz="2296"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296" dirty="0">
                <a:latin typeface="Times New Roman" panose="02020603050405020304" pitchFamily="18" charset="0"/>
                <a:cs typeface="Times New Roman" panose="02020603050405020304" pitchFamily="18" charset="0"/>
              </a:rPr>
              <a:t>1</a:t>
            </a:r>
            <a:endParaRPr kumimoji="1" lang="en-US" altLang="zh-CN" sz="2296" i="1" dirty="0">
              <a:latin typeface="Times New Roman" panose="02020603050405020304" pitchFamily="18" charset="0"/>
              <a:cs typeface="Times New Roman" panose="02020603050405020304" pitchFamily="18" charset="0"/>
            </a:endParaRPr>
          </a:p>
        </p:txBody>
      </p:sp>
      <p:sp>
        <p:nvSpPr>
          <p:cNvPr id="49" name="Line 32"/>
          <p:cNvSpPr>
            <a:spLocks noChangeAspect="1" noChangeShapeType="1"/>
          </p:cNvSpPr>
          <p:nvPr/>
        </p:nvSpPr>
        <p:spPr bwMode="auto">
          <a:xfrm flipV="1">
            <a:off x="6391595" y="4498629"/>
            <a:ext cx="0" cy="449100"/>
          </a:xfrm>
          <a:prstGeom prst="line">
            <a:avLst/>
          </a:prstGeom>
          <a:noFill/>
          <a:ln w="28575">
            <a:solidFill>
              <a:srgbClr val="00B050"/>
            </a:solidFill>
            <a:round/>
            <a:headEnd/>
            <a:tailEnd/>
          </a:ln>
          <a:extLst>
            <a:ext uri="{909E8E84-426E-40DD-AFC4-6F175D3DCCD1}">
              <a14:hiddenFill xmlns:a14="http://schemas.microsoft.com/office/drawing/2010/main">
                <a:noFill/>
              </a14:hiddenFill>
            </a:ext>
          </a:extLst>
        </p:spPr>
        <p:txBody>
          <a:bodyPr/>
          <a:lstStyle/>
          <a:p>
            <a:endParaRPr lang="zh-CN" altLang="en-US" sz="2296"/>
          </a:p>
        </p:txBody>
      </p:sp>
      <p:sp>
        <p:nvSpPr>
          <p:cNvPr id="50" name="矩形 49"/>
          <p:cNvSpPr/>
          <p:nvPr/>
        </p:nvSpPr>
        <p:spPr>
          <a:xfrm>
            <a:off x="8730420" y="5922202"/>
            <a:ext cx="776175" cy="445635"/>
          </a:xfrm>
          <a:prstGeom prst="rect">
            <a:avLst/>
          </a:prstGeom>
        </p:spPr>
        <p:txBody>
          <a:bodyPr wrap="none">
            <a:spAutoFit/>
          </a:bodyPr>
          <a:lstStyle/>
          <a:p>
            <a:r>
              <a:rPr lang="en-US" altLang="zh-CN" sz="2296" i="1" dirty="0">
                <a:cs typeface="Times New Roman" panose="02020603050405020304" pitchFamily="18" charset="0"/>
              </a:rPr>
              <a:t>f</a:t>
            </a:r>
            <a:r>
              <a:rPr lang="en-US" altLang="zh-CN" sz="2296" dirty="0">
                <a:cs typeface="Times New Roman" panose="02020603050405020304" pitchFamily="18" charset="0"/>
              </a:rPr>
              <a:t>(</a:t>
            </a:r>
            <a:r>
              <a:rPr lang="en-US" altLang="zh-CN" sz="2296" i="1" dirty="0" err="1">
                <a:cs typeface="Times New Roman" panose="02020603050405020304" pitchFamily="18" charset="0"/>
              </a:rPr>
              <a:t>x,y</a:t>
            </a:r>
            <a:r>
              <a:rPr lang="en-US" altLang="zh-CN" sz="2296" dirty="0">
                <a:cs typeface="Times New Roman" panose="02020603050405020304" pitchFamily="18" charset="0"/>
              </a:rPr>
              <a:t>)</a:t>
            </a:r>
            <a:endParaRPr lang="zh-CN" altLang="en-US" sz="2296" dirty="0"/>
          </a:p>
        </p:txBody>
      </p:sp>
      <p:graphicFrame>
        <p:nvGraphicFramePr>
          <p:cNvPr id="8" name="对象 7"/>
          <p:cNvGraphicFramePr>
            <a:graphicFrameLocks noChangeAspect="1"/>
          </p:cNvGraphicFramePr>
          <p:nvPr>
            <p:extLst/>
          </p:nvPr>
        </p:nvGraphicFramePr>
        <p:xfrm>
          <a:off x="2458446" y="1959269"/>
          <a:ext cx="6072378" cy="2149669"/>
        </p:xfrm>
        <a:graphic>
          <a:graphicData uri="http://schemas.openxmlformats.org/presentationml/2006/ole">
            <mc:AlternateContent xmlns:mc="http://schemas.openxmlformats.org/markup-compatibility/2006">
              <mc:Choice xmlns:v="urn:schemas-microsoft-com:vml" Requires="v">
                <p:oleObj spid="_x0000_s2088" name="Equation" r:id="rId7" imgW="3771720" imgH="1269720" progId="Equation.DSMT4">
                  <p:embed/>
                </p:oleObj>
              </mc:Choice>
              <mc:Fallback>
                <p:oleObj name="Equation" r:id="rId7" imgW="3771720" imgH="1269720" progId="Equation.DSMT4">
                  <p:embed/>
                  <p:pic>
                    <p:nvPicPr>
                      <p:cNvPr id="8" name="对象 7"/>
                      <p:cNvPicPr>
                        <a:picLocks noChangeAspect="1" noChangeArrowheads="1"/>
                      </p:cNvPicPr>
                      <p:nvPr/>
                    </p:nvPicPr>
                    <p:blipFill>
                      <a:blip r:embed="rId8"/>
                      <a:srcRect/>
                      <a:stretch>
                        <a:fillRect/>
                      </a:stretch>
                    </p:blipFill>
                    <p:spPr bwMode="auto">
                      <a:xfrm>
                        <a:off x="2458446" y="1959269"/>
                        <a:ext cx="6072378" cy="2149669"/>
                      </a:xfrm>
                      <a:prstGeom prst="rect">
                        <a:avLst/>
                      </a:prstGeom>
                      <a:noFill/>
                    </p:spPr>
                  </p:pic>
                </p:oleObj>
              </mc:Fallback>
            </mc:AlternateContent>
          </a:graphicData>
        </a:graphic>
      </p:graphicFrame>
      <p:cxnSp>
        <p:nvCxnSpPr>
          <p:cNvPr id="11" name="直接连接符 10"/>
          <p:cNvCxnSpPr>
            <a:stCxn id="30" idx="1"/>
            <a:endCxn id="32" idx="1"/>
          </p:cNvCxnSpPr>
          <p:nvPr/>
        </p:nvCxnSpPr>
        <p:spPr bwMode="auto">
          <a:xfrm flipV="1">
            <a:off x="7026821" y="4955914"/>
            <a:ext cx="605452" cy="950091"/>
          </a:xfrm>
          <a:prstGeom prst="line">
            <a:avLst/>
          </a:prstGeom>
          <a:ln w="28575">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7" name="直接连接符 16"/>
          <p:cNvCxnSpPr>
            <a:stCxn id="47" idx="0"/>
            <a:endCxn id="30" idx="1"/>
          </p:cNvCxnSpPr>
          <p:nvPr/>
        </p:nvCxnSpPr>
        <p:spPr bwMode="auto">
          <a:xfrm flipV="1">
            <a:off x="6391595" y="5906005"/>
            <a:ext cx="635225" cy="501299"/>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54" name="直接连接符 53"/>
          <p:cNvCxnSpPr>
            <a:stCxn id="32" idx="1"/>
            <a:endCxn id="43" idx="1"/>
          </p:cNvCxnSpPr>
          <p:nvPr/>
        </p:nvCxnSpPr>
        <p:spPr bwMode="auto">
          <a:xfrm flipV="1">
            <a:off x="7632272" y="4498629"/>
            <a:ext cx="876744" cy="457285"/>
          </a:xfrm>
          <a:prstGeom prst="line">
            <a:avLst/>
          </a:prstGeom>
          <a:solidFill>
            <a:schemeClr val="accent1"/>
          </a:solidFill>
          <a:ln w="28575" cap="flat" cmpd="sng" algn="ctr">
            <a:solidFill>
              <a:srgbClr val="00B050"/>
            </a:solidFill>
            <a:prstDash val="solid"/>
            <a:round/>
            <a:headEnd type="none" w="med" len="med"/>
            <a:tailEnd type="none" w="med" len="med"/>
          </a:ln>
          <a:effectLst/>
        </p:spPr>
      </p:cxnSp>
      <p:sp>
        <p:nvSpPr>
          <p:cNvPr id="33" name="Rectangle 4"/>
          <p:cNvSpPr>
            <a:spLocks noChangeArrowheads="1"/>
          </p:cNvSpPr>
          <p:nvPr/>
        </p:nvSpPr>
        <p:spPr bwMode="auto">
          <a:xfrm>
            <a:off x="1848006" y="1945236"/>
            <a:ext cx="4593874" cy="59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437369" indent="-437369" eaLnBrk="1" hangingPunct="1">
              <a:spcBef>
                <a:spcPct val="20000"/>
              </a:spcBef>
              <a:buClr>
                <a:srgbClr val="7000C8"/>
              </a:buClr>
              <a:buSzPct val="75000"/>
              <a:buFont typeface="Wingdings" panose="05000000000000000000" pitchFamily="2" charset="2"/>
              <a:buChar char="n"/>
            </a:pPr>
            <a:r>
              <a:rPr lang="zh-CN" altLang="en-US" sz="2296" dirty="0">
                <a:latin typeface="楷体" panose="02010609060101010101" pitchFamily="49" charset="-122"/>
                <a:ea typeface="楷体" panose="02010609060101010101" pitchFamily="49" charset="-122"/>
                <a:cs typeface="Times New Roman" panose="02020603050405020304" pitchFamily="18" charset="0"/>
              </a:rPr>
              <a:t>定义</a:t>
            </a:r>
            <a:endParaRPr kumimoji="1" lang="zh-CN" altLang="en-US" sz="2296"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32444810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90</a:t>
            </a:fld>
            <a:endParaRPr lang="en-US" altLang="zh-CN"/>
          </a:p>
        </p:txBody>
      </p:sp>
      <p:sp>
        <p:nvSpPr>
          <p:cNvPr id="3" name="Rectangle 2"/>
          <p:cNvSpPr txBox="1">
            <a:spLocks noChangeArrowheads="1"/>
          </p:cNvSpPr>
          <p:nvPr/>
        </p:nvSpPr>
        <p:spPr bwMode="auto">
          <a:xfrm>
            <a:off x="1963381" y="305746"/>
            <a:ext cx="5464352"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5.4.2</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图像的模糊增强</a:t>
            </a:r>
          </a:p>
        </p:txBody>
      </p:sp>
      <p:sp>
        <p:nvSpPr>
          <p:cNvPr id="4" name="Rectangle 2"/>
          <p:cNvSpPr txBox="1">
            <a:spLocks noChangeArrowheads="1"/>
          </p:cNvSpPr>
          <p:nvPr/>
        </p:nvSpPr>
        <p:spPr bwMode="auto">
          <a:xfrm>
            <a:off x="5544938" y="899012"/>
            <a:ext cx="4665457"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基于模糊技术的图像增强</a:t>
            </a:r>
          </a:p>
        </p:txBody>
      </p:sp>
      <p:pic>
        <p:nvPicPr>
          <p:cNvPr id="5" name="图片 4"/>
          <p:cNvPicPr>
            <a:picLocks noChangeAspect="1"/>
          </p:cNvPicPr>
          <p:nvPr/>
        </p:nvPicPr>
        <p:blipFill>
          <a:blip r:embed="rId2" cstate="print"/>
          <a:srcRect/>
          <a:stretch>
            <a:fillRect/>
          </a:stretch>
        </p:blipFill>
        <p:spPr bwMode="auto">
          <a:xfrm>
            <a:off x="2284486" y="2235031"/>
            <a:ext cx="2525421" cy="2525421"/>
          </a:xfrm>
          <a:prstGeom prst="rect">
            <a:avLst/>
          </a:prstGeom>
          <a:noFill/>
          <a:ln w="9525">
            <a:noFill/>
            <a:miter lim="800000"/>
            <a:headEnd/>
            <a:tailEnd/>
          </a:ln>
        </p:spPr>
      </p:pic>
      <p:pic>
        <p:nvPicPr>
          <p:cNvPr id="6" name="图片 5"/>
          <p:cNvPicPr>
            <a:picLocks noChangeAspect="1"/>
          </p:cNvPicPr>
          <p:nvPr/>
        </p:nvPicPr>
        <p:blipFill>
          <a:blip r:embed="rId3" cstate="print"/>
          <a:srcRect/>
          <a:stretch>
            <a:fillRect/>
          </a:stretch>
        </p:blipFill>
        <p:spPr bwMode="auto">
          <a:xfrm>
            <a:off x="6240164" y="2219692"/>
            <a:ext cx="2525421" cy="2525421"/>
          </a:xfrm>
          <a:prstGeom prst="rect">
            <a:avLst/>
          </a:prstGeom>
          <a:noFill/>
          <a:ln w="9525">
            <a:noFill/>
            <a:miter lim="800000"/>
            <a:headEnd/>
            <a:tailEnd/>
          </a:ln>
        </p:spPr>
      </p:pic>
      <p:sp>
        <p:nvSpPr>
          <p:cNvPr id="7" name="矩形 6"/>
          <p:cNvSpPr/>
          <p:nvPr/>
        </p:nvSpPr>
        <p:spPr>
          <a:xfrm>
            <a:off x="2192643" y="4863698"/>
            <a:ext cx="7623026" cy="524118"/>
          </a:xfrm>
          <a:prstGeom prst="rect">
            <a:avLst/>
          </a:prstGeom>
        </p:spPr>
        <p:txBody>
          <a:bodyPr wrap="square">
            <a:spAutoFit/>
          </a:bodyPr>
          <a:lstStyle/>
          <a:p>
            <a:r>
              <a:rPr lang="zh-CN" altLang="zh-CN" sz="2806" kern="100" dirty="0">
                <a:ea typeface="楷体" panose="02010609060101010101" pitchFamily="49" charset="-122"/>
                <a:cs typeface="Times New Roman" panose="02020603050405020304" pitchFamily="18" charset="0"/>
              </a:rPr>
              <a:t>（</a:t>
            </a:r>
            <a:r>
              <a:rPr lang="en-US" altLang="zh-CN" sz="2806" kern="100" dirty="0">
                <a:ea typeface="楷体" panose="02010609060101010101" pitchFamily="49" charset="-122"/>
                <a:cs typeface="Times New Roman" panose="02020603050405020304" pitchFamily="18" charset="0"/>
              </a:rPr>
              <a:t>a</a:t>
            </a:r>
            <a:r>
              <a:rPr lang="zh-CN" altLang="zh-CN" sz="2806" kern="100" dirty="0">
                <a:ea typeface="楷体" panose="02010609060101010101" pitchFamily="49" charset="-122"/>
                <a:cs typeface="Times New Roman" panose="02020603050405020304" pitchFamily="18" charset="0"/>
              </a:rPr>
              <a:t>）原始图像</a:t>
            </a:r>
            <a:r>
              <a:rPr lang="en-US" altLang="zh-CN" sz="2806" kern="100" dirty="0">
                <a:ea typeface="楷体" panose="02010609060101010101" pitchFamily="49" charset="-122"/>
                <a:cs typeface="Times New Roman" panose="02020603050405020304" pitchFamily="18" charset="0"/>
              </a:rPr>
              <a:t>             </a:t>
            </a:r>
            <a:r>
              <a:rPr lang="zh-CN" altLang="zh-CN" sz="2806" kern="100" dirty="0">
                <a:ea typeface="楷体" panose="02010609060101010101" pitchFamily="49" charset="-122"/>
                <a:cs typeface="Times New Roman" panose="02020603050405020304" pitchFamily="18" charset="0"/>
              </a:rPr>
              <a:t>（</a:t>
            </a:r>
            <a:r>
              <a:rPr lang="en-US" altLang="zh-CN" sz="2806" kern="100" dirty="0">
                <a:ea typeface="楷体" panose="02010609060101010101" pitchFamily="49" charset="-122"/>
                <a:cs typeface="Times New Roman" panose="02020603050405020304" pitchFamily="18" charset="0"/>
              </a:rPr>
              <a:t>b</a:t>
            </a:r>
            <a:r>
              <a:rPr lang="zh-CN" altLang="zh-CN" sz="2806" kern="100" dirty="0">
                <a:ea typeface="楷体" panose="02010609060101010101" pitchFamily="49" charset="-122"/>
                <a:cs typeface="Times New Roman" panose="02020603050405020304" pitchFamily="18" charset="0"/>
              </a:rPr>
              <a:t>）模糊增强后图像</a:t>
            </a:r>
            <a:endParaRPr lang="zh-CN" altLang="en-US" sz="2806" dirty="0">
              <a:ea typeface="楷体" panose="02010609060101010101" pitchFamily="49" charset="-122"/>
              <a:cs typeface="Times New Roman" panose="02020603050405020304" pitchFamily="18" charset="0"/>
            </a:endParaRPr>
          </a:p>
        </p:txBody>
      </p:sp>
      <p:sp>
        <p:nvSpPr>
          <p:cNvPr id="8" name="矩形 7"/>
          <p:cNvSpPr/>
          <p:nvPr/>
        </p:nvSpPr>
        <p:spPr>
          <a:xfrm>
            <a:off x="1963381" y="1369146"/>
            <a:ext cx="7878374" cy="445635"/>
          </a:xfrm>
          <a:prstGeom prst="rect">
            <a:avLst/>
          </a:prstGeom>
        </p:spPr>
        <p:txBody>
          <a:bodyPr wrap="square">
            <a:spAutoFit/>
          </a:bodyPr>
          <a:lstStyle/>
          <a:p>
            <a:pPr marL="437369" indent="-437369">
              <a:buClr>
                <a:srgbClr val="7000C8"/>
              </a:buClr>
              <a:buSzPct val="75000"/>
              <a:buFont typeface="Wingdings" panose="05000000000000000000" pitchFamily="2" charset="2"/>
              <a:buChar char="n"/>
            </a:pPr>
            <a:r>
              <a:rPr lang="zh-CN" altLang="en-US" sz="2296" kern="100" dirty="0">
                <a:latin typeface="楷体" panose="02010609060101010101" pitchFamily="49" charset="-122"/>
                <a:ea typeface="楷体" panose="02010609060101010101" pitchFamily="49" charset="-122"/>
                <a:cs typeface="Times New Roman" panose="02020603050405020304" pitchFamily="18" charset="0"/>
              </a:rPr>
              <a:t>效果</a:t>
            </a:r>
            <a:endParaRPr lang="zh-CN" altLang="en-US" sz="2296"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60571434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91</a:t>
            </a:fld>
            <a:endParaRPr lang="en-US" altLang="zh-CN"/>
          </a:p>
        </p:txBody>
      </p:sp>
      <p:sp>
        <p:nvSpPr>
          <p:cNvPr id="3" name="Rectangle 2"/>
          <p:cNvSpPr txBox="1">
            <a:spLocks noChangeArrowheads="1"/>
          </p:cNvSpPr>
          <p:nvPr/>
        </p:nvSpPr>
        <p:spPr bwMode="auto">
          <a:xfrm>
            <a:off x="1963382" y="305746"/>
            <a:ext cx="6291055"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en-US" altLang="zh-CN" sz="3061" dirty="0">
                <a:latin typeface="Times New Roman" panose="02020603050405020304" pitchFamily="18" charset="0"/>
                <a:ea typeface="微软雅黑" panose="020B0503020204020204" pitchFamily="34" charset="-122"/>
                <a:cs typeface="Times New Roman" panose="02020603050405020304" pitchFamily="18" charset="0"/>
              </a:rPr>
              <a:t>5.5 </a:t>
            </a:r>
            <a:r>
              <a:rPr lang="zh-CN" altLang="en-US" sz="3061" dirty="0">
                <a:latin typeface="Times New Roman" panose="02020603050405020304" pitchFamily="18" charset="0"/>
                <a:ea typeface="微软雅黑" panose="020B0503020204020204" pitchFamily="34" charset="-122"/>
                <a:cs typeface="Times New Roman" panose="02020603050405020304" pitchFamily="18" charset="0"/>
              </a:rPr>
              <a:t>基于伪彩色处理的图像增强</a:t>
            </a:r>
          </a:p>
        </p:txBody>
      </p:sp>
      <p:sp>
        <p:nvSpPr>
          <p:cNvPr id="11" name="Rectangle 5"/>
          <p:cNvSpPr>
            <a:spLocks noChangeArrowheads="1"/>
          </p:cNvSpPr>
          <p:nvPr/>
        </p:nvSpPr>
        <p:spPr bwMode="auto">
          <a:xfrm>
            <a:off x="1750784" y="1362517"/>
            <a:ext cx="8295466" cy="4152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lnSpc>
                <a:spcPct val="90000"/>
              </a:lnSpc>
              <a:spcBef>
                <a:spcPct val="20000"/>
              </a:spcBef>
              <a:spcAft>
                <a:spcPts val="638"/>
              </a:spcAft>
              <a:buClr>
                <a:srgbClr val="7000C8"/>
              </a:buClr>
              <a:buSzPct val="75000"/>
              <a:buFont typeface="Wingdings" panose="05000000000000000000" pitchFamily="2" charset="2"/>
              <a:buChar char="n"/>
            </a:pPr>
            <a:r>
              <a:rPr lang="zh-CN" altLang="en-US" sz="3061" dirty="0">
                <a:solidFill>
                  <a:srgbClr val="0000CC"/>
                </a:solidFill>
                <a:latin typeface="+mj-ea"/>
                <a:ea typeface="+mj-ea"/>
                <a:cs typeface="Times New Roman" panose="02020603050405020304" pitchFamily="18" charset="0"/>
              </a:rPr>
              <a:t>为什么需要彩色增强处理图像</a:t>
            </a:r>
            <a:r>
              <a:rPr lang="en-US" altLang="zh-CN" sz="3061" dirty="0">
                <a:solidFill>
                  <a:srgbClr val="0000CC"/>
                </a:solidFill>
                <a:latin typeface="+mj-ea"/>
                <a:ea typeface="+mj-ea"/>
                <a:cs typeface="Times New Roman" panose="02020603050405020304" pitchFamily="18" charset="0"/>
              </a:rPr>
              <a:t>?</a:t>
            </a:r>
          </a:p>
          <a:p>
            <a:pPr lvl="1">
              <a:lnSpc>
                <a:spcPct val="90000"/>
              </a:lnSpc>
              <a:spcBef>
                <a:spcPct val="20000"/>
              </a:spcBef>
              <a:spcAft>
                <a:spcPts val="638"/>
              </a:spcAft>
              <a:buClr>
                <a:srgbClr val="7000C8"/>
              </a:buClr>
              <a:buSzPct val="75000"/>
              <a:buFont typeface="Wingdings" panose="05000000000000000000" pitchFamily="2" charset="2"/>
              <a:buChar char="p"/>
            </a:pPr>
            <a:r>
              <a:rPr lang="zh-CN" altLang="en-US" sz="3061" dirty="0">
                <a:latin typeface="Times New Roman" panose="02020603050405020304" pitchFamily="18" charset="0"/>
                <a:ea typeface="楷体" panose="02010609060101010101" pitchFamily="49" charset="-122"/>
                <a:cs typeface="Times New Roman" panose="02020603050405020304" pitchFamily="18" charset="0"/>
              </a:rPr>
              <a:t>色彩中含有很多信息，使从一个场景中识别和抽取目标变得简易些。</a:t>
            </a:r>
          </a:p>
          <a:p>
            <a:pPr lvl="1">
              <a:lnSpc>
                <a:spcPct val="90000"/>
              </a:lnSpc>
              <a:spcBef>
                <a:spcPct val="20000"/>
              </a:spcBef>
              <a:spcAft>
                <a:spcPts val="638"/>
              </a:spcAft>
              <a:buClr>
                <a:srgbClr val="7000C8"/>
              </a:buClr>
              <a:buSzPct val="75000"/>
              <a:buFont typeface="Wingdings" panose="05000000000000000000" pitchFamily="2" charset="2"/>
              <a:buChar char="p"/>
            </a:pPr>
            <a:r>
              <a:rPr lang="zh-CN" altLang="en-US" sz="3061" dirty="0">
                <a:latin typeface="Times New Roman" panose="02020603050405020304" pitchFamily="18" charset="0"/>
                <a:ea typeface="楷体" panose="02010609060101010101" pitchFamily="49" charset="-122"/>
                <a:cs typeface="Times New Roman" panose="02020603050405020304" pitchFamily="18" charset="0"/>
              </a:rPr>
              <a:t>人眼对色彩敏感：</a:t>
            </a:r>
            <a:r>
              <a:rPr lang="en-US" altLang="zh-CN" sz="3061" dirty="0">
                <a:latin typeface="Times New Roman" panose="02020603050405020304" pitchFamily="18" charset="0"/>
                <a:ea typeface="楷体" panose="02010609060101010101" pitchFamily="49" charset="-122"/>
                <a:cs typeface="Times New Roman" panose="02020603050405020304" pitchFamily="18" charset="0"/>
              </a:rPr>
              <a:t/>
            </a:r>
            <a:br>
              <a:rPr lang="en-US" altLang="zh-CN" sz="3061" dirty="0">
                <a:latin typeface="Times New Roman" panose="02020603050405020304" pitchFamily="18" charset="0"/>
                <a:ea typeface="楷体" panose="02010609060101010101" pitchFamily="49" charset="-122"/>
                <a:cs typeface="Times New Roman" panose="02020603050405020304" pitchFamily="18" charset="0"/>
              </a:rPr>
            </a:br>
            <a:r>
              <a:rPr lang="zh-CN" altLang="en-US" sz="3061" dirty="0">
                <a:latin typeface="Times New Roman" panose="02020603050405020304" pitchFamily="18" charset="0"/>
                <a:ea typeface="楷体" panose="02010609060101010101" pitchFamily="49" charset="-122"/>
                <a:cs typeface="Times New Roman" panose="02020603050405020304" pitchFamily="18" charset="0"/>
              </a:rPr>
              <a:t>可以辨别上千种不同颜色；</a:t>
            </a:r>
            <a:r>
              <a:rPr lang="en-US" altLang="zh-CN" sz="3061" dirty="0">
                <a:latin typeface="Times New Roman" panose="02020603050405020304" pitchFamily="18" charset="0"/>
                <a:ea typeface="楷体" panose="02010609060101010101" pitchFamily="49" charset="-122"/>
                <a:cs typeface="Times New Roman" panose="02020603050405020304" pitchFamily="18" charset="0"/>
              </a:rPr>
              <a:t/>
            </a:r>
            <a:br>
              <a:rPr lang="en-US" altLang="zh-CN" sz="3061" dirty="0">
                <a:latin typeface="Times New Roman" panose="02020603050405020304" pitchFamily="18" charset="0"/>
                <a:ea typeface="楷体" panose="02010609060101010101" pitchFamily="49" charset="-122"/>
                <a:cs typeface="Times New Roman" panose="02020603050405020304" pitchFamily="18" charset="0"/>
              </a:rPr>
            </a:br>
            <a:r>
              <a:rPr lang="zh-CN" altLang="en-US" sz="3061" dirty="0">
                <a:latin typeface="Times New Roman" panose="02020603050405020304" pitchFamily="18" charset="0"/>
                <a:ea typeface="楷体" panose="02010609060101010101" pitchFamily="49" charset="-122"/>
                <a:cs typeface="Times New Roman" panose="02020603050405020304" pitchFamily="18" charset="0"/>
              </a:rPr>
              <a:t>但只能辨别十几到二十几种灰度</a:t>
            </a:r>
            <a:endParaRPr lang="en-US" altLang="zh-CN" sz="3061" dirty="0">
              <a:latin typeface="Times New Roman" panose="02020603050405020304" pitchFamily="18" charset="0"/>
              <a:ea typeface="楷体" panose="02010609060101010101" pitchFamily="49" charset="-122"/>
              <a:cs typeface="Times New Roman" panose="02020603050405020304" pitchFamily="18" charset="0"/>
            </a:endParaRPr>
          </a:p>
          <a:p>
            <a:pPr lvl="1">
              <a:lnSpc>
                <a:spcPct val="90000"/>
              </a:lnSpc>
              <a:spcBef>
                <a:spcPct val="20000"/>
              </a:spcBef>
              <a:spcAft>
                <a:spcPts val="638"/>
              </a:spcAft>
              <a:buClr>
                <a:srgbClr val="7000C8"/>
              </a:buClr>
              <a:buSzPct val="75000"/>
              <a:buFont typeface="Wingdings" panose="05000000000000000000" pitchFamily="2" charset="2"/>
              <a:buChar char="p"/>
            </a:pPr>
            <a:r>
              <a:rPr lang="zh-CN" altLang="en-US" sz="3061" dirty="0">
                <a:latin typeface="Times New Roman" panose="02020603050405020304" pitchFamily="18" charset="0"/>
                <a:ea typeface="楷体" panose="02010609060101010101" pitchFamily="49" charset="-122"/>
                <a:cs typeface="Times New Roman" panose="02020603050405020304" pitchFamily="18" charset="0"/>
              </a:rPr>
              <a:t>将</a:t>
            </a:r>
            <a:r>
              <a:rPr lang="zh-CN" altLang="en-US" sz="3061" u="sng" dirty="0">
                <a:latin typeface="Times New Roman" panose="02020603050405020304" pitchFamily="18" charset="0"/>
                <a:ea typeface="楷体" panose="02010609060101010101" pitchFamily="49" charset="-122"/>
                <a:cs typeface="Times New Roman" panose="02020603050405020304" pitchFamily="18" charset="0"/>
              </a:rPr>
              <a:t>灰度图像变成彩色图像</a:t>
            </a:r>
            <a:r>
              <a:rPr lang="zh-CN" altLang="en-US" sz="3061" dirty="0">
                <a:latin typeface="Times New Roman" panose="02020603050405020304" pitchFamily="18" charset="0"/>
                <a:ea typeface="楷体" panose="02010609060101010101" pitchFamily="49" charset="-122"/>
                <a:cs typeface="Times New Roman" panose="02020603050405020304" pitchFamily="18" charset="0"/>
              </a:rPr>
              <a:t>，能够有效提高图像可鉴别性。</a:t>
            </a:r>
            <a:endParaRPr lang="en-US" altLang="zh-CN" sz="3061" dirty="0">
              <a:latin typeface="Times New Roman" panose="02020603050405020304" pitchFamily="18" charset="0"/>
              <a:ea typeface="楷体" panose="02010609060101010101" pitchFamily="49" charset="-122"/>
              <a:cs typeface="Times New Roman" panose="02020603050405020304" pitchFamily="18" charset="0"/>
            </a:endParaRPr>
          </a:p>
          <a:p>
            <a:pPr lvl="1">
              <a:lnSpc>
                <a:spcPct val="90000"/>
              </a:lnSpc>
              <a:spcBef>
                <a:spcPct val="20000"/>
              </a:spcBef>
              <a:spcAft>
                <a:spcPts val="638"/>
              </a:spcAft>
              <a:buClr>
                <a:srgbClr val="7000C8"/>
              </a:buClr>
              <a:buSzPct val="75000"/>
              <a:buFont typeface="Wingdings" panose="05000000000000000000" pitchFamily="2" charset="2"/>
              <a:buChar char="p"/>
            </a:pPr>
            <a:r>
              <a:rPr lang="zh-CN" altLang="zh-CN" sz="3061" u="sng" dirty="0">
                <a:latin typeface="楷体" panose="02010609060101010101" pitchFamily="49" charset="-122"/>
                <a:ea typeface="楷体" panose="02010609060101010101" pitchFamily="49" charset="-122"/>
              </a:rPr>
              <a:t>伪彩色增强就是一种灰度到彩色的映射技术</a:t>
            </a:r>
            <a:r>
              <a:rPr lang="zh-CN" altLang="en-US" sz="3061" u="sng" dirty="0">
                <a:latin typeface="楷体" panose="02010609060101010101" pitchFamily="49" charset="-122"/>
                <a:ea typeface="楷体" panose="02010609060101010101" pitchFamily="49" charset="-122"/>
              </a:rPr>
              <a:t>。</a:t>
            </a:r>
            <a:endParaRPr lang="zh-CN" altLang="en-US" sz="3061" u="sng"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36247303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061" b="1">
                <a:solidFill>
                  <a:schemeClr val="tx1"/>
                </a:solidFill>
                <a:latin typeface="Times New Roman" panose="02020603050405020304" pitchFamily="18" charset="0"/>
                <a:ea typeface="宋体" panose="02010600030101010101" pitchFamily="2" charset="-122"/>
              </a:defRPr>
            </a:lvl1pPr>
            <a:lvl2pPr marL="947633" indent="-364474">
              <a:defRPr kumimoji="1" sz="3061" b="1">
                <a:solidFill>
                  <a:schemeClr val="tx1"/>
                </a:solidFill>
                <a:latin typeface="Times New Roman" panose="02020603050405020304" pitchFamily="18" charset="0"/>
                <a:ea typeface="宋体" panose="02010600030101010101" pitchFamily="2" charset="-122"/>
              </a:defRPr>
            </a:lvl2pPr>
            <a:lvl3pPr marL="1457897" indent="-291579">
              <a:defRPr kumimoji="1" sz="3061" b="1">
                <a:solidFill>
                  <a:schemeClr val="tx1"/>
                </a:solidFill>
                <a:latin typeface="Times New Roman" panose="02020603050405020304" pitchFamily="18" charset="0"/>
                <a:ea typeface="宋体" panose="02010600030101010101" pitchFamily="2" charset="-122"/>
              </a:defRPr>
            </a:lvl3pPr>
            <a:lvl4pPr marL="2041055" indent="-291579">
              <a:defRPr kumimoji="1" sz="3061" b="1">
                <a:solidFill>
                  <a:schemeClr val="tx1"/>
                </a:solidFill>
                <a:latin typeface="Times New Roman" panose="02020603050405020304" pitchFamily="18" charset="0"/>
                <a:ea typeface="宋体" panose="02010600030101010101" pitchFamily="2" charset="-122"/>
              </a:defRPr>
            </a:lvl4pPr>
            <a:lvl5pPr marL="2624214" indent="-291579">
              <a:defRPr kumimoji="1" sz="3061" b="1">
                <a:solidFill>
                  <a:schemeClr val="tx1"/>
                </a:solidFill>
                <a:latin typeface="Times New Roman" panose="02020603050405020304" pitchFamily="18" charset="0"/>
                <a:ea typeface="宋体" panose="02010600030101010101" pitchFamily="2" charset="-122"/>
              </a:defRPr>
            </a:lvl5pPr>
            <a:lvl6pPr marL="3207372" indent="-291579" eaLnBrk="0" fontAlgn="base" hangingPunct="0">
              <a:spcBef>
                <a:spcPct val="0"/>
              </a:spcBef>
              <a:spcAft>
                <a:spcPct val="0"/>
              </a:spcAft>
              <a:defRPr kumimoji="1" sz="3061" b="1">
                <a:solidFill>
                  <a:schemeClr val="tx1"/>
                </a:solidFill>
                <a:latin typeface="Times New Roman" panose="02020603050405020304" pitchFamily="18" charset="0"/>
                <a:ea typeface="宋体" panose="02010600030101010101" pitchFamily="2" charset="-122"/>
              </a:defRPr>
            </a:lvl6pPr>
            <a:lvl7pPr marL="3790531" indent="-291579" eaLnBrk="0" fontAlgn="base" hangingPunct="0">
              <a:spcBef>
                <a:spcPct val="0"/>
              </a:spcBef>
              <a:spcAft>
                <a:spcPct val="0"/>
              </a:spcAft>
              <a:defRPr kumimoji="1" sz="3061" b="1">
                <a:solidFill>
                  <a:schemeClr val="tx1"/>
                </a:solidFill>
                <a:latin typeface="Times New Roman" panose="02020603050405020304" pitchFamily="18" charset="0"/>
                <a:ea typeface="宋体" panose="02010600030101010101" pitchFamily="2" charset="-122"/>
              </a:defRPr>
            </a:lvl7pPr>
            <a:lvl8pPr marL="4373690" indent="-291579" eaLnBrk="0" fontAlgn="base" hangingPunct="0">
              <a:spcBef>
                <a:spcPct val="0"/>
              </a:spcBef>
              <a:spcAft>
                <a:spcPct val="0"/>
              </a:spcAft>
              <a:defRPr kumimoji="1" sz="3061" b="1">
                <a:solidFill>
                  <a:schemeClr val="tx1"/>
                </a:solidFill>
                <a:latin typeface="Times New Roman" panose="02020603050405020304" pitchFamily="18" charset="0"/>
                <a:ea typeface="宋体" panose="02010600030101010101" pitchFamily="2" charset="-122"/>
              </a:defRPr>
            </a:lvl8pPr>
            <a:lvl9pPr marL="4956848" indent="-291579" eaLnBrk="0" fontAlgn="base" hangingPunct="0">
              <a:spcBef>
                <a:spcPct val="0"/>
              </a:spcBef>
              <a:spcAft>
                <a:spcPct val="0"/>
              </a:spcAft>
              <a:defRPr kumimoji="1" sz="3061" b="1">
                <a:solidFill>
                  <a:schemeClr val="tx1"/>
                </a:solidFill>
                <a:latin typeface="Times New Roman" panose="02020603050405020304" pitchFamily="18" charset="0"/>
                <a:ea typeface="宋体" panose="02010600030101010101" pitchFamily="2" charset="-122"/>
              </a:defRPr>
            </a:lvl9pPr>
          </a:lstStyle>
          <a:p>
            <a:fld id="{53E6F32B-6FDA-4502-B394-C2936ACB43F4}" type="slidenum">
              <a:rPr kumimoji="0" lang="en-US" altLang="zh-CN" sz="1403" b="0"/>
              <a:pPr/>
              <a:t>92</a:t>
            </a:fld>
            <a:endParaRPr kumimoji="0" lang="en-US" altLang="zh-CN" sz="1403" b="0"/>
          </a:p>
        </p:txBody>
      </p:sp>
      <p:sp>
        <p:nvSpPr>
          <p:cNvPr id="16387" name="Rectangle 2"/>
          <p:cNvSpPr txBox="1">
            <a:spLocks noChangeArrowheads="1"/>
          </p:cNvSpPr>
          <p:nvPr/>
        </p:nvSpPr>
        <p:spPr bwMode="auto">
          <a:xfrm>
            <a:off x="1963382" y="305746"/>
            <a:ext cx="6291055"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r>
              <a:rPr lang="en-US" altLang="zh-CN" sz="3061" dirty="0">
                <a:latin typeface="Times New Roman" panose="02020603050405020304" pitchFamily="18" charset="0"/>
                <a:ea typeface="微软雅黑" panose="020B0503020204020204" pitchFamily="34" charset="-122"/>
                <a:cs typeface="Times New Roman" panose="02020603050405020304" pitchFamily="18" charset="0"/>
              </a:rPr>
              <a:t>5.5 </a:t>
            </a:r>
            <a:r>
              <a:rPr lang="zh-CN" altLang="en-US" sz="3061" dirty="0">
                <a:latin typeface="Times New Roman" panose="02020603050405020304" pitchFamily="18" charset="0"/>
                <a:ea typeface="微软雅黑" panose="020B0503020204020204" pitchFamily="34" charset="-122"/>
                <a:cs typeface="Times New Roman" panose="02020603050405020304" pitchFamily="18" charset="0"/>
              </a:rPr>
              <a:t>基于伪彩色处理的图像增强</a:t>
            </a:r>
          </a:p>
        </p:txBody>
      </p:sp>
      <p:sp>
        <p:nvSpPr>
          <p:cNvPr id="16388" name="Text Box 4"/>
          <p:cNvSpPr txBox="1">
            <a:spLocks noChangeArrowheads="1"/>
          </p:cNvSpPr>
          <p:nvPr/>
        </p:nvSpPr>
        <p:spPr bwMode="auto">
          <a:xfrm>
            <a:off x="2167888" y="1571247"/>
            <a:ext cx="7570730" cy="2164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7" tIns="45718" rIns="91437" bIns="45718">
            <a:spAutoFit/>
          </a:bodyPr>
          <a:lstStyle>
            <a:lvl1pPr>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nSpc>
                <a:spcPct val="120000"/>
              </a:lnSpc>
              <a:spcBef>
                <a:spcPct val="40000"/>
              </a:spcBef>
              <a:buClrTx/>
              <a:buSzTx/>
              <a:buFontTx/>
              <a:buNone/>
            </a:pPr>
            <a:r>
              <a:rPr lang="en-US" altLang="zh-CN" sz="3061">
                <a:ea typeface="黑体" panose="02010609060101010101" pitchFamily="49" charset="-122"/>
                <a:cs typeface="Times New Roman" panose="02020603050405020304" pitchFamily="18" charset="0"/>
              </a:rPr>
              <a:t>5.5.1</a:t>
            </a:r>
            <a:r>
              <a:rPr lang="zh-CN" altLang="en-US" sz="3061">
                <a:ea typeface="黑体" panose="02010609060101010101" pitchFamily="49" charset="-122"/>
                <a:cs typeface="Times New Roman" panose="02020603050405020304" pitchFamily="18" charset="0"/>
              </a:rPr>
              <a:t>密度分割法</a:t>
            </a:r>
            <a:endParaRPr lang="en-US" altLang="zh-CN" sz="3061">
              <a:ea typeface="黑体" panose="02010609060101010101" pitchFamily="49" charset="-122"/>
              <a:cs typeface="Times New Roman" panose="02020603050405020304" pitchFamily="18" charset="0"/>
            </a:endParaRPr>
          </a:p>
          <a:p>
            <a:pPr>
              <a:lnSpc>
                <a:spcPct val="120000"/>
              </a:lnSpc>
              <a:spcBef>
                <a:spcPct val="40000"/>
              </a:spcBef>
              <a:buClrTx/>
              <a:buSzTx/>
              <a:buFontTx/>
              <a:buNone/>
            </a:pPr>
            <a:r>
              <a:rPr lang="en-US" altLang="zh-CN" sz="3061">
                <a:ea typeface="黑体" panose="02010609060101010101" pitchFamily="49" charset="-122"/>
                <a:cs typeface="Times New Roman" panose="02020603050405020304" pitchFamily="18" charset="0"/>
              </a:rPr>
              <a:t>5.5.2</a:t>
            </a:r>
            <a:r>
              <a:rPr lang="zh-CN" altLang="en-US" sz="3061">
                <a:ea typeface="黑体" panose="02010609060101010101" pitchFamily="49" charset="-122"/>
                <a:cs typeface="Times New Roman" panose="02020603050405020304" pitchFamily="18" charset="0"/>
              </a:rPr>
              <a:t>空间域灰度级</a:t>
            </a:r>
            <a:r>
              <a:rPr lang="en-US" altLang="zh-CN" sz="3061">
                <a:ea typeface="黑体" panose="02010609060101010101" pitchFamily="49" charset="-122"/>
                <a:cs typeface="Times New Roman" panose="02020603050405020304" pitchFamily="18" charset="0"/>
              </a:rPr>
              <a:t>-</a:t>
            </a:r>
            <a:r>
              <a:rPr lang="zh-CN" altLang="en-US" sz="3061">
                <a:ea typeface="黑体" panose="02010609060101010101" pitchFamily="49" charset="-122"/>
                <a:cs typeface="Times New Roman" panose="02020603050405020304" pitchFamily="18" charset="0"/>
              </a:rPr>
              <a:t>彩色变换</a:t>
            </a:r>
            <a:endParaRPr lang="en-US" altLang="zh-CN" sz="3061">
              <a:ea typeface="黑体" panose="02010609060101010101" pitchFamily="49" charset="-122"/>
              <a:cs typeface="Times New Roman" panose="02020603050405020304" pitchFamily="18" charset="0"/>
            </a:endParaRPr>
          </a:p>
          <a:p>
            <a:pPr>
              <a:lnSpc>
                <a:spcPct val="120000"/>
              </a:lnSpc>
              <a:spcBef>
                <a:spcPct val="40000"/>
              </a:spcBef>
              <a:buClrTx/>
              <a:buSzTx/>
              <a:buFontTx/>
              <a:buNone/>
            </a:pPr>
            <a:r>
              <a:rPr lang="en-US" altLang="zh-CN" sz="3061">
                <a:ea typeface="黑体" panose="02010609060101010101" pitchFamily="49" charset="-122"/>
                <a:cs typeface="Times New Roman" panose="02020603050405020304" pitchFamily="18" charset="0"/>
              </a:rPr>
              <a:t>5.5.3</a:t>
            </a:r>
            <a:r>
              <a:rPr lang="zh-CN" altLang="en-US" sz="3061">
                <a:ea typeface="黑体" panose="02010609060101010101" pitchFamily="49" charset="-122"/>
                <a:cs typeface="Times New Roman" panose="02020603050405020304" pitchFamily="18" charset="0"/>
              </a:rPr>
              <a:t>频域伪彩色增强</a:t>
            </a:r>
            <a:endParaRPr lang="en-US" altLang="zh-CN" sz="3061">
              <a:ea typeface="黑体" panose="02010609060101010101" pitchFamily="49" charset="-122"/>
              <a:cs typeface="Times New Roman" panose="02020603050405020304" pitchFamily="18" charset="0"/>
            </a:endParaRPr>
          </a:p>
        </p:txBody>
      </p:sp>
      <p:grpSp>
        <p:nvGrpSpPr>
          <p:cNvPr id="5" name="组合 12"/>
          <p:cNvGrpSpPr>
            <a:grpSpLocks/>
          </p:cNvGrpSpPr>
          <p:nvPr/>
        </p:nvGrpSpPr>
        <p:grpSpPr bwMode="auto">
          <a:xfrm>
            <a:off x="8837580" y="907112"/>
            <a:ext cx="1314096" cy="287522"/>
            <a:chOff x="5734050" y="711200"/>
            <a:chExt cx="1030288" cy="225425"/>
          </a:xfrm>
        </p:grpSpPr>
        <p:sp>
          <p:nvSpPr>
            <p:cNvPr id="6" name="Rectangle 6"/>
            <p:cNvSpPr>
              <a:spLocks noChangeArrowheads="1"/>
            </p:cNvSpPr>
            <p:nvPr/>
          </p:nvSpPr>
          <p:spPr bwMode="auto">
            <a:xfrm>
              <a:off x="6369050" y="711200"/>
              <a:ext cx="168275" cy="225425"/>
            </a:xfrm>
            <a:prstGeom prst="rect">
              <a:avLst/>
            </a:prstGeom>
            <a:solidFill>
              <a:schemeClr val="bg1"/>
            </a:solidFill>
            <a:ln w="15875" algn="ctr">
              <a:solidFill>
                <a:srgbClr val="404F72"/>
              </a:solidFill>
              <a:miter lim="800000"/>
              <a:headEnd/>
              <a:tailEnd/>
            </a:ln>
          </p:spPr>
          <p:txBody>
            <a:bodyPr wrap="none" lIns="91429" tIns="45714" rIns="91429" bIns="45714"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SzTx/>
                <a:buFontTx/>
                <a:buNone/>
              </a:pPr>
              <a:endParaRPr lang="zh-CN" altLang="zh-CN" sz="2423">
                <a:solidFill>
                  <a:srgbClr val="000000"/>
                </a:solidFill>
                <a:latin typeface="Verdana" panose="020B0604030504040204" pitchFamily="34" charset="0"/>
              </a:endParaRPr>
            </a:p>
          </p:txBody>
        </p:sp>
        <p:sp>
          <p:nvSpPr>
            <p:cNvPr id="7" name="Rectangle 7"/>
            <p:cNvSpPr>
              <a:spLocks noChangeArrowheads="1"/>
            </p:cNvSpPr>
            <p:nvPr/>
          </p:nvSpPr>
          <p:spPr bwMode="auto">
            <a:xfrm>
              <a:off x="6169025" y="711200"/>
              <a:ext cx="144463" cy="225425"/>
            </a:xfrm>
            <a:prstGeom prst="rect">
              <a:avLst/>
            </a:prstGeom>
            <a:solidFill>
              <a:schemeClr val="bg1"/>
            </a:solidFill>
            <a:ln w="15875" algn="ctr">
              <a:solidFill>
                <a:srgbClr val="404F72"/>
              </a:solidFill>
              <a:miter lim="800000"/>
              <a:headEnd/>
              <a:tailEnd/>
            </a:ln>
          </p:spPr>
          <p:txBody>
            <a:bodyPr wrap="none" lIns="91429" tIns="45714" rIns="91429" bIns="45714"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SzTx/>
                <a:buFontTx/>
                <a:buNone/>
              </a:pPr>
              <a:endParaRPr lang="zh-CN" altLang="zh-CN" sz="2423">
                <a:solidFill>
                  <a:srgbClr val="000000"/>
                </a:solidFill>
                <a:latin typeface="Verdana" panose="020B0604030504040204" pitchFamily="34" charset="0"/>
              </a:endParaRPr>
            </a:p>
          </p:txBody>
        </p:sp>
        <p:sp>
          <p:nvSpPr>
            <p:cNvPr id="8" name="Rectangle 8"/>
            <p:cNvSpPr>
              <a:spLocks noChangeArrowheads="1"/>
            </p:cNvSpPr>
            <p:nvPr/>
          </p:nvSpPr>
          <p:spPr bwMode="auto">
            <a:xfrm>
              <a:off x="6000750" y="711200"/>
              <a:ext cx="109538" cy="225425"/>
            </a:xfrm>
            <a:prstGeom prst="rect">
              <a:avLst/>
            </a:prstGeom>
            <a:solidFill>
              <a:schemeClr val="bg1"/>
            </a:solidFill>
            <a:ln w="15875" algn="ctr">
              <a:solidFill>
                <a:srgbClr val="404F72"/>
              </a:solidFill>
              <a:miter lim="800000"/>
              <a:headEnd/>
              <a:tailEnd/>
            </a:ln>
          </p:spPr>
          <p:txBody>
            <a:bodyPr wrap="none" anchor="ctr"/>
            <a:lstStyle>
              <a:lvl1pPr>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endParaRPr lang="zh-CN" altLang="en-US" sz="2423">
                <a:latin typeface="Times New Roman" panose="02020603050405020304" pitchFamily="18" charset="0"/>
              </a:endParaRPr>
            </a:p>
          </p:txBody>
        </p:sp>
        <p:sp>
          <p:nvSpPr>
            <p:cNvPr id="9" name="Rectangle 9"/>
            <p:cNvSpPr>
              <a:spLocks noChangeArrowheads="1"/>
            </p:cNvSpPr>
            <p:nvPr/>
          </p:nvSpPr>
          <p:spPr bwMode="auto">
            <a:xfrm>
              <a:off x="5734050" y="711200"/>
              <a:ext cx="76200" cy="225425"/>
            </a:xfrm>
            <a:prstGeom prst="rect">
              <a:avLst/>
            </a:prstGeom>
            <a:solidFill>
              <a:schemeClr val="bg1"/>
            </a:solidFill>
            <a:ln w="15875" algn="ctr">
              <a:solidFill>
                <a:srgbClr val="404F72"/>
              </a:solidFill>
              <a:miter lim="800000"/>
              <a:headEnd/>
              <a:tailEnd/>
            </a:ln>
          </p:spPr>
          <p:txBody>
            <a:bodyPr wrap="none" anchor="ctr"/>
            <a:lstStyle>
              <a:lvl1pPr>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endParaRPr lang="zh-CN" altLang="en-US" sz="2423">
                <a:latin typeface="Times New Roman" panose="02020603050405020304" pitchFamily="18" charset="0"/>
              </a:endParaRPr>
            </a:p>
          </p:txBody>
        </p:sp>
        <p:sp>
          <p:nvSpPr>
            <p:cNvPr id="10" name="Rectangle 11"/>
            <p:cNvSpPr>
              <a:spLocks noChangeArrowheads="1"/>
            </p:cNvSpPr>
            <p:nvPr/>
          </p:nvSpPr>
          <p:spPr bwMode="auto">
            <a:xfrm>
              <a:off x="6596063" y="711200"/>
              <a:ext cx="168275" cy="225425"/>
            </a:xfrm>
            <a:prstGeom prst="rect">
              <a:avLst/>
            </a:prstGeom>
            <a:solidFill>
              <a:schemeClr val="bg1"/>
            </a:solidFill>
            <a:ln w="15875" algn="ctr">
              <a:solidFill>
                <a:srgbClr val="404F72"/>
              </a:solidFill>
              <a:miter lim="800000"/>
              <a:headEnd/>
              <a:tailEnd/>
            </a:ln>
          </p:spPr>
          <p:txBody>
            <a:bodyPr wrap="none" lIns="91429" tIns="45714" rIns="91429" bIns="45714"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SzTx/>
                <a:buFontTx/>
                <a:buNone/>
              </a:pPr>
              <a:endParaRPr lang="zh-CN" altLang="zh-CN" sz="2423">
                <a:solidFill>
                  <a:srgbClr val="000000"/>
                </a:solidFill>
                <a:latin typeface="Verdana" panose="020B0604030504040204" pitchFamily="34" charset="0"/>
              </a:endParaRPr>
            </a:p>
          </p:txBody>
        </p:sp>
        <p:sp>
          <p:nvSpPr>
            <p:cNvPr id="11" name="Rectangle 14"/>
            <p:cNvSpPr>
              <a:spLocks noChangeArrowheads="1"/>
            </p:cNvSpPr>
            <p:nvPr/>
          </p:nvSpPr>
          <p:spPr bwMode="auto">
            <a:xfrm>
              <a:off x="5851525" y="711200"/>
              <a:ext cx="92075" cy="225425"/>
            </a:xfrm>
            <a:prstGeom prst="rect">
              <a:avLst/>
            </a:prstGeom>
            <a:solidFill>
              <a:schemeClr val="bg1"/>
            </a:solidFill>
            <a:ln w="15875" algn="ctr">
              <a:solidFill>
                <a:srgbClr val="404F72"/>
              </a:solidFill>
              <a:miter lim="800000"/>
              <a:headEnd/>
              <a:tailEnd/>
            </a:ln>
          </p:spPr>
          <p:txBody>
            <a:bodyPr wrap="none" anchor="ctr"/>
            <a:lstStyle>
              <a:lvl1pPr>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eaLnBrk="1" hangingPunct="1">
                <a:spcBef>
                  <a:spcPct val="0"/>
                </a:spcBef>
                <a:buClrTx/>
                <a:buSzTx/>
                <a:buFontTx/>
                <a:buNone/>
              </a:pPr>
              <a:endParaRPr lang="zh-CN" altLang="en-US" sz="2423">
                <a:latin typeface="Times New Roman" panose="02020603050405020304" pitchFamily="18" charset="0"/>
              </a:endParaRPr>
            </a:p>
          </p:txBody>
        </p:sp>
      </p:grpSp>
    </p:spTree>
    <p:extLst>
      <p:ext uri="{BB962C8B-B14F-4D97-AF65-F5344CB8AC3E}">
        <p14:creationId xmlns:p14="http://schemas.microsoft.com/office/powerpoint/2010/main" val="352927342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93</a:t>
            </a:fld>
            <a:endParaRPr lang="en-US" altLang="zh-CN"/>
          </a:p>
        </p:txBody>
      </p:sp>
      <p:sp>
        <p:nvSpPr>
          <p:cNvPr id="3" name="Rectangle 2"/>
          <p:cNvSpPr txBox="1">
            <a:spLocks noChangeArrowheads="1"/>
          </p:cNvSpPr>
          <p:nvPr/>
        </p:nvSpPr>
        <p:spPr bwMode="auto">
          <a:xfrm>
            <a:off x="1963381" y="305746"/>
            <a:ext cx="5464352"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5.5.1</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密度分割法</a:t>
            </a:r>
          </a:p>
        </p:txBody>
      </p:sp>
      <p:sp>
        <p:nvSpPr>
          <p:cNvPr id="4" name="Rectangle 2"/>
          <p:cNvSpPr txBox="1">
            <a:spLocks noChangeArrowheads="1"/>
          </p:cNvSpPr>
          <p:nvPr/>
        </p:nvSpPr>
        <p:spPr bwMode="auto">
          <a:xfrm>
            <a:off x="5453094" y="899012"/>
            <a:ext cx="475730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基于伪彩色处理的图像增强</a:t>
            </a:r>
          </a:p>
        </p:txBody>
      </p:sp>
      <p:pic>
        <p:nvPicPr>
          <p:cNvPr id="5" name="图片 4"/>
          <p:cNvPicPr>
            <a:picLocks noChangeAspect="1"/>
          </p:cNvPicPr>
          <p:nvPr/>
        </p:nvPicPr>
        <p:blipFill>
          <a:blip r:embed="rId2"/>
          <a:stretch>
            <a:fillRect/>
          </a:stretch>
        </p:blipFill>
        <p:spPr>
          <a:xfrm>
            <a:off x="2341903" y="3576807"/>
            <a:ext cx="3111192" cy="2755004"/>
          </a:xfrm>
          <a:prstGeom prst="rect">
            <a:avLst/>
          </a:prstGeom>
        </p:spPr>
      </p:pic>
      <p:sp>
        <p:nvSpPr>
          <p:cNvPr id="6" name="文本框 5"/>
          <p:cNvSpPr txBox="1"/>
          <p:nvPr/>
        </p:nvSpPr>
        <p:spPr>
          <a:xfrm>
            <a:off x="2192643" y="1708679"/>
            <a:ext cx="8177435" cy="1819472"/>
          </a:xfrm>
          <a:prstGeom prst="rect">
            <a:avLst/>
          </a:prstGeom>
          <a:noFill/>
        </p:spPr>
        <p:txBody>
          <a:bodyPr wrap="square" rtlCol="0">
            <a:spAutoFit/>
          </a:bodyPr>
          <a:lstStyle/>
          <a:p>
            <a:pPr marL="437369" indent="-437369">
              <a:buClr>
                <a:srgbClr val="7000C8"/>
              </a:buClr>
              <a:buSzPct val="75000"/>
              <a:buFont typeface="Wingdings" panose="05000000000000000000" pitchFamily="2" charset="2"/>
              <a:buChar char="p"/>
            </a:pPr>
            <a:r>
              <a:rPr lang="zh-CN" altLang="en-US" sz="2806" dirty="0">
                <a:ea typeface="楷体" panose="02010609060101010101" pitchFamily="49" charset="-122"/>
                <a:cs typeface="Times New Roman" panose="02020603050405020304" pitchFamily="18" charset="0"/>
              </a:rPr>
              <a:t>一幅图像描述为三维函数</a:t>
            </a:r>
            <a:r>
              <a:rPr lang="en-US" altLang="zh-CN" sz="2806" dirty="0">
                <a:ea typeface="楷体" panose="02010609060101010101" pitchFamily="49" charset="-122"/>
                <a:cs typeface="Times New Roman" panose="02020603050405020304" pitchFamily="18" charset="0"/>
              </a:rPr>
              <a:t>(</a:t>
            </a:r>
            <a:r>
              <a:rPr lang="en-US" altLang="zh-CN" sz="2806" i="1" dirty="0" err="1">
                <a:ea typeface="楷体" panose="02010609060101010101" pitchFamily="49" charset="-122"/>
                <a:cs typeface="Times New Roman" panose="02020603050405020304" pitchFamily="18" charset="0"/>
              </a:rPr>
              <a:t>x</a:t>
            </a:r>
            <a:r>
              <a:rPr lang="en-US" altLang="zh-CN" sz="2806" dirty="0" err="1">
                <a:ea typeface="楷体" panose="02010609060101010101" pitchFamily="49" charset="-122"/>
                <a:cs typeface="Times New Roman" panose="02020603050405020304" pitchFamily="18" charset="0"/>
              </a:rPr>
              <a:t>,</a:t>
            </a:r>
            <a:r>
              <a:rPr lang="en-US" altLang="zh-CN" sz="2806" i="1" dirty="0" err="1">
                <a:ea typeface="楷体" panose="02010609060101010101" pitchFamily="49" charset="-122"/>
                <a:cs typeface="Times New Roman" panose="02020603050405020304" pitchFamily="18" charset="0"/>
              </a:rPr>
              <a:t>y</a:t>
            </a:r>
            <a:r>
              <a:rPr lang="en-US" altLang="zh-CN" sz="2806" i="1" dirty="0">
                <a:ea typeface="楷体" panose="02010609060101010101" pitchFamily="49" charset="-122"/>
                <a:cs typeface="Times New Roman" panose="02020603050405020304" pitchFamily="18" charset="0"/>
              </a:rPr>
              <a:t>, f</a:t>
            </a:r>
            <a:r>
              <a:rPr lang="en-US" altLang="zh-CN" sz="2806" dirty="0">
                <a:ea typeface="楷体" panose="02010609060101010101" pitchFamily="49" charset="-122"/>
                <a:cs typeface="Times New Roman" panose="02020603050405020304" pitchFamily="18" charset="0"/>
              </a:rPr>
              <a:t>(</a:t>
            </a:r>
            <a:r>
              <a:rPr lang="en-US" altLang="zh-CN" sz="2806" i="1" dirty="0" err="1">
                <a:ea typeface="楷体" panose="02010609060101010101" pitchFamily="49" charset="-122"/>
                <a:cs typeface="Times New Roman" panose="02020603050405020304" pitchFamily="18" charset="0"/>
              </a:rPr>
              <a:t>x</a:t>
            </a:r>
            <a:r>
              <a:rPr lang="en-US" altLang="zh-CN" sz="2806" dirty="0" err="1">
                <a:ea typeface="楷体" panose="02010609060101010101" pitchFamily="49" charset="-122"/>
                <a:cs typeface="Times New Roman" panose="02020603050405020304" pitchFamily="18" charset="0"/>
              </a:rPr>
              <a:t>,</a:t>
            </a:r>
            <a:r>
              <a:rPr lang="en-US" altLang="zh-CN" sz="2806" i="1" dirty="0" err="1">
                <a:ea typeface="楷体" panose="02010609060101010101" pitchFamily="49" charset="-122"/>
                <a:cs typeface="Times New Roman" panose="02020603050405020304" pitchFamily="18" charset="0"/>
              </a:rPr>
              <a:t>y</a:t>
            </a:r>
            <a:r>
              <a:rPr lang="en-US" altLang="zh-CN" sz="2806" dirty="0">
                <a:ea typeface="楷体" panose="02010609060101010101" pitchFamily="49" charset="-122"/>
                <a:cs typeface="Times New Roman" panose="02020603050405020304" pitchFamily="18" charset="0"/>
              </a:rPr>
              <a:t>))</a:t>
            </a:r>
          </a:p>
          <a:p>
            <a:pPr marL="437369" indent="-437369">
              <a:buClr>
                <a:srgbClr val="7000C8"/>
              </a:buClr>
              <a:buSzPct val="75000"/>
              <a:buFont typeface="Wingdings" panose="05000000000000000000" pitchFamily="2" charset="2"/>
              <a:buChar char="p"/>
            </a:pPr>
            <a:r>
              <a:rPr lang="zh-CN" altLang="en-US" sz="2806" dirty="0">
                <a:ea typeface="楷体" panose="02010609060101010101" pitchFamily="49" charset="-122"/>
                <a:cs typeface="Times New Roman" panose="02020603050405020304" pitchFamily="18" charset="0"/>
              </a:rPr>
              <a:t>在</a:t>
            </a:r>
            <a:r>
              <a:rPr lang="en-US" altLang="zh-CN" sz="2806" i="1" dirty="0">
                <a:ea typeface="楷体" panose="02010609060101010101" pitchFamily="49" charset="-122"/>
                <a:cs typeface="Times New Roman" panose="02020603050405020304" pitchFamily="18" charset="0"/>
              </a:rPr>
              <a:t>f</a:t>
            </a:r>
            <a:r>
              <a:rPr lang="en-US" altLang="zh-CN" sz="2806" dirty="0">
                <a:ea typeface="楷体" panose="02010609060101010101" pitchFamily="49" charset="-122"/>
                <a:cs typeface="Times New Roman" panose="02020603050405020304" pitchFamily="18" charset="0"/>
              </a:rPr>
              <a:t>(</a:t>
            </a:r>
            <a:r>
              <a:rPr lang="en-US" altLang="zh-CN" sz="2806" i="1" dirty="0" err="1">
                <a:ea typeface="楷体" panose="02010609060101010101" pitchFamily="49" charset="-122"/>
                <a:cs typeface="Times New Roman" panose="02020603050405020304" pitchFamily="18" charset="0"/>
              </a:rPr>
              <a:t>x</a:t>
            </a:r>
            <a:r>
              <a:rPr lang="en-US" altLang="zh-CN" sz="2806" dirty="0" err="1">
                <a:ea typeface="楷体" panose="02010609060101010101" pitchFamily="49" charset="-122"/>
                <a:cs typeface="Times New Roman" panose="02020603050405020304" pitchFamily="18" charset="0"/>
              </a:rPr>
              <a:t>,</a:t>
            </a:r>
            <a:r>
              <a:rPr lang="en-US" altLang="zh-CN" sz="2806" i="1" dirty="0" err="1">
                <a:ea typeface="楷体" panose="02010609060101010101" pitchFamily="49" charset="-122"/>
                <a:cs typeface="Times New Roman" panose="02020603050405020304" pitchFamily="18" charset="0"/>
              </a:rPr>
              <a:t>y</a:t>
            </a:r>
            <a:r>
              <a:rPr lang="en-US" altLang="zh-CN" sz="2806" dirty="0">
                <a:ea typeface="楷体" panose="02010609060101010101" pitchFamily="49" charset="-122"/>
                <a:cs typeface="Times New Roman" panose="02020603050405020304" pitchFamily="18" charset="0"/>
              </a:rPr>
              <a:t>)=</a:t>
            </a:r>
            <a:r>
              <a:rPr lang="en-US" altLang="zh-CN" sz="2806" i="1" dirty="0">
                <a:ea typeface="楷体" panose="02010609060101010101" pitchFamily="49" charset="-122"/>
                <a:cs typeface="Times New Roman" panose="02020603050405020304" pitchFamily="18" charset="0"/>
              </a:rPr>
              <a:t>L</a:t>
            </a:r>
            <a:r>
              <a:rPr lang="en-US" altLang="zh-CN" sz="2806" baseline="-25000" dirty="0">
                <a:ea typeface="楷体" panose="02010609060101010101" pitchFamily="49" charset="-122"/>
                <a:cs typeface="Times New Roman" panose="02020603050405020304" pitchFamily="18" charset="0"/>
              </a:rPr>
              <a:t>i</a:t>
            </a:r>
            <a:r>
              <a:rPr lang="en-US" altLang="zh-CN" sz="2806" i="1" dirty="0">
                <a:ea typeface="楷体" panose="02010609060101010101" pitchFamily="49" charset="-122"/>
                <a:cs typeface="Times New Roman" panose="02020603050405020304" pitchFamily="18" charset="0"/>
              </a:rPr>
              <a:t> ,</a:t>
            </a:r>
            <a:r>
              <a:rPr lang="en-US" altLang="zh-CN" sz="2806" i="1" dirty="0" err="1">
                <a:ea typeface="楷体" panose="02010609060101010101" pitchFamily="49" charset="-122"/>
                <a:cs typeface="Times New Roman" panose="02020603050405020304" pitchFamily="18" charset="0"/>
              </a:rPr>
              <a:t>i</a:t>
            </a:r>
            <a:r>
              <a:rPr lang="en-US" altLang="zh-CN" sz="2806" dirty="0">
                <a:ea typeface="楷体" panose="02010609060101010101" pitchFamily="49" charset="-122"/>
                <a:cs typeface="Times New Roman" panose="02020603050405020304" pitchFamily="18" charset="0"/>
              </a:rPr>
              <a:t>=1,2,…,</a:t>
            </a:r>
            <a:r>
              <a:rPr lang="en-US" altLang="zh-CN" sz="2806" i="1" dirty="0">
                <a:ea typeface="楷体" panose="02010609060101010101" pitchFamily="49" charset="-122"/>
                <a:cs typeface="Times New Roman" panose="02020603050405020304" pitchFamily="18" charset="0"/>
              </a:rPr>
              <a:t>M</a:t>
            </a:r>
            <a:r>
              <a:rPr lang="zh-CN" altLang="en-US" sz="2806" dirty="0">
                <a:ea typeface="楷体" panose="02010609060101010101" pitchFamily="49" charset="-122"/>
                <a:cs typeface="Times New Roman" panose="02020603050405020304" pitchFamily="18" charset="0"/>
              </a:rPr>
              <a:t>处放置平行</a:t>
            </a:r>
            <a:r>
              <a:rPr lang="en-US" altLang="zh-CN" sz="2806" i="1" dirty="0" err="1">
                <a:ea typeface="楷体" panose="02010609060101010101" pitchFamily="49" charset="-122"/>
                <a:cs typeface="Times New Roman" panose="02020603050405020304" pitchFamily="18" charset="0"/>
              </a:rPr>
              <a:t>xoy</a:t>
            </a:r>
            <a:r>
              <a:rPr lang="zh-CN" altLang="en-US" sz="2806" dirty="0">
                <a:ea typeface="楷体" panose="02010609060101010101" pitchFamily="49" charset="-122"/>
                <a:cs typeface="Times New Roman" panose="02020603050405020304" pitchFamily="18" charset="0"/>
              </a:rPr>
              <a:t>坐标面的</a:t>
            </a:r>
            <a:r>
              <a:rPr lang="en-US" altLang="zh-CN" sz="2806" dirty="0">
                <a:ea typeface="楷体" panose="02010609060101010101" pitchFamily="49" charset="-122"/>
                <a:cs typeface="Times New Roman" panose="02020603050405020304" pitchFamily="18" charset="0"/>
              </a:rPr>
              <a:t>M</a:t>
            </a:r>
            <a:r>
              <a:rPr lang="zh-CN" altLang="en-US" sz="2806" dirty="0">
                <a:ea typeface="楷体" panose="02010609060101010101" pitchFamily="49" charset="-122"/>
                <a:cs typeface="Times New Roman" panose="02020603050405020304" pitchFamily="18" charset="0"/>
              </a:rPr>
              <a:t>个切割平面</a:t>
            </a:r>
            <a:endParaRPr lang="en-US" altLang="zh-CN" sz="2806" dirty="0">
              <a:ea typeface="楷体" panose="02010609060101010101" pitchFamily="49" charset="-122"/>
              <a:cs typeface="Times New Roman" panose="02020603050405020304" pitchFamily="18" charset="0"/>
            </a:endParaRPr>
          </a:p>
          <a:p>
            <a:pPr marL="437369" indent="-437369">
              <a:buClr>
                <a:srgbClr val="7000C8"/>
              </a:buClr>
              <a:buSzPct val="75000"/>
              <a:buFont typeface="Wingdings" panose="05000000000000000000" pitchFamily="2" charset="2"/>
              <a:buChar char="p"/>
            </a:pPr>
            <a:r>
              <a:rPr lang="zh-CN" altLang="en-US" sz="2806" dirty="0">
                <a:ea typeface="楷体" panose="02010609060101010101" pitchFamily="49" charset="-122"/>
                <a:cs typeface="Times New Roman" panose="02020603050405020304" pitchFamily="18" charset="0"/>
              </a:rPr>
              <a:t>分割</a:t>
            </a:r>
            <a:r>
              <a:rPr lang="en-US" altLang="zh-CN" sz="2806" i="1" dirty="0">
                <a:ea typeface="楷体" panose="02010609060101010101" pitchFamily="49" charset="-122"/>
                <a:cs typeface="Times New Roman" panose="02020603050405020304" pitchFamily="18" charset="0"/>
              </a:rPr>
              <a:t>M</a:t>
            </a:r>
            <a:r>
              <a:rPr lang="zh-CN" altLang="zh-CN" sz="2806" dirty="0">
                <a:ea typeface="楷体" panose="02010609060101010101" pitchFamily="49" charset="-122"/>
                <a:cs typeface="Times New Roman" panose="02020603050405020304" pitchFamily="18" charset="0"/>
              </a:rPr>
              <a:t>个不同灰度级区域</a:t>
            </a:r>
            <a:r>
              <a:rPr lang="zh-CN" altLang="en-US" sz="2806" dirty="0">
                <a:ea typeface="楷体" panose="02010609060101010101" pitchFamily="49" charset="-122"/>
                <a:cs typeface="Times New Roman" panose="02020603050405020304" pitchFamily="18" charset="0"/>
              </a:rPr>
              <a:t>，</a:t>
            </a:r>
            <a:r>
              <a:rPr lang="zh-CN" altLang="zh-CN" sz="2806" dirty="0">
                <a:ea typeface="楷体" panose="02010609060101010101" pitchFamily="49" charset="-122"/>
                <a:cs typeface="Times New Roman" panose="02020603050405020304" pitchFamily="18" charset="0"/>
              </a:rPr>
              <a:t>分配</a:t>
            </a:r>
            <a:r>
              <a:rPr lang="en-US" altLang="zh-CN" sz="2806" i="1" dirty="0">
                <a:ea typeface="楷体" panose="02010609060101010101" pitchFamily="49" charset="-122"/>
                <a:cs typeface="Times New Roman" panose="02020603050405020304" pitchFamily="18" charset="0"/>
              </a:rPr>
              <a:t>M</a:t>
            </a:r>
            <a:r>
              <a:rPr lang="zh-CN" altLang="zh-CN" sz="2806" dirty="0">
                <a:ea typeface="楷体" panose="02010609060101010101" pitchFamily="49" charset="-122"/>
                <a:cs typeface="Times New Roman" panose="02020603050405020304" pitchFamily="18" charset="0"/>
              </a:rPr>
              <a:t>种不同颜色</a:t>
            </a:r>
            <a:endParaRPr lang="zh-CN" altLang="en-US" sz="2806" dirty="0">
              <a:ea typeface="楷体" panose="02010609060101010101" pitchFamily="49" charset="-122"/>
              <a:cs typeface="Times New Roman" panose="02020603050405020304" pitchFamily="18" charset="0"/>
            </a:endParaRPr>
          </a:p>
        </p:txBody>
      </p:sp>
      <p:pic>
        <p:nvPicPr>
          <p:cNvPr id="7" name="图片 6"/>
          <p:cNvPicPr>
            <a:picLocks noChangeAspect="1"/>
          </p:cNvPicPr>
          <p:nvPr/>
        </p:nvPicPr>
        <p:blipFill>
          <a:blip r:embed="rId3"/>
          <a:stretch>
            <a:fillRect/>
          </a:stretch>
        </p:blipFill>
        <p:spPr>
          <a:xfrm>
            <a:off x="5826957" y="3530891"/>
            <a:ext cx="4151502" cy="2800921"/>
          </a:xfrm>
          <a:prstGeom prst="rect">
            <a:avLst/>
          </a:prstGeom>
        </p:spPr>
      </p:pic>
      <p:sp>
        <p:nvSpPr>
          <p:cNvPr id="8" name="矩形 7"/>
          <p:cNvSpPr/>
          <p:nvPr/>
        </p:nvSpPr>
        <p:spPr>
          <a:xfrm>
            <a:off x="1732636" y="1176258"/>
            <a:ext cx="8188642" cy="445635"/>
          </a:xfrm>
          <a:prstGeom prst="rect">
            <a:avLst/>
          </a:prstGeom>
        </p:spPr>
        <p:txBody>
          <a:bodyPr wrap="square">
            <a:spAutoFit/>
          </a:bodyPr>
          <a:lstStyle/>
          <a:p>
            <a:pPr algn="just">
              <a:buClr>
                <a:srgbClr val="7000C8"/>
              </a:buClr>
              <a:buSzPct val="75000"/>
            </a:pPr>
            <a:r>
              <a:rPr lang="zh-CN" altLang="en-US" sz="2296" kern="100" dirty="0">
                <a:solidFill>
                  <a:srgbClr val="0000CC"/>
                </a:solidFill>
                <a:latin typeface="+mj-ea"/>
                <a:ea typeface="+mj-ea"/>
                <a:cs typeface="Times New Roman" panose="02020603050405020304" pitchFamily="18" charset="0"/>
              </a:rPr>
              <a:t>（</a:t>
            </a:r>
            <a:r>
              <a:rPr lang="en-US" altLang="zh-CN" sz="2296" kern="100" dirty="0">
                <a:solidFill>
                  <a:srgbClr val="0000CC"/>
                </a:solidFill>
                <a:latin typeface="+mj-ea"/>
                <a:ea typeface="+mj-ea"/>
                <a:cs typeface="Times New Roman" panose="02020603050405020304" pitchFamily="18" charset="0"/>
              </a:rPr>
              <a:t>1</a:t>
            </a:r>
            <a:r>
              <a:rPr lang="zh-CN" altLang="en-US" sz="2296" kern="100" dirty="0">
                <a:solidFill>
                  <a:srgbClr val="0000CC"/>
                </a:solidFill>
                <a:latin typeface="+mj-ea"/>
                <a:ea typeface="+mj-ea"/>
                <a:cs typeface="Times New Roman" panose="02020603050405020304" pitchFamily="18" charset="0"/>
              </a:rPr>
              <a:t>）原理</a:t>
            </a:r>
            <a:endParaRPr lang="zh-CN" altLang="zh-CN" sz="2296" kern="100" dirty="0">
              <a:solidFill>
                <a:srgbClr val="0000CC"/>
              </a:solidFill>
              <a:latin typeface="+mj-ea"/>
              <a:ea typeface="+mj-ea"/>
              <a:cs typeface="Times New Roman" panose="02020603050405020304" pitchFamily="18" charset="0"/>
            </a:endParaRPr>
          </a:p>
        </p:txBody>
      </p:sp>
    </p:spTree>
    <p:extLst>
      <p:ext uri="{BB962C8B-B14F-4D97-AF65-F5344CB8AC3E}">
        <p14:creationId xmlns:p14="http://schemas.microsoft.com/office/powerpoint/2010/main" val="234498361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94</a:t>
            </a:fld>
            <a:endParaRPr lang="en-US" altLang="zh-CN"/>
          </a:p>
        </p:txBody>
      </p:sp>
      <p:sp>
        <p:nvSpPr>
          <p:cNvPr id="3" name="Rectangle 2"/>
          <p:cNvSpPr txBox="1">
            <a:spLocks noChangeArrowheads="1"/>
          </p:cNvSpPr>
          <p:nvPr/>
        </p:nvSpPr>
        <p:spPr bwMode="auto">
          <a:xfrm>
            <a:off x="1963381" y="305746"/>
            <a:ext cx="5464352"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5.5.1</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密度分割法</a:t>
            </a:r>
          </a:p>
        </p:txBody>
      </p:sp>
      <p:sp>
        <p:nvSpPr>
          <p:cNvPr id="4" name="Rectangle 2"/>
          <p:cNvSpPr txBox="1">
            <a:spLocks noChangeArrowheads="1"/>
          </p:cNvSpPr>
          <p:nvPr/>
        </p:nvSpPr>
        <p:spPr bwMode="auto">
          <a:xfrm>
            <a:off x="5453094" y="899012"/>
            <a:ext cx="475730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基于伪彩色处理的图像增强</a:t>
            </a:r>
          </a:p>
        </p:txBody>
      </p:sp>
      <p:sp>
        <p:nvSpPr>
          <p:cNvPr id="6" name="文本框 5"/>
          <p:cNvSpPr txBox="1"/>
          <p:nvPr/>
        </p:nvSpPr>
        <p:spPr>
          <a:xfrm>
            <a:off x="2197019" y="2417716"/>
            <a:ext cx="7944132" cy="3978397"/>
          </a:xfrm>
          <a:prstGeom prst="rect">
            <a:avLst/>
          </a:prstGeom>
          <a:noFill/>
        </p:spPr>
        <p:txBody>
          <a:bodyPr wrap="square" rtlCol="0">
            <a:spAutoFit/>
          </a:bodyPr>
          <a:lstStyle/>
          <a:p>
            <a:pPr indent="459180"/>
            <a:r>
              <a:rPr lang="en-US" altLang="zh-CN" sz="2806" dirty="0">
                <a:ea typeface="楷体" panose="02010609060101010101" pitchFamily="49" charset="-122"/>
                <a:cs typeface="Times New Roman" panose="02020603050405020304" pitchFamily="18" charset="0"/>
              </a:rPr>
              <a:t>Image = double(</a:t>
            </a:r>
            <a:r>
              <a:rPr lang="en-US" altLang="zh-CN" sz="2806" dirty="0" err="1">
                <a:ea typeface="楷体" panose="02010609060101010101" pitchFamily="49" charset="-122"/>
                <a:cs typeface="Times New Roman" panose="02020603050405020304" pitchFamily="18" charset="0"/>
              </a:rPr>
              <a:t>imread</a:t>
            </a:r>
            <a:r>
              <a:rPr lang="en-US" altLang="zh-CN" sz="2806" dirty="0">
                <a:ea typeface="楷体" panose="02010609060101010101" pitchFamily="49" charset="-122"/>
                <a:cs typeface="Times New Roman" panose="02020603050405020304" pitchFamily="18" charset="0"/>
              </a:rPr>
              <a:t>('yaogan1.bmp'));</a:t>
            </a:r>
            <a:endParaRPr lang="zh-CN" altLang="zh-CN" sz="2806" dirty="0">
              <a:ea typeface="楷体" panose="02010609060101010101" pitchFamily="49" charset="-122"/>
              <a:cs typeface="Times New Roman" panose="02020603050405020304" pitchFamily="18" charset="0"/>
            </a:endParaRPr>
          </a:p>
          <a:p>
            <a:pPr indent="459180"/>
            <a:r>
              <a:rPr lang="en-US" altLang="zh-CN" sz="2806" dirty="0">
                <a:ea typeface="楷体" panose="02010609060101010101" pitchFamily="49" charset="-122"/>
                <a:cs typeface="Times New Roman" panose="02020603050405020304" pitchFamily="18" charset="0"/>
              </a:rPr>
              <a:t>[</a:t>
            </a:r>
            <a:r>
              <a:rPr lang="en-US" altLang="zh-CN" sz="2806" dirty="0" err="1">
                <a:ea typeface="楷体" panose="02010609060101010101" pitchFamily="49" charset="-122"/>
                <a:cs typeface="Times New Roman" panose="02020603050405020304" pitchFamily="18" charset="0"/>
              </a:rPr>
              <a:t>height,width</a:t>
            </a:r>
            <a:r>
              <a:rPr lang="en-US" altLang="zh-CN" sz="2806" dirty="0">
                <a:ea typeface="楷体" panose="02010609060101010101" pitchFamily="49" charset="-122"/>
                <a:cs typeface="Times New Roman" panose="02020603050405020304" pitchFamily="18" charset="0"/>
              </a:rPr>
              <a:t>]=size(Image);</a:t>
            </a:r>
            <a:endParaRPr lang="zh-CN" altLang="zh-CN" sz="2806" dirty="0">
              <a:ea typeface="楷体" panose="02010609060101010101" pitchFamily="49" charset="-122"/>
              <a:cs typeface="Times New Roman" panose="02020603050405020304" pitchFamily="18" charset="0"/>
            </a:endParaRPr>
          </a:p>
          <a:p>
            <a:pPr indent="459180"/>
            <a:r>
              <a:rPr lang="en-US" altLang="zh-CN" sz="2806" dirty="0" err="1">
                <a:ea typeface="楷体" panose="02010609060101010101" pitchFamily="49" charset="-122"/>
                <a:cs typeface="Times New Roman" panose="02020603050405020304" pitchFamily="18" charset="0"/>
              </a:rPr>
              <a:t>NewImage</a:t>
            </a:r>
            <a:r>
              <a:rPr lang="en-US" altLang="zh-CN" sz="2806" dirty="0">
                <a:ea typeface="楷体" panose="02010609060101010101" pitchFamily="49" charset="-122"/>
                <a:cs typeface="Times New Roman" panose="02020603050405020304" pitchFamily="18" charset="0"/>
              </a:rPr>
              <a:t>=zeros(height,width,3);</a:t>
            </a:r>
            <a:endParaRPr lang="zh-CN" altLang="zh-CN" sz="2806" dirty="0">
              <a:ea typeface="楷体" panose="02010609060101010101" pitchFamily="49" charset="-122"/>
              <a:cs typeface="Times New Roman" panose="02020603050405020304" pitchFamily="18" charset="0"/>
            </a:endParaRPr>
          </a:p>
          <a:p>
            <a:pPr indent="459180"/>
            <a:r>
              <a:rPr lang="en-US" altLang="zh-CN" sz="2806" dirty="0">
                <a:ea typeface="楷体" panose="02010609060101010101" pitchFamily="49" charset="-122"/>
                <a:cs typeface="Times New Roman" panose="02020603050405020304" pitchFamily="18" charset="0"/>
              </a:rPr>
              <a:t>for </a:t>
            </a:r>
            <a:r>
              <a:rPr lang="en-US" altLang="zh-CN" sz="2806" dirty="0" err="1">
                <a:ea typeface="楷体" panose="02010609060101010101" pitchFamily="49" charset="-122"/>
                <a:cs typeface="Times New Roman" panose="02020603050405020304" pitchFamily="18" charset="0"/>
              </a:rPr>
              <a:t>i</a:t>
            </a:r>
            <a:r>
              <a:rPr lang="en-US" altLang="zh-CN" sz="2806" dirty="0">
                <a:ea typeface="楷体" panose="02010609060101010101" pitchFamily="49" charset="-122"/>
                <a:cs typeface="Times New Roman" panose="02020603050405020304" pitchFamily="18" charset="0"/>
              </a:rPr>
              <a:t>=1:height</a:t>
            </a:r>
            <a:endParaRPr lang="zh-CN" altLang="zh-CN" sz="2806" dirty="0">
              <a:ea typeface="楷体" panose="02010609060101010101" pitchFamily="49" charset="-122"/>
              <a:cs typeface="Times New Roman" panose="02020603050405020304" pitchFamily="18" charset="0"/>
            </a:endParaRPr>
          </a:p>
          <a:p>
            <a:pPr indent="459180"/>
            <a:r>
              <a:rPr lang="en-US" altLang="zh-CN" sz="2806" dirty="0">
                <a:ea typeface="楷体" panose="02010609060101010101" pitchFamily="49" charset="-122"/>
                <a:cs typeface="Times New Roman" panose="02020603050405020304" pitchFamily="18" charset="0"/>
              </a:rPr>
              <a:t>    for j=1:width</a:t>
            </a:r>
            <a:endParaRPr lang="zh-CN" altLang="zh-CN" sz="2806" dirty="0">
              <a:ea typeface="楷体" panose="02010609060101010101" pitchFamily="49" charset="-122"/>
              <a:cs typeface="Times New Roman" panose="02020603050405020304" pitchFamily="18" charset="0"/>
            </a:endParaRPr>
          </a:p>
          <a:p>
            <a:pPr indent="459180"/>
            <a:r>
              <a:rPr lang="en-US" altLang="zh-CN" sz="2806" dirty="0">
                <a:ea typeface="楷体" panose="02010609060101010101" pitchFamily="49" charset="-122"/>
                <a:cs typeface="Times New Roman" panose="02020603050405020304" pitchFamily="18" charset="0"/>
              </a:rPr>
              <a:t>        if  Image(</a:t>
            </a:r>
            <a:r>
              <a:rPr lang="en-US" altLang="zh-CN" sz="2806" dirty="0" err="1">
                <a:ea typeface="楷体" panose="02010609060101010101" pitchFamily="49" charset="-122"/>
                <a:cs typeface="Times New Roman" panose="02020603050405020304" pitchFamily="18" charset="0"/>
              </a:rPr>
              <a:t>i,j</a:t>
            </a:r>
            <a:r>
              <a:rPr lang="en-US" altLang="zh-CN" sz="2806" dirty="0">
                <a:ea typeface="楷体" panose="02010609060101010101" pitchFamily="49" charset="-122"/>
                <a:cs typeface="Times New Roman" panose="02020603050405020304" pitchFamily="18" charset="0"/>
              </a:rPr>
              <a:t>)&lt;52    %</a:t>
            </a:r>
            <a:r>
              <a:rPr lang="zh-CN" altLang="zh-CN" sz="2806" dirty="0">
                <a:ea typeface="楷体" panose="02010609060101010101" pitchFamily="49" charset="-122"/>
                <a:cs typeface="Times New Roman" panose="02020603050405020304" pitchFamily="18" charset="0"/>
              </a:rPr>
              <a:t>灰度级位于</a:t>
            </a:r>
            <a:r>
              <a:rPr lang="en-US" altLang="zh-CN" sz="2806" dirty="0">
                <a:ea typeface="楷体" panose="02010609060101010101" pitchFamily="49" charset="-122"/>
                <a:cs typeface="Times New Roman" panose="02020603050405020304" pitchFamily="18" charset="0"/>
              </a:rPr>
              <a:t>[0,52</a:t>
            </a:r>
            <a:r>
              <a:rPr lang="en-US" altLang="zh-CN" sz="2806" dirty="0">
                <a:ea typeface="楷体" panose="02010609060101010101" pitchFamily="49" charset="-122"/>
                <a:cs typeface="Times New Roman" panose="02020603050405020304" pitchFamily="18" charset="0"/>
                <a:sym typeface="Symbol" panose="05050102010706020507" pitchFamily="18" charset="2"/>
              </a:rPr>
              <a:t></a:t>
            </a:r>
            <a:r>
              <a:rPr lang="en-US" altLang="zh-CN" sz="2806" dirty="0">
                <a:ea typeface="楷体" panose="02010609060101010101" pitchFamily="49" charset="-122"/>
                <a:cs typeface="Times New Roman" panose="02020603050405020304" pitchFamily="18" charset="0"/>
              </a:rPr>
              <a:t> </a:t>
            </a:r>
            <a:endParaRPr lang="zh-CN" altLang="zh-CN" sz="2806" dirty="0">
              <a:ea typeface="楷体" panose="02010609060101010101" pitchFamily="49" charset="-122"/>
              <a:cs typeface="Times New Roman" panose="02020603050405020304" pitchFamily="18" charset="0"/>
            </a:endParaRPr>
          </a:p>
          <a:p>
            <a:pPr indent="459180"/>
            <a:r>
              <a:rPr lang="en-US" altLang="zh-CN" sz="2806" dirty="0">
                <a:ea typeface="楷体" panose="02010609060101010101" pitchFamily="49" charset="-122"/>
                <a:cs typeface="Times New Roman" panose="02020603050405020304" pitchFamily="18" charset="0"/>
              </a:rPr>
              <a:t>            </a:t>
            </a:r>
            <a:r>
              <a:rPr lang="en-US" altLang="zh-CN" sz="2806" dirty="0" err="1">
                <a:ea typeface="楷体" panose="02010609060101010101" pitchFamily="49" charset="-122"/>
                <a:cs typeface="Times New Roman" panose="02020603050405020304" pitchFamily="18" charset="0"/>
              </a:rPr>
              <a:t>NewImage</a:t>
            </a:r>
            <a:r>
              <a:rPr lang="en-US" altLang="zh-CN" sz="2806" dirty="0">
                <a:ea typeface="楷体" panose="02010609060101010101" pitchFamily="49" charset="-122"/>
                <a:cs typeface="Times New Roman" panose="02020603050405020304" pitchFamily="18" charset="0"/>
              </a:rPr>
              <a:t>(i,j,1)=16; </a:t>
            </a:r>
          </a:p>
          <a:p>
            <a:pPr indent="459180"/>
            <a:r>
              <a:rPr lang="en-US" altLang="zh-CN" sz="2806" dirty="0">
                <a:ea typeface="楷体" panose="02010609060101010101" pitchFamily="49" charset="-122"/>
                <a:cs typeface="Times New Roman" panose="02020603050405020304" pitchFamily="18" charset="0"/>
              </a:rPr>
              <a:t>            </a:t>
            </a:r>
            <a:r>
              <a:rPr lang="en-US" altLang="zh-CN" sz="2806" dirty="0" err="1">
                <a:ea typeface="楷体" panose="02010609060101010101" pitchFamily="49" charset="-122"/>
                <a:cs typeface="Times New Roman" panose="02020603050405020304" pitchFamily="18" charset="0"/>
              </a:rPr>
              <a:t>NewImage</a:t>
            </a:r>
            <a:r>
              <a:rPr lang="en-US" altLang="zh-CN" sz="2806" dirty="0">
                <a:ea typeface="楷体" panose="02010609060101010101" pitchFamily="49" charset="-122"/>
                <a:cs typeface="Times New Roman" panose="02020603050405020304" pitchFamily="18" charset="0"/>
              </a:rPr>
              <a:t>(i,j,2)=25; </a:t>
            </a:r>
            <a:endParaRPr lang="zh-CN" altLang="zh-CN" sz="2806" dirty="0">
              <a:ea typeface="楷体" panose="02010609060101010101" pitchFamily="49" charset="-122"/>
              <a:cs typeface="Times New Roman" panose="02020603050405020304" pitchFamily="18" charset="0"/>
            </a:endParaRPr>
          </a:p>
          <a:p>
            <a:pPr indent="459180"/>
            <a:r>
              <a:rPr lang="en-US" altLang="zh-CN" sz="2806" dirty="0">
                <a:ea typeface="楷体" panose="02010609060101010101" pitchFamily="49" charset="-122"/>
                <a:cs typeface="Times New Roman" panose="02020603050405020304" pitchFamily="18" charset="0"/>
              </a:rPr>
              <a:t>            </a:t>
            </a:r>
            <a:r>
              <a:rPr lang="en-US" altLang="zh-CN" sz="2806" dirty="0" err="1">
                <a:ea typeface="楷体" panose="02010609060101010101" pitchFamily="49" charset="-122"/>
                <a:cs typeface="Times New Roman" panose="02020603050405020304" pitchFamily="18" charset="0"/>
              </a:rPr>
              <a:t>NewImage</a:t>
            </a:r>
            <a:r>
              <a:rPr lang="en-US" altLang="zh-CN" sz="2806" dirty="0">
                <a:ea typeface="楷体" panose="02010609060101010101" pitchFamily="49" charset="-122"/>
                <a:cs typeface="Times New Roman" panose="02020603050405020304" pitchFamily="18" charset="0"/>
              </a:rPr>
              <a:t>(i,j,3)=64; </a:t>
            </a:r>
            <a:endParaRPr lang="zh-CN" altLang="en-US" sz="2806" dirty="0">
              <a:ea typeface="楷体" panose="02010609060101010101" pitchFamily="49" charset="-122"/>
              <a:cs typeface="Times New Roman" panose="02020603050405020304" pitchFamily="18" charset="0"/>
            </a:endParaRPr>
          </a:p>
        </p:txBody>
      </p:sp>
      <p:sp>
        <p:nvSpPr>
          <p:cNvPr id="8" name="矩形 7"/>
          <p:cNvSpPr/>
          <p:nvPr/>
        </p:nvSpPr>
        <p:spPr>
          <a:xfrm>
            <a:off x="2197019" y="1828879"/>
            <a:ext cx="7878374" cy="445635"/>
          </a:xfrm>
          <a:prstGeom prst="rect">
            <a:avLst/>
          </a:prstGeom>
        </p:spPr>
        <p:txBody>
          <a:bodyPr wrap="square">
            <a:spAutoFit/>
          </a:bodyPr>
          <a:lstStyle/>
          <a:p>
            <a:pPr marL="437369" indent="-437369">
              <a:buClr>
                <a:srgbClr val="7000C8"/>
              </a:buClr>
              <a:buSzPct val="75000"/>
              <a:buFont typeface="Wingdings" panose="05000000000000000000" pitchFamily="2" charset="2"/>
              <a:buChar char="n"/>
            </a:pPr>
            <a:r>
              <a:rPr lang="zh-CN" altLang="en-US" sz="2296" kern="100" dirty="0">
                <a:latin typeface="楷体" panose="02010609060101010101" pitchFamily="49" charset="-122"/>
                <a:ea typeface="楷体" panose="02010609060101010101" pitchFamily="49" charset="-122"/>
                <a:cs typeface="Times New Roman" panose="02020603050405020304" pitchFamily="18" charset="0"/>
              </a:rPr>
              <a:t>程序</a:t>
            </a:r>
            <a:endParaRPr lang="zh-CN" altLang="en-US" sz="2296" dirty="0">
              <a:latin typeface="楷体" panose="02010609060101010101" pitchFamily="49" charset="-122"/>
              <a:ea typeface="楷体" panose="02010609060101010101" pitchFamily="49" charset="-122"/>
            </a:endParaRPr>
          </a:p>
        </p:txBody>
      </p:sp>
      <p:sp>
        <p:nvSpPr>
          <p:cNvPr id="9" name="矩形 8"/>
          <p:cNvSpPr/>
          <p:nvPr/>
        </p:nvSpPr>
        <p:spPr>
          <a:xfrm>
            <a:off x="1732636" y="1176258"/>
            <a:ext cx="8188642" cy="445635"/>
          </a:xfrm>
          <a:prstGeom prst="rect">
            <a:avLst/>
          </a:prstGeom>
        </p:spPr>
        <p:txBody>
          <a:bodyPr wrap="square">
            <a:spAutoFit/>
          </a:bodyPr>
          <a:lstStyle/>
          <a:p>
            <a:pPr algn="just">
              <a:buClr>
                <a:srgbClr val="7000C8"/>
              </a:buClr>
              <a:buSzPct val="75000"/>
            </a:pPr>
            <a:r>
              <a:rPr lang="zh-CN" altLang="en-US" sz="2296" kern="100" dirty="0">
                <a:solidFill>
                  <a:srgbClr val="0000CC"/>
                </a:solidFill>
                <a:latin typeface="+mj-ea"/>
                <a:ea typeface="+mj-ea"/>
                <a:cs typeface="Times New Roman" panose="02020603050405020304" pitchFamily="18" charset="0"/>
              </a:rPr>
              <a:t>（</a:t>
            </a:r>
            <a:r>
              <a:rPr lang="en-US" altLang="zh-CN" sz="2296" kern="100" dirty="0">
                <a:solidFill>
                  <a:srgbClr val="0000CC"/>
                </a:solidFill>
                <a:latin typeface="+mj-ea"/>
                <a:ea typeface="+mj-ea"/>
                <a:cs typeface="Times New Roman" panose="02020603050405020304" pitchFamily="18" charset="0"/>
              </a:rPr>
              <a:t>2</a:t>
            </a:r>
            <a:r>
              <a:rPr lang="zh-CN" altLang="en-US" sz="2296" kern="100" dirty="0">
                <a:solidFill>
                  <a:srgbClr val="0000CC"/>
                </a:solidFill>
                <a:latin typeface="+mj-ea"/>
                <a:ea typeface="+mj-ea"/>
                <a:cs typeface="Times New Roman" panose="02020603050405020304" pitchFamily="18" charset="0"/>
              </a:rPr>
              <a:t>）例程</a:t>
            </a:r>
            <a:endParaRPr lang="zh-CN" altLang="zh-CN" sz="2296" kern="100" dirty="0">
              <a:solidFill>
                <a:srgbClr val="0000CC"/>
              </a:solidFill>
              <a:latin typeface="+mj-ea"/>
              <a:ea typeface="+mj-ea"/>
              <a:cs typeface="Times New Roman" panose="02020603050405020304" pitchFamily="18" charset="0"/>
            </a:endParaRPr>
          </a:p>
        </p:txBody>
      </p:sp>
    </p:spTree>
    <p:extLst>
      <p:ext uri="{BB962C8B-B14F-4D97-AF65-F5344CB8AC3E}">
        <p14:creationId xmlns:p14="http://schemas.microsoft.com/office/powerpoint/2010/main" val="407212004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95</a:t>
            </a:fld>
            <a:endParaRPr lang="en-US" altLang="zh-CN"/>
          </a:p>
        </p:txBody>
      </p:sp>
      <p:sp>
        <p:nvSpPr>
          <p:cNvPr id="3" name="Rectangle 2"/>
          <p:cNvSpPr txBox="1">
            <a:spLocks noChangeArrowheads="1"/>
          </p:cNvSpPr>
          <p:nvPr/>
        </p:nvSpPr>
        <p:spPr bwMode="auto">
          <a:xfrm>
            <a:off x="1963381" y="305746"/>
            <a:ext cx="5464352"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5.5.1</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密度分割法</a:t>
            </a:r>
          </a:p>
        </p:txBody>
      </p:sp>
      <p:sp>
        <p:nvSpPr>
          <p:cNvPr id="4" name="Rectangle 2"/>
          <p:cNvSpPr txBox="1">
            <a:spLocks noChangeArrowheads="1"/>
          </p:cNvSpPr>
          <p:nvPr/>
        </p:nvSpPr>
        <p:spPr bwMode="auto">
          <a:xfrm>
            <a:off x="5453094" y="899012"/>
            <a:ext cx="475730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基于伪彩色处理的图像增强</a:t>
            </a:r>
          </a:p>
        </p:txBody>
      </p:sp>
      <p:sp>
        <p:nvSpPr>
          <p:cNvPr id="5" name="文本框 4"/>
          <p:cNvSpPr txBox="1"/>
          <p:nvPr/>
        </p:nvSpPr>
        <p:spPr>
          <a:xfrm>
            <a:off x="1963381" y="1408439"/>
            <a:ext cx="8247014" cy="5273751"/>
          </a:xfrm>
          <a:prstGeom prst="rect">
            <a:avLst/>
          </a:prstGeom>
          <a:noFill/>
        </p:spPr>
        <p:txBody>
          <a:bodyPr wrap="square" rtlCol="0">
            <a:spAutoFit/>
          </a:bodyPr>
          <a:lstStyle/>
          <a:p>
            <a:r>
              <a:rPr lang="en-US" altLang="zh-CN" sz="2806" dirty="0">
                <a:ea typeface="楷体" panose="02010609060101010101" pitchFamily="49" charset="-122"/>
                <a:cs typeface="Times New Roman" panose="02020603050405020304" pitchFamily="18" charset="0"/>
              </a:rPr>
              <a:t>        </a:t>
            </a:r>
            <a:r>
              <a:rPr lang="en-US" altLang="zh-CN" sz="2806" dirty="0" err="1">
                <a:ea typeface="楷体" panose="02010609060101010101" pitchFamily="49" charset="-122"/>
                <a:cs typeface="Times New Roman" panose="02020603050405020304" pitchFamily="18" charset="0"/>
              </a:rPr>
              <a:t>elseif</a:t>
            </a:r>
            <a:r>
              <a:rPr lang="en-US" altLang="zh-CN" sz="2806" dirty="0">
                <a:ea typeface="楷体" panose="02010609060101010101" pitchFamily="49" charset="-122"/>
                <a:cs typeface="Times New Roman" panose="02020603050405020304" pitchFamily="18" charset="0"/>
              </a:rPr>
              <a:t>  Image(</a:t>
            </a:r>
            <a:r>
              <a:rPr lang="en-US" altLang="zh-CN" sz="2806" dirty="0" err="1">
                <a:ea typeface="楷体" panose="02010609060101010101" pitchFamily="49" charset="-122"/>
                <a:cs typeface="Times New Roman" panose="02020603050405020304" pitchFamily="18" charset="0"/>
              </a:rPr>
              <a:t>i,j</a:t>
            </a:r>
            <a:r>
              <a:rPr lang="en-US" altLang="zh-CN" sz="2806" dirty="0">
                <a:ea typeface="楷体" panose="02010609060101010101" pitchFamily="49" charset="-122"/>
                <a:cs typeface="Times New Roman" panose="02020603050405020304" pitchFamily="18" charset="0"/>
              </a:rPr>
              <a:t>)&lt;92      %</a:t>
            </a:r>
            <a:r>
              <a:rPr lang="zh-CN" altLang="zh-CN" sz="2806" dirty="0">
                <a:ea typeface="楷体" panose="02010609060101010101" pitchFamily="49" charset="-122"/>
                <a:cs typeface="Times New Roman" panose="02020603050405020304" pitchFamily="18" charset="0"/>
              </a:rPr>
              <a:t>灰度级位于</a:t>
            </a:r>
            <a:r>
              <a:rPr lang="en-US" altLang="zh-CN" sz="2806" dirty="0">
                <a:ea typeface="楷体" panose="02010609060101010101" pitchFamily="49" charset="-122"/>
                <a:cs typeface="Times New Roman" panose="02020603050405020304" pitchFamily="18" charset="0"/>
              </a:rPr>
              <a:t>[52,92</a:t>
            </a:r>
            <a:r>
              <a:rPr lang="en-US" altLang="zh-CN" sz="2806" dirty="0">
                <a:ea typeface="楷体" panose="02010609060101010101" pitchFamily="49" charset="-122"/>
                <a:cs typeface="Times New Roman" panose="02020603050405020304" pitchFamily="18" charset="0"/>
                <a:sym typeface="Symbol" panose="05050102010706020507" pitchFamily="18" charset="2"/>
              </a:rPr>
              <a:t></a:t>
            </a:r>
            <a:r>
              <a:rPr lang="en-US" altLang="zh-CN" sz="2806" dirty="0">
                <a:ea typeface="楷体" panose="02010609060101010101" pitchFamily="49" charset="-122"/>
                <a:cs typeface="Times New Roman" panose="02020603050405020304" pitchFamily="18" charset="0"/>
              </a:rPr>
              <a:t> </a:t>
            </a:r>
            <a:endParaRPr lang="zh-CN" altLang="zh-CN" sz="2806" dirty="0">
              <a:ea typeface="楷体" panose="02010609060101010101" pitchFamily="49" charset="-122"/>
              <a:cs typeface="Times New Roman" panose="02020603050405020304" pitchFamily="18" charset="0"/>
            </a:endParaRPr>
          </a:p>
          <a:p>
            <a:r>
              <a:rPr lang="en-US" altLang="zh-CN" sz="2806" dirty="0">
                <a:ea typeface="楷体" panose="02010609060101010101" pitchFamily="49" charset="-122"/>
                <a:cs typeface="Times New Roman" panose="02020603050405020304" pitchFamily="18" charset="0"/>
              </a:rPr>
              <a:t>            </a:t>
            </a:r>
            <a:r>
              <a:rPr lang="en-US" altLang="zh-CN" sz="2806" dirty="0" err="1">
                <a:ea typeface="楷体" panose="02010609060101010101" pitchFamily="49" charset="-122"/>
                <a:cs typeface="Times New Roman" panose="02020603050405020304" pitchFamily="18" charset="0"/>
              </a:rPr>
              <a:t>NewImage</a:t>
            </a:r>
            <a:r>
              <a:rPr lang="en-US" altLang="zh-CN" sz="2806" dirty="0">
                <a:ea typeface="楷体" panose="02010609060101010101" pitchFamily="49" charset="-122"/>
                <a:cs typeface="Times New Roman" panose="02020603050405020304" pitchFamily="18" charset="0"/>
              </a:rPr>
              <a:t>(i,j,1)=27; </a:t>
            </a:r>
            <a:endParaRPr lang="zh-CN" altLang="zh-CN" sz="2806" dirty="0">
              <a:ea typeface="楷体" panose="02010609060101010101" pitchFamily="49" charset="-122"/>
              <a:cs typeface="Times New Roman" panose="02020603050405020304" pitchFamily="18" charset="0"/>
            </a:endParaRPr>
          </a:p>
          <a:p>
            <a:r>
              <a:rPr lang="en-US" altLang="zh-CN" sz="2806" dirty="0">
                <a:ea typeface="楷体" panose="02010609060101010101" pitchFamily="49" charset="-122"/>
                <a:cs typeface="Times New Roman" panose="02020603050405020304" pitchFamily="18" charset="0"/>
              </a:rPr>
              <a:t>            </a:t>
            </a:r>
            <a:r>
              <a:rPr lang="en-US" altLang="zh-CN" sz="2806" dirty="0" err="1">
                <a:ea typeface="楷体" panose="02010609060101010101" pitchFamily="49" charset="-122"/>
                <a:cs typeface="Times New Roman" panose="02020603050405020304" pitchFamily="18" charset="0"/>
              </a:rPr>
              <a:t>NewImage</a:t>
            </a:r>
            <a:r>
              <a:rPr lang="en-US" altLang="zh-CN" sz="2806" dirty="0">
                <a:ea typeface="楷体" panose="02010609060101010101" pitchFamily="49" charset="-122"/>
                <a:cs typeface="Times New Roman" panose="02020603050405020304" pitchFamily="18" charset="0"/>
              </a:rPr>
              <a:t>(i,j,2)=45; </a:t>
            </a:r>
            <a:endParaRPr lang="zh-CN" altLang="zh-CN" sz="2806" dirty="0">
              <a:ea typeface="楷体" panose="02010609060101010101" pitchFamily="49" charset="-122"/>
              <a:cs typeface="Times New Roman" panose="02020603050405020304" pitchFamily="18" charset="0"/>
            </a:endParaRPr>
          </a:p>
          <a:p>
            <a:r>
              <a:rPr lang="en-US" altLang="zh-CN" sz="2806" dirty="0">
                <a:ea typeface="楷体" panose="02010609060101010101" pitchFamily="49" charset="-122"/>
                <a:cs typeface="Times New Roman" panose="02020603050405020304" pitchFamily="18" charset="0"/>
              </a:rPr>
              <a:t>            </a:t>
            </a:r>
            <a:r>
              <a:rPr lang="en-US" altLang="zh-CN" sz="2806" dirty="0" err="1">
                <a:ea typeface="楷体" panose="02010609060101010101" pitchFamily="49" charset="-122"/>
                <a:cs typeface="Times New Roman" panose="02020603050405020304" pitchFamily="18" charset="0"/>
              </a:rPr>
              <a:t>NewImage</a:t>
            </a:r>
            <a:r>
              <a:rPr lang="en-US" altLang="zh-CN" sz="2806" dirty="0">
                <a:ea typeface="楷体" panose="02010609060101010101" pitchFamily="49" charset="-122"/>
                <a:cs typeface="Times New Roman" panose="02020603050405020304" pitchFamily="18" charset="0"/>
              </a:rPr>
              <a:t>(i,j,3)=125;      </a:t>
            </a:r>
            <a:endParaRPr lang="zh-CN" altLang="zh-CN" sz="2806" dirty="0">
              <a:ea typeface="楷体" panose="02010609060101010101" pitchFamily="49" charset="-122"/>
              <a:cs typeface="Times New Roman" panose="02020603050405020304" pitchFamily="18" charset="0"/>
            </a:endParaRPr>
          </a:p>
          <a:p>
            <a:r>
              <a:rPr lang="en-US" altLang="zh-CN" sz="2806" dirty="0">
                <a:ea typeface="楷体" panose="02010609060101010101" pitchFamily="49" charset="-122"/>
                <a:cs typeface="Times New Roman" panose="02020603050405020304" pitchFamily="18" charset="0"/>
              </a:rPr>
              <a:t>        </a:t>
            </a:r>
            <a:r>
              <a:rPr lang="en-US" altLang="zh-CN" sz="2806" dirty="0" err="1">
                <a:ea typeface="楷体" panose="02010609060101010101" pitchFamily="49" charset="-122"/>
                <a:cs typeface="Times New Roman" panose="02020603050405020304" pitchFamily="18" charset="0"/>
              </a:rPr>
              <a:t>elseif</a:t>
            </a:r>
            <a:r>
              <a:rPr lang="en-US" altLang="zh-CN" sz="2806" dirty="0">
                <a:ea typeface="楷体" panose="02010609060101010101" pitchFamily="49" charset="-122"/>
                <a:cs typeface="Times New Roman" panose="02020603050405020304" pitchFamily="18" charset="0"/>
              </a:rPr>
              <a:t> Image(</a:t>
            </a:r>
            <a:r>
              <a:rPr lang="en-US" altLang="zh-CN" sz="2806" dirty="0" err="1">
                <a:ea typeface="楷体" panose="02010609060101010101" pitchFamily="49" charset="-122"/>
                <a:cs typeface="Times New Roman" panose="02020603050405020304" pitchFamily="18" charset="0"/>
              </a:rPr>
              <a:t>i,j</a:t>
            </a:r>
            <a:r>
              <a:rPr lang="en-US" altLang="zh-CN" sz="2806" dirty="0">
                <a:ea typeface="楷体" panose="02010609060101010101" pitchFamily="49" charset="-122"/>
                <a:cs typeface="Times New Roman" panose="02020603050405020304" pitchFamily="18" charset="0"/>
              </a:rPr>
              <a:t>)&lt;115      %</a:t>
            </a:r>
            <a:r>
              <a:rPr lang="zh-CN" altLang="zh-CN" sz="2806" dirty="0">
                <a:ea typeface="楷体" panose="02010609060101010101" pitchFamily="49" charset="-122"/>
                <a:cs typeface="Times New Roman" panose="02020603050405020304" pitchFamily="18" charset="0"/>
              </a:rPr>
              <a:t>灰度级位于</a:t>
            </a:r>
            <a:r>
              <a:rPr lang="en-US" altLang="zh-CN" sz="2806" dirty="0">
                <a:ea typeface="楷体" panose="02010609060101010101" pitchFamily="49" charset="-122"/>
                <a:cs typeface="Times New Roman" panose="02020603050405020304" pitchFamily="18" charset="0"/>
              </a:rPr>
              <a:t>[92,115</a:t>
            </a:r>
            <a:r>
              <a:rPr lang="en-US" altLang="zh-CN" sz="2806" dirty="0">
                <a:ea typeface="楷体" panose="02010609060101010101" pitchFamily="49" charset="-122"/>
                <a:cs typeface="Times New Roman" panose="02020603050405020304" pitchFamily="18" charset="0"/>
                <a:sym typeface="Symbol" panose="05050102010706020507" pitchFamily="18" charset="2"/>
              </a:rPr>
              <a:t></a:t>
            </a:r>
            <a:r>
              <a:rPr lang="en-US" altLang="zh-CN" sz="2806" dirty="0">
                <a:ea typeface="楷体" panose="02010609060101010101" pitchFamily="49" charset="-122"/>
                <a:cs typeface="Times New Roman" panose="02020603050405020304" pitchFamily="18" charset="0"/>
              </a:rPr>
              <a:t>  </a:t>
            </a:r>
          </a:p>
          <a:p>
            <a:r>
              <a:rPr lang="en-US" altLang="zh-CN" sz="2806" dirty="0">
                <a:ea typeface="楷体" panose="02010609060101010101" pitchFamily="49" charset="-122"/>
                <a:cs typeface="Times New Roman" panose="02020603050405020304" pitchFamily="18" charset="0"/>
              </a:rPr>
              <a:t>            </a:t>
            </a:r>
            <a:r>
              <a:rPr lang="en-US" altLang="zh-CN" sz="2806" dirty="0" err="1">
                <a:ea typeface="楷体" panose="02010609060101010101" pitchFamily="49" charset="-122"/>
                <a:cs typeface="Times New Roman" panose="02020603050405020304" pitchFamily="18" charset="0"/>
              </a:rPr>
              <a:t>NewImage</a:t>
            </a:r>
            <a:r>
              <a:rPr lang="en-US" altLang="zh-CN" sz="2806" dirty="0">
                <a:ea typeface="楷体" panose="02010609060101010101" pitchFamily="49" charset="-122"/>
                <a:cs typeface="Times New Roman" panose="02020603050405020304" pitchFamily="18" charset="0"/>
              </a:rPr>
              <a:t>(i,j,1)=101; </a:t>
            </a:r>
          </a:p>
          <a:p>
            <a:r>
              <a:rPr lang="en-US" altLang="zh-CN" sz="2806" dirty="0">
                <a:ea typeface="楷体" panose="02010609060101010101" pitchFamily="49" charset="-122"/>
                <a:cs typeface="Times New Roman" panose="02020603050405020304" pitchFamily="18" charset="0"/>
              </a:rPr>
              <a:t>            </a:t>
            </a:r>
            <a:r>
              <a:rPr lang="en-US" altLang="zh-CN" sz="2806" dirty="0" err="1">
                <a:ea typeface="楷体" panose="02010609060101010101" pitchFamily="49" charset="-122"/>
                <a:cs typeface="Times New Roman" panose="02020603050405020304" pitchFamily="18" charset="0"/>
              </a:rPr>
              <a:t>NewImage</a:t>
            </a:r>
            <a:r>
              <a:rPr lang="en-US" altLang="zh-CN" sz="2806" dirty="0">
                <a:ea typeface="楷体" panose="02010609060101010101" pitchFamily="49" charset="-122"/>
                <a:cs typeface="Times New Roman" panose="02020603050405020304" pitchFamily="18" charset="0"/>
              </a:rPr>
              <a:t>(i,j,2)=146; </a:t>
            </a:r>
            <a:endParaRPr lang="zh-CN" altLang="zh-CN" sz="2806" dirty="0">
              <a:ea typeface="楷体" panose="02010609060101010101" pitchFamily="49" charset="-122"/>
              <a:cs typeface="Times New Roman" panose="02020603050405020304" pitchFamily="18" charset="0"/>
            </a:endParaRPr>
          </a:p>
          <a:p>
            <a:r>
              <a:rPr lang="en-US" altLang="zh-CN" sz="2806" dirty="0">
                <a:ea typeface="楷体" panose="02010609060101010101" pitchFamily="49" charset="-122"/>
                <a:cs typeface="Times New Roman" panose="02020603050405020304" pitchFamily="18" charset="0"/>
              </a:rPr>
              <a:t>            </a:t>
            </a:r>
            <a:r>
              <a:rPr lang="en-US" altLang="zh-CN" sz="2806" dirty="0" err="1">
                <a:ea typeface="楷体" panose="02010609060101010101" pitchFamily="49" charset="-122"/>
                <a:cs typeface="Times New Roman" panose="02020603050405020304" pitchFamily="18" charset="0"/>
              </a:rPr>
              <a:t>NewImage</a:t>
            </a:r>
            <a:r>
              <a:rPr lang="en-US" altLang="zh-CN" sz="2806" dirty="0">
                <a:ea typeface="楷体" panose="02010609060101010101" pitchFamily="49" charset="-122"/>
                <a:cs typeface="Times New Roman" panose="02020603050405020304" pitchFamily="18" charset="0"/>
              </a:rPr>
              <a:t>(i,j,3)=79;       </a:t>
            </a:r>
            <a:endParaRPr lang="zh-CN" altLang="zh-CN" sz="2806" dirty="0">
              <a:ea typeface="楷体" panose="02010609060101010101" pitchFamily="49" charset="-122"/>
              <a:cs typeface="Times New Roman" panose="02020603050405020304" pitchFamily="18" charset="0"/>
            </a:endParaRPr>
          </a:p>
          <a:p>
            <a:r>
              <a:rPr lang="en-US" altLang="zh-CN" sz="2806" dirty="0">
                <a:ea typeface="楷体" panose="02010609060101010101" pitchFamily="49" charset="-122"/>
                <a:cs typeface="Times New Roman" panose="02020603050405020304" pitchFamily="18" charset="0"/>
              </a:rPr>
              <a:t>        </a:t>
            </a:r>
            <a:r>
              <a:rPr lang="en-US" altLang="zh-CN" sz="2806" dirty="0" err="1">
                <a:ea typeface="楷体" panose="02010609060101010101" pitchFamily="49" charset="-122"/>
                <a:cs typeface="Times New Roman" panose="02020603050405020304" pitchFamily="18" charset="0"/>
              </a:rPr>
              <a:t>elseif</a:t>
            </a:r>
            <a:r>
              <a:rPr lang="en-US" altLang="zh-CN" sz="2806" dirty="0">
                <a:ea typeface="楷体" panose="02010609060101010101" pitchFamily="49" charset="-122"/>
                <a:cs typeface="Times New Roman" panose="02020603050405020304" pitchFamily="18" charset="0"/>
              </a:rPr>
              <a:t> Image(</a:t>
            </a:r>
            <a:r>
              <a:rPr lang="en-US" altLang="zh-CN" sz="2806" dirty="0" err="1">
                <a:ea typeface="楷体" panose="02010609060101010101" pitchFamily="49" charset="-122"/>
                <a:cs typeface="Times New Roman" panose="02020603050405020304" pitchFamily="18" charset="0"/>
              </a:rPr>
              <a:t>i,j</a:t>
            </a:r>
            <a:r>
              <a:rPr lang="en-US" altLang="zh-CN" sz="2806" dirty="0">
                <a:ea typeface="楷体" panose="02010609060101010101" pitchFamily="49" charset="-122"/>
                <a:cs typeface="Times New Roman" panose="02020603050405020304" pitchFamily="18" charset="0"/>
              </a:rPr>
              <a:t>)&lt;170      %</a:t>
            </a:r>
            <a:r>
              <a:rPr lang="zh-CN" altLang="zh-CN" sz="2806" dirty="0">
                <a:ea typeface="楷体" panose="02010609060101010101" pitchFamily="49" charset="-122"/>
                <a:cs typeface="Times New Roman" panose="02020603050405020304" pitchFamily="18" charset="0"/>
              </a:rPr>
              <a:t>灰度级位于</a:t>
            </a:r>
            <a:r>
              <a:rPr lang="en-US" altLang="zh-CN" sz="2806" dirty="0">
                <a:ea typeface="楷体" panose="02010609060101010101" pitchFamily="49" charset="-122"/>
                <a:cs typeface="Times New Roman" panose="02020603050405020304" pitchFamily="18" charset="0"/>
              </a:rPr>
              <a:t>[115,170</a:t>
            </a:r>
            <a:r>
              <a:rPr lang="en-US" altLang="zh-CN" sz="2806" dirty="0">
                <a:ea typeface="楷体" panose="02010609060101010101" pitchFamily="49" charset="-122"/>
                <a:cs typeface="Times New Roman" panose="02020603050405020304" pitchFamily="18" charset="0"/>
                <a:sym typeface="Symbol" panose="05050102010706020507" pitchFamily="18" charset="2"/>
              </a:rPr>
              <a:t></a:t>
            </a:r>
            <a:r>
              <a:rPr lang="en-US" altLang="zh-CN" sz="2806" dirty="0">
                <a:ea typeface="楷体" panose="02010609060101010101" pitchFamily="49" charset="-122"/>
                <a:cs typeface="Times New Roman" panose="02020603050405020304" pitchFamily="18" charset="0"/>
              </a:rPr>
              <a:t>  </a:t>
            </a:r>
          </a:p>
          <a:p>
            <a:r>
              <a:rPr lang="en-US" altLang="zh-CN" sz="2806" dirty="0">
                <a:ea typeface="楷体" panose="02010609060101010101" pitchFamily="49" charset="-122"/>
                <a:cs typeface="Times New Roman" panose="02020603050405020304" pitchFamily="18" charset="0"/>
              </a:rPr>
              <a:t>             </a:t>
            </a:r>
            <a:r>
              <a:rPr lang="en-US" altLang="zh-CN" sz="2806" dirty="0" err="1">
                <a:ea typeface="楷体" panose="02010609060101010101" pitchFamily="49" charset="-122"/>
                <a:cs typeface="Times New Roman" panose="02020603050405020304" pitchFamily="18" charset="0"/>
              </a:rPr>
              <a:t>NewImage</a:t>
            </a:r>
            <a:r>
              <a:rPr lang="en-US" altLang="zh-CN" sz="2806" dirty="0">
                <a:ea typeface="楷体" panose="02010609060101010101" pitchFamily="49" charset="-122"/>
                <a:cs typeface="Times New Roman" panose="02020603050405020304" pitchFamily="18" charset="0"/>
              </a:rPr>
              <a:t>(i,j,1)=115; </a:t>
            </a:r>
            <a:endParaRPr lang="zh-CN" altLang="zh-CN" sz="2806" dirty="0">
              <a:ea typeface="楷体" panose="02010609060101010101" pitchFamily="49" charset="-122"/>
              <a:cs typeface="Times New Roman" panose="02020603050405020304" pitchFamily="18" charset="0"/>
            </a:endParaRPr>
          </a:p>
          <a:p>
            <a:r>
              <a:rPr lang="en-US" altLang="zh-CN" sz="2806" dirty="0">
                <a:ea typeface="楷体" panose="02010609060101010101" pitchFamily="49" charset="-122"/>
                <a:cs typeface="Times New Roman" panose="02020603050405020304" pitchFamily="18" charset="0"/>
              </a:rPr>
              <a:t>             </a:t>
            </a:r>
            <a:r>
              <a:rPr lang="en-US" altLang="zh-CN" sz="2806" dirty="0" err="1">
                <a:ea typeface="楷体" panose="02010609060101010101" pitchFamily="49" charset="-122"/>
                <a:cs typeface="Times New Roman" panose="02020603050405020304" pitchFamily="18" charset="0"/>
              </a:rPr>
              <a:t>NewImage</a:t>
            </a:r>
            <a:r>
              <a:rPr lang="en-US" altLang="zh-CN" sz="2806" dirty="0">
                <a:ea typeface="楷体" panose="02010609060101010101" pitchFamily="49" charset="-122"/>
                <a:cs typeface="Times New Roman" panose="02020603050405020304" pitchFamily="18" charset="0"/>
              </a:rPr>
              <a:t>(i,j,2)=156; </a:t>
            </a:r>
            <a:endParaRPr lang="zh-CN" altLang="zh-CN" sz="2806" dirty="0">
              <a:ea typeface="楷体" panose="02010609060101010101" pitchFamily="49" charset="-122"/>
              <a:cs typeface="Times New Roman" panose="02020603050405020304" pitchFamily="18" charset="0"/>
            </a:endParaRPr>
          </a:p>
          <a:p>
            <a:r>
              <a:rPr lang="en-US" altLang="zh-CN" sz="2806" dirty="0">
                <a:ea typeface="楷体" panose="02010609060101010101" pitchFamily="49" charset="-122"/>
                <a:cs typeface="Times New Roman" panose="02020603050405020304" pitchFamily="18" charset="0"/>
              </a:rPr>
              <a:t>             </a:t>
            </a:r>
            <a:r>
              <a:rPr lang="en-US" altLang="zh-CN" sz="2806" dirty="0" err="1">
                <a:ea typeface="楷体" panose="02010609060101010101" pitchFamily="49" charset="-122"/>
                <a:cs typeface="Times New Roman" panose="02020603050405020304" pitchFamily="18" charset="0"/>
              </a:rPr>
              <a:t>NewImage</a:t>
            </a:r>
            <a:r>
              <a:rPr lang="en-US" altLang="zh-CN" sz="2806" dirty="0">
                <a:ea typeface="楷体" panose="02010609060101010101" pitchFamily="49" charset="-122"/>
                <a:cs typeface="Times New Roman" panose="02020603050405020304" pitchFamily="18" charset="0"/>
              </a:rPr>
              <a:t>(i,j,3)=142;        </a:t>
            </a:r>
            <a:endParaRPr lang="zh-CN" altLang="en-US" sz="2806" dirty="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83292280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96</a:t>
            </a:fld>
            <a:endParaRPr lang="en-US" altLang="zh-CN"/>
          </a:p>
        </p:txBody>
      </p:sp>
      <p:sp>
        <p:nvSpPr>
          <p:cNvPr id="3" name="Rectangle 2"/>
          <p:cNvSpPr txBox="1">
            <a:spLocks noChangeArrowheads="1"/>
          </p:cNvSpPr>
          <p:nvPr/>
        </p:nvSpPr>
        <p:spPr bwMode="auto">
          <a:xfrm>
            <a:off x="1963381" y="305746"/>
            <a:ext cx="5464352"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5.5.1</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密度分割法</a:t>
            </a:r>
          </a:p>
        </p:txBody>
      </p:sp>
      <p:sp>
        <p:nvSpPr>
          <p:cNvPr id="4" name="Rectangle 2"/>
          <p:cNvSpPr txBox="1">
            <a:spLocks noChangeArrowheads="1"/>
          </p:cNvSpPr>
          <p:nvPr/>
        </p:nvSpPr>
        <p:spPr bwMode="auto">
          <a:xfrm>
            <a:off x="5453094" y="899012"/>
            <a:ext cx="475730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基于伪彩色处理的图像增强</a:t>
            </a:r>
          </a:p>
        </p:txBody>
      </p:sp>
      <p:sp>
        <p:nvSpPr>
          <p:cNvPr id="5" name="矩形 4"/>
          <p:cNvSpPr/>
          <p:nvPr/>
        </p:nvSpPr>
        <p:spPr>
          <a:xfrm>
            <a:off x="1983576" y="1500283"/>
            <a:ext cx="7944131" cy="3978397"/>
          </a:xfrm>
          <a:prstGeom prst="rect">
            <a:avLst/>
          </a:prstGeom>
        </p:spPr>
        <p:txBody>
          <a:bodyPr wrap="square">
            <a:spAutoFit/>
          </a:bodyPr>
          <a:lstStyle/>
          <a:p>
            <a:pPr indent="291579" algn="just"/>
            <a:r>
              <a:rPr lang="zh-CN" altLang="zh-CN" sz="2806" kern="100" dirty="0">
                <a:ea typeface="楷体" panose="02010609060101010101" pitchFamily="49" charset="-122"/>
                <a:cs typeface="Times New Roman" panose="02020603050405020304" pitchFamily="18" charset="0"/>
              </a:rPr>
              <a:t> </a:t>
            </a:r>
            <a:r>
              <a:rPr lang="en-US" altLang="zh-CN" sz="2806" kern="100" dirty="0">
                <a:ea typeface="楷体" panose="02010609060101010101" pitchFamily="49" charset="-122"/>
                <a:cs typeface="Times New Roman" panose="02020603050405020304" pitchFamily="18" charset="0"/>
              </a:rPr>
              <a:t>     Else       %</a:t>
            </a:r>
            <a:r>
              <a:rPr lang="zh-CN" altLang="zh-CN" sz="2806" kern="100" dirty="0">
                <a:ea typeface="楷体" panose="02010609060101010101" pitchFamily="49" charset="-122"/>
                <a:cs typeface="Times New Roman" panose="02020603050405020304" pitchFamily="18" charset="0"/>
              </a:rPr>
              <a:t>灰度级位于</a:t>
            </a:r>
            <a:r>
              <a:rPr lang="en-US" altLang="zh-CN" sz="2806" kern="100" dirty="0">
                <a:ea typeface="楷体" panose="02010609060101010101" pitchFamily="49" charset="-122"/>
                <a:cs typeface="Times New Roman" panose="02020603050405020304" pitchFamily="18" charset="0"/>
              </a:rPr>
              <a:t>[179,255</a:t>
            </a:r>
            <a:r>
              <a:rPr lang="en-US" altLang="zh-CN" sz="2806" kern="100" dirty="0">
                <a:ea typeface="楷体" panose="02010609060101010101" pitchFamily="49" charset="-122"/>
                <a:cs typeface="Times New Roman" panose="02020603050405020304" pitchFamily="18" charset="0"/>
                <a:sym typeface="Symbol" panose="05050102010706020507" pitchFamily="18" charset="2"/>
              </a:rPr>
              <a:t></a:t>
            </a:r>
            <a:r>
              <a:rPr lang="en-US" altLang="zh-CN" sz="2806" kern="100" dirty="0">
                <a:ea typeface="楷体" panose="02010609060101010101" pitchFamily="49" charset="-122"/>
                <a:cs typeface="Times New Roman" panose="02020603050405020304" pitchFamily="18" charset="0"/>
              </a:rPr>
              <a:t>  </a:t>
            </a:r>
          </a:p>
          <a:p>
            <a:pPr indent="291579" algn="just"/>
            <a:r>
              <a:rPr lang="en-US" altLang="zh-CN" sz="2806" kern="100" dirty="0">
                <a:ea typeface="楷体" panose="02010609060101010101" pitchFamily="49" charset="-122"/>
                <a:cs typeface="Times New Roman" panose="02020603050405020304" pitchFamily="18" charset="0"/>
              </a:rPr>
              <a:t>          </a:t>
            </a:r>
            <a:r>
              <a:rPr lang="en-US" altLang="zh-CN" sz="2806" kern="100" dirty="0" err="1">
                <a:ea typeface="楷体" panose="02010609060101010101" pitchFamily="49" charset="-122"/>
                <a:cs typeface="Times New Roman" panose="02020603050405020304" pitchFamily="18" charset="0"/>
              </a:rPr>
              <a:t>NewImage</a:t>
            </a:r>
            <a:r>
              <a:rPr lang="en-US" altLang="zh-CN" sz="2806" kern="100" dirty="0">
                <a:ea typeface="楷体" panose="02010609060101010101" pitchFamily="49" charset="-122"/>
                <a:cs typeface="Times New Roman" panose="02020603050405020304" pitchFamily="18" charset="0"/>
              </a:rPr>
              <a:t>(i,j,1)=213; </a:t>
            </a:r>
            <a:endParaRPr lang="zh-CN" altLang="zh-CN" sz="2806" kern="100" dirty="0">
              <a:ea typeface="楷体" panose="02010609060101010101" pitchFamily="49" charset="-122"/>
              <a:cs typeface="Times New Roman" panose="02020603050405020304" pitchFamily="18" charset="0"/>
            </a:endParaRPr>
          </a:p>
          <a:p>
            <a:pPr indent="1166317" algn="just"/>
            <a:r>
              <a:rPr lang="en-US" altLang="zh-CN" sz="2806" kern="100" dirty="0" err="1">
                <a:ea typeface="楷体" panose="02010609060101010101" pitchFamily="49" charset="-122"/>
                <a:cs typeface="Times New Roman" panose="02020603050405020304" pitchFamily="18" charset="0"/>
              </a:rPr>
              <a:t>NewImage</a:t>
            </a:r>
            <a:r>
              <a:rPr lang="en-US" altLang="zh-CN" sz="2806" kern="100" dirty="0">
                <a:ea typeface="楷体" panose="02010609060101010101" pitchFamily="49" charset="-122"/>
                <a:cs typeface="Times New Roman" panose="02020603050405020304" pitchFamily="18" charset="0"/>
              </a:rPr>
              <a:t>(i,j,2)=222; </a:t>
            </a:r>
            <a:endParaRPr lang="zh-CN" altLang="zh-CN" sz="2806" kern="100" dirty="0">
              <a:ea typeface="楷体" panose="02010609060101010101" pitchFamily="49" charset="-122"/>
              <a:cs typeface="Times New Roman" panose="02020603050405020304" pitchFamily="18" charset="0"/>
            </a:endParaRPr>
          </a:p>
          <a:p>
            <a:pPr indent="1166317" algn="just"/>
            <a:r>
              <a:rPr lang="en-US" altLang="zh-CN" sz="2806" kern="100" dirty="0" err="1">
                <a:ea typeface="楷体" panose="02010609060101010101" pitchFamily="49" charset="-122"/>
                <a:cs typeface="Times New Roman" panose="02020603050405020304" pitchFamily="18" charset="0"/>
              </a:rPr>
              <a:t>NewImage</a:t>
            </a:r>
            <a:r>
              <a:rPr lang="en-US" altLang="zh-CN" sz="2806" kern="100" dirty="0">
                <a:ea typeface="楷体" panose="02010609060101010101" pitchFamily="49" charset="-122"/>
                <a:cs typeface="Times New Roman" panose="02020603050405020304" pitchFamily="18" charset="0"/>
              </a:rPr>
              <a:t>(i,j,3)=159;</a:t>
            </a:r>
            <a:endParaRPr lang="zh-CN" altLang="zh-CN" sz="2806" kern="100" dirty="0">
              <a:ea typeface="楷体" panose="02010609060101010101" pitchFamily="49" charset="-122"/>
              <a:cs typeface="Times New Roman" panose="02020603050405020304" pitchFamily="18" charset="0"/>
            </a:endParaRPr>
          </a:p>
          <a:p>
            <a:pPr indent="291579" algn="just"/>
            <a:r>
              <a:rPr lang="en-US" altLang="zh-CN" sz="2806" kern="100" dirty="0">
                <a:ea typeface="楷体" panose="02010609060101010101" pitchFamily="49" charset="-122"/>
                <a:cs typeface="Times New Roman" panose="02020603050405020304" pitchFamily="18" charset="0"/>
              </a:rPr>
              <a:t>        end</a:t>
            </a:r>
            <a:endParaRPr lang="zh-CN" altLang="zh-CN" sz="2806" kern="100" dirty="0">
              <a:ea typeface="楷体" panose="02010609060101010101" pitchFamily="49" charset="-122"/>
              <a:cs typeface="Times New Roman" panose="02020603050405020304" pitchFamily="18" charset="0"/>
            </a:endParaRPr>
          </a:p>
          <a:p>
            <a:pPr indent="291579" algn="just"/>
            <a:r>
              <a:rPr lang="en-US" altLang="zh-CN" sz="2806" kern="100" dirty="0">
                <a:ea typeface="楷体" panose="02010609060101010101" pitchFamily="49" charset="-122"/>
                <a:cs typeface="Times New Roman" panose="02020603050405020304" pitchFamily="18" charset="0"/>
              </a:rPr>
              <a:t>    end</a:t>
            </a:r>
            <a:endParaRPr lang="zh-CN" altLang="zh-CN" sz="2806" kern="100" dirty="0">
              <a:ea typeface="楷体" panose="02010609060101010101" pitchFamily="49" charset="-122"/>
              <a:cs typeface="Times New Roman" panose="02020603050405020304" pitchFamily="18" charset="0"/>
            </a:endParaRPr>
          </a:p>
          <a:p>
            <a:pPr indent="291579" algn="just"/>
            <a:r>
              <a:rPr lang="en-US" altLang="zh-CN" sz="2806" kern="100" dirty="0">
                <a:ea typeface="楷体" panose="02010609060101010101" pitchFamily="49" charset="-122"/>
                <a:cs typeface="Times New Roman" panose="02020603050405020304" pitchFamily="18" charset="0"/>
              </a:rPr>
              <a:t>end</a:t>
            </a:r>
            <a:endParaRPr lang="zh-CN" altLang="zh-CN" sz="2806" kern="100" dirty="0">
              <a:ea typeface="楷体" panose="02010609060101010101" pitchFamily="49" charset="-122"/>
              <a:cs typeface="Times New Roman" panose="02020603050405020304" pitchFamily="18" charset="0"/>
            </a:endParaRPr>
          </a:p>
          <a:p>
            <a:pPr indent="291579" algn="just"/>
            <a:r>
              <a:rPr lang="en-US" altLang="zh-CN" sz="2806" kern="100" dirty="0" err="1">
                <a:ea typeface="楷体" panose="02010609060101010101" pitchFamily="49" charset="-122"/>
                <a:cs typeface="Times New Roman" panose="02020603050405020304" pitchFamily="18" charset="0"/>
              </a:rPr>
              <a:t>figure;imshow</a:t>
            </a:r>
            <a:r>
              <a:rPr lang="en-US" altLang="zh-CN" sz="2806" kern="100" dirty="0">
                <a:ea typeface="楷体" panose="02010609060101010101" pitchFamily="49" charset="-122"/>
                <a:cs typeface="Times New Roman" panose="02020603050405020304" pitchFamily="18" charset="0"/>
              </a:rPr>
              <a:t>(uint8(</a:t>
            </a:r>
            <a:r>
              <a:rPr lang="en-US" altLang="zh-CN" sz="2806" kern="100" dirty="0" err="1">
                <a:ea typeface="楷体" panose="02010609060101010101" pitchFamily="49" charset="-122"/>
                <a:cs typeface="Times New Roman" panose="02020603050405020304" pitchFamily="18" charset="0"/>
              </a:rPr>
              <a:t>NewImage</a:t>
            </a:r>
            <a:r>
              <a:rPr lang="en-US" altLang="zh-CN" sz="2806" kern="100" dirty="0">
                <a:ea typeface="楷体" panose="02010609060101010101" pitchFamily="49" charset="-122"/>
                <a:cs typeface="Times New Roman" panose="02020603050405020304" pitchFamily="18" charset="0"/>
              </a:rPr>
              <a:t>));title('</a:t>
            </a:r>
            <a:r>
              <a:rPr lang="zh-CN" altLang="zh-CN" sz="2806" kern="100" dirty="0">
                <a:ea typeface="楷体" panose="02010609060101010101" pitchFamily="49" charset="-122"/>
                <a:cs typeface="Times New Roman" panose="02020603050405020304" pitchFamily="18" charset="0"/>
              </a:rPr>
              <a:t>密度分割的伪彩色增强</a:t>
            </a:r>
            <a:r>
              <a:rPr lang="en-US" altLang="zh-CN" sz="2806" kern="100" dirty="0">
                <a:ea typeface="楷体" panose="02010609060101010101" pitchFamily="49" charset="-122"/>
                <a:cs typeface="Times New Roman" panose="02020603050405020304" pitchFamily="18" charset="0"/>
              </a:rPr>
              <a:t>');</a:t>
            </a:r>
            <a:endParaRPr lang="zh-CN" altLang="zh-CN" sz="2806" kern="100" dirty="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83045972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97</a:t>
            </a:fld>
            <a:endParaRPr lang="en-US" altLang="zh-CN"/>
          </a:p>
        </p:txBody>
      </p:sp>
      <p:sp>
        <p:nvSpPr>
          <p:cNvPr id="3" name="Rectangle 2"/>
          <p:cNvSpPr txBox="1">
            <a:spLocks noChangeArrowheads="1"/>
          </p:cNvSpPr>
          <p:nvPr/>
        </p:nvSpPr>
        <p:spPr bwMode="auto">
          <a:xfrm>
            <a:off x="1963381" y="305746"/>
            <a:ext cx="5464352"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5.5.1</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密度分割法</a:t>
            </a:r>
          </a:p>
        </p:txBody>
      </p:sp>
      <p:sp>
        <p:nvSpPr>
          <p:cNvPr id="4" name="Rectangle 2"/>
          <p:cNvSpPr txBox="1">
            <a:spLocks noChangeArrowheads="1"/>
          </p:cNvSpPr>
          <p:nvPr/>
        </p:nvSpPr>
        <p:spPr bwMode="auto">
          <a:xfrm>
            <a:off x="5453094" y="899012"/>
            <a:ext cx="475730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基于伪彩色处理的图像增强</a:t>
            </a:r>
          </a:p>
        </p:txBody>
      </p:sp>
      <p:pic>
        <p:nvPicPr>
          <p:cNvPr id="5" name="图片 4"/>
          <p:cNvPicPr>
            <a:picLocks noChangeAspect="1"/>
          </p:cNvPicPr>
          <p:nvPr/>
        </p:nvPicPr>
        <p:blipFill>
          <a:blip r:embed="rId2" cstate="print"/>
          <a:srcRect/>
          <a:stretch>
            <a:fillRect/>
          </a:stretch>
        </p:blipFill>
        <p:spPr bwMode="auto">
          <a:xfrm>
            <a:off x="2560018" y="1896522"/>
            <a:ext cx="2793506" cy="2525421"/>
          </a:xfrm>
          <a:prstGeom prst="rect">
            <a:avLst/>
          </a:prstGeom>
          <a:noFill/>
          <a:ln w="9525">
            <a:noFill/>
            <a:miter lim="800000"/>
            <a:headEnd/>
            <a:tailEnd/>
          </a:ln>
        </p:spPr>
      </p:pic>
      <p:pic>
        <p:nvPicPr>
          <p:cNvPr id="6" name="图片 5"/>
          <p:cNvPicPr>
            <a:picLocks noChangeAspect="1"/>
          </p:cNvPicPr>
          <p:nvPr/>
        </p:nvPicPr>
        <p:blipFill>
          <a:blip r:embed="rId3" cstate="print"/>
          <a:srcRect/>
          <a:stretch>
            <a:fillRect/>
          </a:stretch>
        </p:blipFill>
        <p:spPr bwMode="auto">
          <a:xfrm>
            <a:off x="6325610" y="1896522"/>
            <a:ext cx="2792714" cy="2525421"/>
          </a:xfrm>
          <a:prstGeom prst="rect">
            <a:avLst/>
          </a:prstGeom>
          <a:noFill/>
          <a:ln w="9525">
            <a:noFill/>
            <a:miter lim="800000"/>
            <a:headEnd/>
            <a:tailEnd/>
          </a:ln>
        </p:spPr>
      </p:pic>
      <p:sp>
        <p:nvSpPr>
          <p:cNvPr id="7" name="矩形 6"/>
          <p:cNvSpPr/>
          <p:nvPr/>
        </p:nvSpPr>
        <p:spPr>
          <a:xfrm>
            <a:off x="2305512" y="4555616"/>
            <a:ext cx="7510157" cy="524118"/>
          </a:xfrm>
          <a:prstGeom prst="rect">
            <a:avLst/>
          </a:prstGeom>
        </p:spPr>
        <p:txBody>
          <a:bodyPr wrap="square">
            <a:spAutoFit/>
          </a:bodyPr>
          <a:lstStyle/>
          <a:p>
            <a:r>
              <a:rPr lang="zh-CN" altLang="zh-CN" sz="2806" kern="100" dirty="0">
                <a:ea typeface="楷体" panose="02010609060101010101" pitchFamily="49" charset="-122"/>
                <a:cs typeface="Times New Roman" panose="02020603050405020304" pitchFamily="18" charset="0"/>
              </a:rPr>
              <a:t>（</a:t>
            </a:r>
            <a:r>
              <a:rPr lang="en-US" altLang="zh-CN" sz="2806" kern="100" dirty="0">
                <a:ea typeface="楷体" panose="02010609060101010101" pitchFamily="49" charset="-122"/>
                <a:cs typeface="Times New Roman" panose="02020603050405020304" pitchFamily="18" charset="0"/>
              </a:rPr>
              <a:t>a</a:t>
            </a:r>
            <a:r>
              <a:rPr lang="zh-CN" altLang="zh-CN" sz="2806" kern="100" dirty="0">
                <a:ea typeface="楷体" panose="02010609060101010101" pitchFamily="49" charset="-122"/>
                <a:cs typeface="Times New Roman" panose="02020603050405020304" pitchFamily="18" charset="0"/>
              </a:rPr>
              <a:t>）原始图像</a:t>
            </a:r>
            <a:r>
              <a:rPr lang="en-US" altLang="zh-CN" sz="2806" kern="100" dirty="0">
                <a:ea typeface="楷体" panose="02010609060101010101" pitchFamily="49" charset="-122"/>
                <a:cs typeface="Times New Roman" panose="02020603050405020304" pitchFamily="18" charset="0"/>
              </a:rPr>
              <a:t>         </a:t>
            </a:r>
            <a:r>
              <a:rPr lang="zh-CN" altLang="zh-CN" sz="2806" kern="100" dirty="0">
                <a:ea typeface="楷体" panose="02010609060101010101" pitchFamily="49" charset="-122"/>
                <a:cs typeface="Times New Roman" panose="02020603050405020304" pitchFamily="18" charset="0"/>
              </a:rPr>
              <a:t>（</a:t>
            </a:r>
            <a:r>
              <a:rPr lang="en-US" altLang="zh-CN" sz="2806" kern="100" dirty="0">
                <a:ea typeface="楷体" panose="02010609060101010101" pitchFamily="49" charset="-122"/>
                <a:cs typeface="Times New Roman" panose="02020603050405020304" pitchFamily="18" charset="0"/>
              </a:rPr>
              <a:t>b</a:t>
            </a:r>
            <a:r>
              <a:rPr lang="zh-CN" altLang="zh-CN" sz="2806" kern="100" dirty="0">
                <a:ea typeface="楷体" panose="02010609060101010101" pitchFamily="49" charset="-122"/>
                <a:cs typeface="Times New Roman" panose="02020603050405020304" pitchFamily="18" charset="0"/>
              </a:rPr>
              <a:t>）伪彩色增强后图像</a:t>
            </a:r>
            <a:endParaRPr lang="zh-CN" altLang="en-US" sz="2806" dirty="0">
              <a:ea typeface="楷体" panose="02010609060101010101" pitchFamily="49" charset="-122"/>
              <a:cs typeface="Times New Roman" panose="02020603050405020304" pitchFamily="18" charset="0"/>
            </a:endParaRPr>
          </a:p>
        </p:txBody>
      </p:sp>
      <p:sp>
        <p:nvSpPr>
          <p:cNvPr id="8" name="文本框 7"/>
          <p:cNvSpPr txBox="1"/>
          <p:nvPr/>
        </p:nvSpPr>
        <p:spPr>
          <a:xfrm>
            <a:off x="2167747" y="5290366"/>
            <a:ext cx="7760791" cy="798937"/>
          </a:xfrm>
          <a:prstGeom prst="rect">
            <a:avLst/>
          </a:prstGeom>
          <a:noFill/>
        </p:spPr>
        <p:txBody>
          <a:bodyPr wrap="square" rtlCol="0">
            <a:spAutoFit/>
          </a:bodyPr>
          <a:lstStyle/>
          <a:p>
            <a:r>
              <a:rPr lang="zh-CN" altLang="zh-CN" sz="2296" dirty="0">
                <a:latin typeface="楷体" panose="02010609060101010101" pitchFamily="49" charset="-122"/>
                <a:ea typeface="楷体" panose="02010609060101010101" pitchFamily="49" charset="-122"/>
              </a:rPr>
              <a:t>缺点是</a:t>
            </a:r>
            <a:r>
              <a:rPr lang="en-US" altLang="zh-CN" sz="2296" dirty="0">
                <a:latin typeface="楷体" panose="02010609060101010101" pitchFamily="49" charset="-122"/>
                <a:ea typeface="楷体" panose="02010609060101010101" pitchFamily="49" charset="-122"/>
              </a:rPr>
              <a:t>:</a:t>
            </a:r>
            <a:r>
              <a:rPr lang="zh-CN" altLang="zh-CN" sz="2296" dirty="0">
                <a:latin typeface="楷体" panose="02010609060101010101" pitchFamily="49" charset="-122"/>
                <a:ea typeface="楷体" panose="02010609060101010101" pitchFamily="49" charset="-122"/>
              </a:rPr>
              <a:t>变换出的彩色信息有限，且变换后的图像通常会显得不够细腻</a:t>
            </a:r>
            <a:r>
              <a:rPr lang="zh-CN" altLang="en-US" sz="2296" dirty="0">
                <a:latin typeface="楷体" panose="02010609060101010101" pitchFamily="49" charset="-122"/>
                <a:ea typeface="楷体" panose="02010609060101010101" pitchFamily="49" charset="-122"/>
              </a:rPr>
              <a:t>。</a:t>
            </a:r>
          </a:p>
        </p:txBody>
      </p:sp>
      <p:sp>
        <p:nvSpPr>
          <p:cNvPr id="9" name="矩形 8"/>
          <p:cNvSpPr/>
          <p:nvPr/>
        </p:nvSpPr>
        <p:spPr>
          <a:xfrm>
            <a:off x="1915137" y="1202564"/>
            <a:ext cx="7878374" cy="445635"/>
          </a:xfrm>
          <a:prstGeom prst="rect">
            <a:avLst/>
          </a:prstGeom>
        </p:spPr>
        <p:txBody>
          <a:bodyPr wrap="square">
            <a:spAutoFit/>
          </a:bodyPr>
          <a:lstStyle/>
          <a:p>
            <a:pPr marL="437369" indent="-437369">
              <a:buClr>
                <a:srgbClr val="7000C8"/>
              </a:buClr>
              <a:buSzPct val="75000"/>
              <a:buFont typeface="Wingdings" panose="05000000000000000000" pitchFamily="2" charset="2"/>
              <a:buChar char="n"/>
            </a:pPr>
            <a:r>
              <a:rPr lang="zh-CN" altLang="en-US" sz="2296" kern="100" dirty="0">
                <a:latin typeface="楷体" panose="02010609060101010101" pitchFamily="49" charset="-122"/>
                <a:ea typeface="楷体" panose="02010609060101010101" pitchFamily="49" charset="-122"/>
                <a:cs typeface="Times New Roman" panose="02020603050405020304" pitchFamily="18" charset="0"/>
              </a:rPr>
              <a:t>效果</a:t>
            </a:r>
            <a:endParaRPr lang="zh-CN" altLang="en-US" sz="2296"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8353897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98</a:t>
            </a:fld>
            <a:endParaRPr lang="en-US" altLang="zh-CN"/>
          </a:p>
        </p:txBody>
      </p:sp>
      <p:sp>
        <p:nvSpPr>
          <p:cNvPr id="3" name="Rectangle 2"/>
          <p:cNvSpPr txBox="1">
            <a:spLocks noChangeArrowheads="1"/>
          </p:cNvSpPr>
          <p:nvPr/>
        </p:nvSpPr>
        <p:spPr bwMode="auto">
          <a:xfrm>
            <a:off x="1963381" y="305746"/>
            <a:ext cx="5464352"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5.5.2</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空间域灰度级</a:t>
            </a: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彩色变换</a:t>
            </a:r>
          </a:p>
        </p:txBody>
      </p:sp>
      <p:sp>
        <p:nvSpPr>
          <p:cNvPr id="4" name="Rectangle 2"/>
          <p:cNvSpPr txBox="1">
            <a:spLocks noChangeArrowheads="1"/>
          </p:cNvSpPr>
          <p:nvPr/>
        </p:nvSpPr>
        <p:spPr bwMode="auto">
          <a:xfrm>
            <a:off x="5453094" y="899012"/>
            <a:ext cx="475730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基于伪彩色处理的图像增强</a:t>
            </a:r>
          </a:p>
        </p:txBody>
      </p:sp>
      <p:pic>
        <p:nvPicPr>
          <p:cNvPr id="5" name="图片 4"/>
          <p:cNvPicPr>
            <a:picLocks noChangeAspect="1"/>
          </p:cNvPicPr>
          <p:nvPr/>
        </p:nvPicPr>
        <p:blipFill>
          <a:blip r:embed="rId2"/>
          <a:stretch>
            <a:fillRect/>
          </a:stretch>
        </p:blipFill>
        <p:spPr>
          <a:xfrm>
            <a:off x="2973315" y="4268346"/>
            <a:ext cx="5986067" cy="2309504"/>
          </a:xfrm>
          <a:prstGeom prst="rect">
            <a:avLst/>
          </a:prstGeom>
        </p:spPr>
      </p:pic>
      <p:sp>
        <p:nvSpPr>
          <p:cNvPr id="6" name="矩形 5"/>
          <p:cNvSpPr/>
          <p:nvPr/>
        </p:nvSpPr>
        <p:spPr>
          <a:xfrm>
            <a:off x="2146722" y="1731092"/>
            <a:ext cx="8247014" cy="1608133"/>
          </a:xfrm>
          <a:prstGeom prst="rect">
            <a:avLst/>
          </a:prstGeom>
        </p:spPr>
        <p:txBody>
          <a:bodyPr wrap="square">
            <a:spAutoFit/>
          </a:bodyPr>
          <a:lstStyle/>
          <a:p>
            <a:pPr marL="437369" indent="-437369">
              <a:spcBef>
                <a:spcPts val="383"/>
              </a:spcBef>
              <a:buClr>
                <a:srgbClr val="7000C8"/>
              </a:buClr>
              <a:buSzPct val="75000"/>
              <a:buFont typeface="Wingdings" panose="05000000000000000000" pitchFamily="2" charset="2"/>
              <a:buChar char="p"/>
            </a:pPr>
            <a:r>
              <a:rPr lang="zh-CN" altLang="en-US" sz="2296" dirty="0">
                <a:ea typeface="楷体" panose="02010609060101010101" pitchFamily="49" charset="-122"/>
                <a:cs typeface="Times New Roman" panose="02020603050405020304" pitchFamily="18" charset="0"/>
              </a:rPr>
              <a:t>将图像</a:t>
            </a:r>
            <a:r>
              <a:rPr lang="en-US" altLang="zh-CN" sz="2296" i="1" dirty="0">
                <a:ea typeface="楷体" panose="02010609060101010101" pitchFamily="49" charset="-122"/>
                <a:cs typeface="Times New Roman" panose="02020603050405020304" pitchFamily="18" charset="0"/>
              </a:rPr>
              <a:t>f </a:t>
            </a:r>
            <a:r>
              <a:rPr lang="zh-CN" altLang="en-US" sz="2296" dirty="0">
                <a:ea typeface="楷体" panose="02010609060101010101" pitchFamily="49" charset="-122"/>
                <a:cs typeface="Times New Roman" panose="02020603050405020304" pitchFamily="18" charset="0"/>
              </a:rPr>
              <a:t>送入具有不同变换特性的红、绿、蓝</a:t>
            </a:r>
            <a:r>
              <a:rPr lang="en-US" altLang="zh-CN" sz="2296" dirty="0">
                <a:ea typeface="楷体" panose="02010609060101010101" pitchFamily="49" charset="-122"/>
                <a:cs typeface="Times New Roman" panose="02020603050405020304" pitchFamily="18" charset="0"/>
              </a:rPr>
              <a:t>3</a:t>
            </a:r>
            <a:r>
              <a:rPr lang="zh-CN" altLang="en-US" sz="2296" dirty="0">
                <a:ea typeface="楷体" panose="02010609060101010101" pitchFamily="49" charset="-122"/>
                <a:cs typeface="Times New Roman" panose="02020603050405020304" pitchFamily="18" charset="0"/>
              </a:rPr>
              <a:t>个变换器；</a:t>
            </a:r>
            <a:endParaRPr lang="en-US" altLang="zh-CN" sz="2296" dirty="0">
              <a:ea typeface="楷体" panose="02010609060101010101" pitchFamily="49" charset="-122"/>
              <a:cs typeface="Times New Roman" panose="02020603050405020304" pitchFamily="18" charset="0"/>
            </a:endParaRPr>
          </a:p>
          <a:p>
            <a:pPr marL="437369" indent="-437369">
              <a:spcBef>
                <a:spcPts val="383"/>
              </a:spcBef>
              <a:buClr>
                <a:srgbClr val="7000C8"/>
              </a:buClr>
              <a:buSzPct val="75000"/>
              <a:buFont typeface="Wingdings" panose="05000000000000000000" pitchFamily="2" charset="2"/>
              <a:buChar char="p"/>
            </a:pPr>
            <a:r>
              <a:rPr lang="zh-CN" altLang="en-US" sz="2296" dirty="0">
                <a:ea typeface="楷体" panose="02010609060101010101" pitchFamily="49" charset="-122"/>
                <a:cs typeface="Times New Roman" panose="02020603050405020304" pitchFamily="18" charset="0"/>
              </a:rPr>
              <a:t>产生的输出</a:t>
            </a:r>
            <a:r>
              <a:rPr lang="en-US" altLang="zh-CN" sz="2296" i="1" dirty="0" err="1">
                <a:ea typeface="楷体" panose="02010609060101010101" pitchFamily="49" charset="-122"/>
                <a:cs typeface="Times New Roman" panose="02020603050405020304" pitchFamily="18" charset="0"/>
              </a:rPr>
              <a:t>f</a:t>
            </a:r>
            <a:r>
              <a:rPr lang="en-US" altLang="zh-CN" sz="2296" i="1" baseline="-25000" dirty="0" err="1">
                <a:ea typeface="楷体" panose="02010609060101010101" pitchFamily="49" charset="-122"/>
                <a:cs typeface="Times New Roman" panose="02020603050405020304" pitchFamily="18" charset="0"/>
              </a:rPr>
              <a:t>R</a:t>
            </a:r>
            <a:r>
              <a:rPr lang="zh-CN" altLang="en-US" sz="2296" dirty="0">
                <a:ea typeface="楷体" panose="02010609060101010101" pitchFamily="49" charset="-122"/>
                <a:cs typeface="Times New Roman" panose="02020603050405020304" pitchFamily="18" charset="0"/>
              </a:rPr>
              <a:t>、</a:t>
            </a:r>
            <a:r>
              <a:rPr lang="en-US" altLang="zh-CN" sz="2296" i="1" dirty="0" err="1">
                <a:ea typeface="楷体" panose="02010609060101010101" pitchFamily="49" charset="-122"/>
                <a:cs typeface="Times New Roman" panose="02020603050405020304" pitchFamily="18" charset="0"/>
              </a:rPr>
              <a:t>f</a:t>
            </a:r>
            <a:r>
              <a:rPr lang="en-US" altLang="zh-CN" sz="2296" i="1" baseline="-25000" dirty="0" err="1">
                <a:ea typeface="楷体" panose="02010609060101010101" pitchFamily="49" charset="-122"/>
                <a:cs typeface="Times New Roman" panose="02020603050405020304" pitchFamily="18" charset="0"/>
              </a:rPr>
              <a:t>G</a:t>
            </a:r>
            <a:r>
              <a:rPr lang="en-US" altLang="zh-CN" sz="2296" i="1" baseline="-25000" dirty="0">
                <a:ea typeface="楷体" panose="02010609060101010101" pitchFamily="49" charset="-122"/>
                <a:cs typeface="Times New Roman" panose="02020603050405020304" pitchFamily="18" charset="0"/>
              </a:rPr>
              <a:t> </a:t>
            </a:r>
            <a:r>
              <a:rPr lang="zh-CN" altLang="en-US" sz="2296" dirty="0">
                <a:ea typeface="楷体" panose="02010609060101010101" pitchFamily="49" charset="-122"/>
                <a:cs typeface="Times New Roman" panose="02020603050405020304" pitchFamily="18" charset="0"/>
              </a:rPr>
              <a:t>、</a:t>
            </a:r>
            <a:r>
              <a:rPr lang="en-US" altLang="zh-CN" sz="2296" i="1" dirty="0" err="1">
                <a:ea typeface="楷体" panose="02010609060101010101" pitchFamily="49" charset="-122"/>
                <a:cs typeface="Times New Roman" panose="02020603050405020304" pitchFamily="18" charset="0"/>
              </a:rPr>
              <a:t>f</a:t>
            </a:r>
            <a:r>
              <a:rPr lang="en-US" altLang="zh-CN" sz="2296" i="1" baseline="-25000" dirty="0" err="1">
                <a:ea typeface="楷体" panose="02010609060101010101" pitchFamily="49" charset="-122"/>
                <a:cs typeface="Times New Roman" panose="02020603050405020304" pitchFamily="18" charset="0"/>
              </a:rPr>
              <a:t>B</a:t>
            </a:r>
            <a:r>
              <a:rPr lang="zh-CN" altLang="en-US" sz="2296" dirty="0">
                <a:ea typeface="楷体" panose="02010609060101010101" pitchFamily="49" charset="-122"/>
                <a:cs typeface="Times New Roman" panose="02020603050405020304" pitchFamily="18" charset="0"/>
              </a:rPr>
              <a:t>作为彩色图像的红、绿、蓝三个色彩分量；</a:t>
            </a:r>
            <a:endParaRPr lang="en-US" altLang="zh-CN" sz="2296" dirty="0">
              <a:ea typeface="楷体" panose="02010609060101010101" pitchFamily="49" charset="-122"/>
              <a:cs typeface="Times New Roman" panose="02020603050405020304" pitchFamily="18" charset="0"/>
            </a:endParaRPr>
          </a:p>
          <a:p>
            <a:pPr marL="437369" indent="-437369">
              <a:spcBef>
                <a:spcPts val="383"/>
              </a:spcBef>
              <a:buClr>
                <a:srgbClr val="7000C8"/>
              </a:buClr>
              <a:buSzPct val="75000"/>
              <a:buFont typeface="Wingdings" panose="05000000000000000000" pitchFamily="2" charset="2"/>
              <a:buChar char="p"/>
            </a:pPr>
            <a:r>
              <a:rPr lang="zh-CN" altLang="en-US" sz="2296" dirty="0">
                <a:ea typeface="楷体" panose="02010609060101010101" pitchFamily="49" charset="-122"/>
                <a:cs typeface="Times New Roman" panose="02020603050405020304" pitchFamily="18" charset="0"/>
              </a:rPr>
              <a:t>合成一幅彩色图像。</a:t>
            </a:r>
          </a:p>
        </p:txBody>
      </p:sp>
      <p:sp>
        <p:nvSpPr>
          <p:cNvPr id="7" name="矩形 6"/>
          <p:cNvSpPr/>
          <p:nvPr/>
        </p:nvSpPr>
        <p:spPr>
          <a:xfrm>
            <a:off x="1732636" y="1176258"/>
            <a:ext cx="8188642" cy="445635"/>
          </a:xfrm>
          <a:prstGeom prst="rect">
            <a:avLst/>
          </a:prstGeom>
        </p:spPr>
        <p:txBody>
          <a:bodyPr wrap="square">
            <a:spAutoFit/>
          </a:bodyPr>
          <a:lstStyle/>
          <a:p>
            <a:pPr algn="just">
              <a:buClr>
                <a:srgbClr val="7000C8"/>
              </a:buClr>
              <a:buSzPct val="75000"/>
            </a:pPr>
            <a:r>
              <a:rPr lang="zh-CN" altLang="en-US" sz="2296" kern="100" dirty="0">
                <a:solidFill>
                  <a:srgbClr val="0000CC"/>
                </a:solidFill>
                <a:latin typeface="+mj-ea"/>
                <a:ea typeface="+mj-ea"/>
                <a:cs typeface="Times New Roman" panose="02020603050405020304" pitchFamily="18" charset="0"/>
              </a:rPr>
              <a:t>（</a:t>
            </a:r>
            <a:r>
              <a:rPr lang="en-US" altLang="zh-CN" sz="2296" kern="100" dirty="0">
                <a:solidFill>
                  <a:srgbClr val="0000CC"/>
                </a:solidFill>
                <a:latin typeface="+mj-ea"/>
                <a:ea typeface="+mj-ea"/>
                <a:cs typeface="Times New Roman" panose="02020603050405020304" pitchFamily="18" charset="0"/>
              </a:rPr>
              <a:t>1</a:t>
            </a:r>
            <a:r>
              <a:rPr lang="zh-CN" altLang="en-US" sz="2296" kern="100" dirty="0">
                <a:solidFill>
                  <a:srgbClr val="0000CC"/>
                </a:solidFill>
                <a:latin typeface="+mj-ea"/>
                <a:ea typeface="+mj-ea"/>
                <a:cs typeface="Times New Roman" panose="02020603050405020304" pitchFamily="18" charset="0"/>
              </a:rPr>
              <a:t>）原理</a:t>
            </a:r>
            <a:endParaRPr lang="zh-CN" altLang="zh-CN" sz="2296" kern="100" dirty="0">
              <a:solidFill>
                <a:srgbClr val="0000CC"/>
              </a:solidFill>
              <a:latin typeface="+mj-ea"/>
              <a:ea typeface="+mj-ea"/>
              <a:cs typeface="Times New Roman" panose="02020603050405020304" pitchFamily="18" charset="0"/>
            </a:endParaRPr>
          </a:p>
        </p:txBody>
      </p:sp>
    </p:spTree>
    <p:extLst>
      <p:ext uri="{BB962C8B-B14F-4D97-AF65-F5344CB8AC3E}">
        <p14:creationId xmlns:p14="http://schemas.microsoft.com/office/powerpoint/2010/main" val="316410840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BEAAA290-34B3-4F10-B175-BE0FC4B87A97}" type="slidenum">
              <a:rPr lang="en-US" altLang="zh-CN" smtClean="0"/>
              <a:pPr>
                <a:defRPr/>
              </a:pPr>
              <a:t>99</a:t>
            </a:fld>
            <a:endParaRPr lang="en-US" altLang="zh-CN"/>
          </a:p>
        </p:txBody>
      </p:sp>
      <p:sp>
        <p:nvSpPr>
          <p:cNvPr id="3" name="Rectangle 2"/>
          <p:cNvSpPr txBox="1">
            <a:spLocks noChangeArrowheads="1"/>
          </p:cNvSpPr>
          <p:nvPr/>
        </p:nvSpPr>
        <p:spPr bwMode="auto">
          <a:xfrm>
            <a:off x="1963381" y="305746"/>
            <a:ext cx="5464352" cy="79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ctr"/>
          <a:lstStyle>
            <a:lvl1pPr algn="l" defTabSz="717550" rtl="0" eaLnBrk="0" fontAlgn="base" hangingPunct="0">
              <a:spcBef>
                <a:spcPct val="0"/>
              </a:spcBef>
              <a:spcAft>
                <a:spcPct val="0"/>
              </a:spcAft>
              <a:defRPr sz="2500" b="1">
                <a:solidFill>
                  <a:schemeClr val="tx2"/>
                </a:solidFill>
                <a:latin typeface="+mj-lt"/>
                <a:ea typeface="+mj-ea"/>
                <a:cs typeface="+mj-cs"/>
              </a:defRPr>
            </a:lvl1pPr>
            <a:lvl2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2pPr>
            <a:lvl3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3pPr>
            <a:lvl4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4pPr>
            <a:lvl5pPr algn="l" defTabSz="717550" rtl="0" eaLnBrk="0" fontAlgn="base" hangingPunct="0">
              <a:spcBef>
                <a:spcPct val="0"/>
              </a:spcBef>
              <a:spcAft>
                <a:spcPct val="0"/>
              </a:spcAft>
              <a:defRPr sz="2500" b="1">
                <a:solidFill>
                  <a:schemeClr val="tx2"/>
                </a:solidFill>
                <a:latin typeface="楷体_GB2312" pitchFamily="49" charset="-122"/>
                <a:ea typeface="宋体" pitchFamily="2" charset="-122"/>
              </a:defRPr>
            </a:lvl5pPr>
            <a:lvl6pPr marL="457200" algn="l" defTabSz="717550" rtl="0" fontAlgn="base">
              <a:spcBef>
                <a:spcPct val="0"/>
              </a:spcBef>
              <a:spcAft>
                <a:spcPct val="0"/>
              </a:spcAft>
              <a:defRPr sz="2500" b="1">
                <a:solidFill>
                  <a:schemeClr val="tx2"/>
                </a:solidFill>
                <a:latin typeface="楷体_GB2312" pitchFamily="49" charset="-122"/>
                <a:ea typeface="宋体" pitchFamily="2" charset="-122"/>
              </a:defRPr>
            </a:lvl6pPr>
            <a:lvl7pPr marL="914400" algn="l" defTabSz="717550" rtl="0" fontAlgn="base">
              <a:spcBef>
                <a:spcPct val="0"/>
              </a:spcBef>
              <a:spcAft>
                <a:spcPct val="0"/>
              </a:spcAft>
              <a:defRPr sz="2500" b="1">
                <a:solidFill>
                  <a:schemeClr val="tx2"/>
                </a:solidFill>
                <a:latin typeface="楷体_GB2312" pitchFamily="49" charset="-122"/>
                <a:ea typeface="宋体" pitchFamily="2" charset="-122"/>
              </a:defRPr>
            </a:lvl7pPr>
            <a:lvl8pPr marL="1371600" algn="l" defTabSz="717550" rtl="0" fontAlgn="base">
              <a:spcBef>
                <a:spcPct val="0"/>
              </a:spcBef>
              <a:spcAft>
                <a:spcPct val="0"/>
              </a:spcAft>
              <a:defRPr sz="2500" b="1">
                <a:solidFill>
                  <a:schemeClr val="tx2"/>
                </a:solidFill>
                <a:latin typeface="楷体_GB2312" pitchFamily="49" charset="-122"/>
                <a:ea typeface="宋体" pitchFamily="2" charset="-122"/>
              </a:defRPr>
            </a:lvl8pPr>
            <a:lvl9pPr marL="1828800" algn="l" defTabSz="717550" rtl="0" fontAlgn="base">
              <a:spcBef>
                <a:spcPct val="0"/>
              </a:spcBef>
              <a:spcAft>
                <a:spcPct val="0"/>
              </a:spcAft>
              <a:defRPr sz="2500" b="1">
                <a:solidFill>
                  <a:schemeClr val="tx2"/>
                </a:solidFill>
                <a:latin typeface="楷体_GB2312" pitchFamily="49" charset="-122"/>
                <a:ea typeface="宋体" pitchFamily="2" charset="-122"/>
              </a:defRPr>
            </a:lvl9pPr>
          </a:lstStyle>
          <a:p>
            <a:pPr eaLnBrk="1" hangingPunct="1">
              <a:defRPr/>
            </a:pP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5.5.2</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空间域灰度级</a:t>
            </a:r>
            <a:r>
              <a:rPr lang="en-US" altLang="zh-CN"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3061" kern="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彩色变换</a:t>
            </a:r>
          </a:p>
        </p:txBody>
      </p:sp>
      <p:sp>
        <p:nvSpPr>
          <p:cNvPr id="4" name="Rectangle 2"/>
          <p:cNvSpPr txBox="1">
            <a:spLocks noChangeArrowheads="1"/>
          </p:cNvSpPr>
          <p:nvPr/>
        </p:nvSpPr>
        <p:spPr bwMode="auto">
          <a:xfrm>
            <a:off x="5453094" y="899012"/>
            <a:ext cx="4757301" cy="3968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717550">
              <a:spcBef>
                <a:spcPct val="20000"/>
              </a:spcBef>
              <a:buClr>
                <a:schemeClr val="bg2"/>
              </a:buClr>
              <a:buSzPct val="75000"/>
              <a:buFont typeface="Wingdings" panose="05000000000000000000" pitchFamily="2" charset="2"/>
              <a:buChar char="p"/>
              <a:defRPr sz="1900" b="1">
                <a:solidFill>
                  <a:schemeClr val="tx1"/>
                </a:solidFill>
                <a:latin typeface="黑体" panose="02010609060101010101" pitchFamily="49" charset="-122"/>
                <a:ea typeface="宋体" panose="02010600030101010101" pitchFamily="2" charset="-122"/>
              </a:defRPr>
            </a:lvl1pPr>
            <a:lvl2pPr marL="742950" indent="-285750" defTabSz="717550">
              <a:spcBef>
                <a:spcPct val="20000"/>
              </a:spcBef>
              <a:buClr>
                <a:schemeClr val="tx2"/>
              </a:buClr>
              <a:buSzPct val="75000"/>
              <a:buFont typeface="Wingdings" panose="05000000000000000000" pitchFamily="2" charset="2"/>
              <a:buChar char="n"/>
              <a:defRPr sz="1900" b="1">
                <a:solidFill>
                  <a:schemeClr val="tx1"/>
                </a:solidFill>
                <a:latin typeface="宋体" panose="02010600030101010101" pitchFamily="2" charset="-122"/>
                <a:ea typeface="宋体" panose="02010600030101010101" pitchFamily="2" charset="-122"/>
              </a:defRPr>
            </a:lvl2pPr>
            <a:lvl3pPr marL="1143000" indent="-228600" defTabSz="717550">
              <a:spcBef>
                <a:spcPct val="20000"/>
              </a:spcBef>
              <a:buClr>
                <a:schemeClr val="accent1"/>
              </a:buClr>
              <a:buSzPct val="65000"/>
              <a:buFont typeface="Wingdings" panose="05000000000000000000" pitchFamily="2" charset="2"/>
              <a:buChar char="p"/>
              <a:defRPr sz="1900" b="1">
                <a:solidFill>
                  <a:schemeClr val="tx1"/>
                </a:solidFill>
                <a:latin typeface="宋体" panose="02010600030101010101" pitchFamily="2" charset="-122"/>
                <a:ea typeface="宋体" panose="02010600030101010101" pitchFamily="2" charset="-122"/>
              </a:defRPr>
            </a:lvl3pPr>
            <a:lvl4pPr marL="1600200" indent="-228600" defTabSz="717550">
              <a:spcBef>
                <a:spcPct val="20000"/>
              </a:spcBef>
              <a:buClr>
                <a:schemeClr val="bg2"/>
              </a:buClr>
              <a:buFont typeface="Wingdings" panose="05000000000000000000" pitchFamily="2" charset="2"/>
              <a:buChar char="§"/>
              <a:defRPr sz="1600" b="1">
                <a:solidFill>
                  <a:schemeClr val="tx1"/>
                </a:solidFill>
                <a:latin typeface="宋体" panose="02010600030101010101" pitchFamily="2" charset="-122"/>
                <a:ea typeface="宋体" panose="02010600030101010101" pitchFamily="2" charset="-122"/>
              </a:defRPr>
            </a:lvl4pPr>
            <a:lvl5pPr marL="2057400" indent="-228600" defTabSz="717550">
              <a:spcBef>
                <a:spcPct val="20000"/>
              </a:spcBef>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5pPr>
            <a:lvl6pPr marL="25146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6pPr>
            <a:lvl7pPr marL="29718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7pPr>
            <a:lvl8pPr marL="34290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8pPr>
            <a:lvl9pPr marL="3886200" indent="-228600" defTabSz="717550" eaLnBrk="0" fontAlgn="base" hangingPunct="0">
              <a:spcBef>
                <a:spcPct val="20000"/>
              </a:spcBef>
              <a:spcAft>
                <a:spcPct val="0"/>
              </a:spcAft>
              <a:buClr>
                <a:schemeClr val="tx2"/>
              </a:buClr>
              <a:buSzPct val="80000"/>
              <a:buFont typeface="Wingdings" panose="05000000000000000000" pitchFamily="2" charset="2"/>
              <a:buChar char="§"/>
              <a:defRPr sz="1400" b="1">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SzTx/>
              <a:buFontTx/>
              <a:buNone/>
            </a:pPr>
            <a:r>
              <a:rPr lang="zh-CN" altLang="en-US" sz="3061" dirty="0">
                <a:solidFill>
                  <a:srgbClr val="002060"/>
                </a:solidFill>
                <a:latin typeface="隶书" panose="02010509060101010101" pitchFamily="49" charset="-122"/>
                <a:ea typeface="隶书" panose="02010509060101010101" pitchFamily="49" charset="-122"/>
                <a:cs typeface="Times New Roman" panose="02020603050405020304" pitchFamily="18" charset="0"/>
              </a:rPr>
              <a:t>基于伪彩色处理的图像增强</a:t>
            </a:r>
          </a:p>
        </p:txBody>
      </p:sp>
      <p:sp>
        <p:nvSpPr>
          <p:cNvPr id="5" name="矩形 4"/>
          <p:cNvSpPr/>
          <p:nvPr/>
        </p:nvSpPr>
        <p:spPr>
          <a:xfrm>
            <a:off x="2054576" y="1132908"/>
            <a:ext cx="4923143" cy="445635"/>
          </a:xfrm>
          <a:prstGeom prst="rect">
            <a:avLst/>
          </a:prstGeom>
        </p:spPr>
        <p:txBody>
          <a:bodyPr wrap="none">
            <a:spAutoFit/>
          </a:bodyPr>
          <a:lstStyle/>
          <a:p>
            <a:pPr>
              <a:buSzPct val="85000"/>
            </a:pPr>
            <a:r>
              <a:rPr lang="zh-CN" altLang="en-US" sz="2296" kern="100" dirty="0">
                <a:solidFill>
                  <a:srgbClr val="0000CC"/>
                </a:solidFill>
                <a:latin typeface="+mj-ea"/>
                <a:ea typeface="+mj-ea"/>
                <a:cs typeface="Times New Roman" panose="02020603050405020304" pitchFamily="18" charset="0"/>
              </a:rPr>
              <a:t>（</a:t>
            </a:r>
            <a:r>
              <a:rPr lang="en-US" altLang="zh-CN" sz="2296" kern="100" dirty="0">
                <a:solidFill>
                  <a:srgbClr val="0000CC"/>
                </a:solidFill>
                <a:latin typeface="+mj-ea"/>
                <a:ea typeface="+mj-ea"/>
                <a:cs typeface="Times New Roman" panose="02020603050405020304" pitchFamily="18" charset="0"/>
              </a:rPr>
              <a:t>2</a:t>
            </a:r>
            <a:r>
              <a:rPr lang="zh-CN" altLang="en-US" sz="2296" kern="100" dirty="0">
                <a:solidFill>
                  <a:srgbClr val="0000CC"/>
                </a:solidFill>
                <a:latin typeface="+mj-ea"/>
                <a:ea typeface="+mj-ea"/>
                <a:cs typeface="Times New Roman" panose="02020603050405020304" pitchFamily="18" charset="0"/>
              </a:rPr>
              <a:t>）常用的</a:t>
            </a:r>
            <a:r>
              <a:rPr lang="zh-CN" altLang="zh-CN" sz="2296" kern="100" dirty="0">
                <a:solidFill>
                  <a:srgbClr val="0000CC"/>
                </a:solidFill>
                <a:latin typeface="+mj-ea"/>
                <a:ea typeface="+mj-ea"/>
                <a:cs typeface="Times New Roman" panose="02020603050405020304" pitchFamily="18" charset="0"/>
              </a:rPr>
              <a:t>典型的灰度级</a:t>
            </a:r>
            <a:r>
              <a:rPr lang="en-US" altLang="zh-CN" sz="2296" kern="100" dirty="0">
                <a:solidFill>
                  <a:srgbClr val="0000CC"/>
                </a:solidFill>
                <a:latin typeface="+mj-ea"/>
                <a:ea typeface="+mj-ea"/>
                <a:cs typeface="Times New Roman" panose="02020603050405020304" pitchFamily="18" charset="0"/>
                <a:sym typeface="Symbol" panose="05050102010706020507" pitchFamily="18" charset="2"/>
              </a:rPr>
              <a:t></a:t>
            </a:r>
            <a:r>
              <a:rPr lang="zh-CN" altLang="zh-CN" sz="2296" kern="100" dirty="0">
                <a:solidFill>
                  <a:srgbClr val="0000CC"/>
                </a:solidFill>
                <a:latin typeface="+mj-ea"/>
                <a:ea typeface="+mj-ea"/>
                <a:cs typeface="Times New Roman" panose="02020603050405020304" pitchFamily="18" charset="0"/>
              </a:rPr>
              <a:t>彩色变换</a:t>
            </a:r>
            <a:endParaRPr lang="zh-CN" altLang="en-US" sz="2296" dirty="0">
              <a:solidFill>
                <a:srgbClr val="0000CC"/>
              </a:solidFill>
              <a:latin typeface="+mj-ea"/>
              <a:ea typeface="+mj-ea"/>
              <a:cs typeface="Times New Roman" panose="02020603050405020304" pitchFamily="18" charset="0"/>
            </a:endParaRPr>
          </a:p>
        </p:txBody>
      </p:sp>
      <p:sp>
        <p:nvSpPr>
          <p:cNvPr id="6" name="Text Box 3"/>
          <p:cNvSpPr txBox="1">
            <a:spLocks noChangeArrowheads="1"/>
          </p:cNvSpPr>
          <p:nvPr/>
        </p:nvSpPr>
        <p:spPr bwMode="auto">
          <a:xfrm>
            <a:off x="2054576" y="4760931"/>
            <a:ext cx="7869585" cy="1662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a:spcBef>
                <a:spcPts val="0"/>
              </a:spcBef>
              <a:buClr>
                <a:schemeClr val="hlink"/>
              </a:buClr>
              <a:buSzPct val="110000"/>
              <a:buNone/>
            </a:pPr>
            <a:r>
              <a:rPr kumimoji="1" lang="zh-CN" altLang="en-US" sz="2551" dirty="0">
                <a:latin typeface="Times New Roman" panose="02020603050405020304" pitchFamily="18" charset="0"/>
                <a:ea typeface="楷体" panose="02010609060101010101" pitchFamily="49" charset="-122"/>
                <a:cs typeface="Times New Roman" panose="02020603050405020304" pitchFamily="18" charset="0"/>
              </a:rPr>
              <a:t>当</a:t>
            </a:r>
            <a:r>
              <a:rPr kumimoji="1" lang="en-US" altLang="zh-CN" sz="2551" i="1" dirty="0">
                <a:latin typeface="Times New Roman" panose="02020603050405020304" pitchFamily="18" charset="0"/>
                <a:ea typeface="楷体" panose="02010609060101010101" pitchFamily="49" charset="-122"/>
                <a:cs typeface="Times New Roman" panose="02020603050405020304" pitchFamily="18" charset="0"/>
              </a:rPr>
              <a:t>f </a:t>
            </a:r>
            <a:r>
              <a:rPr kumimoji="1" lang="en-US" altLang="zh-CN" sz="2551" dirty="0">
                <a:latin typeface="Times New Roman" panose="02020603050405020304" pitchFamily="18" charset="0"/>
                <a:ea typeface="楷体" panose="02010609060101010101" pitchFamily="49" charset="-122"/>
                <a:cs typeface="Times New Roman" panose="02020603050405020304" pitchFamily="18" charset="0"/>
              </a:rPr>
              <a:t>&lt;</a:t>
            </a:r>
            <a:r>
              <a:rPr kumimoji="1" lang="en-US" altLang="zh-CN" sz="2551" i="1" dirty="0">
                <a:latin typeface="Times New Roman" panose="02020603050405020304" pitchFamily="18" charset="0"/>
                <a:ea typeface="楷体" panose="02010609060101010101" pitchFamily="49" charset="-122"/>
                <a:cs typeface="Times New Roman" panose="02020603050405020304" pitchFamily="18" charset="0"/>
              </a:rPr>
              <a:t>L</a:t>
            </a:r>
            <a:r>
              <a:rPr kumimoji="1" lang="en-US" altLang="zh-CN" sz="2551" dirty="0">
                <a:latin typeface="Times New Roman" panose="02020603050405020304" pitchFamily="18" charset="0"/>
                <a:ea typeface="楷体" panose="02010609060101010101" pitchFamily="49" charset="-122"/>
                <a:cs typeface="Times New Roman" panose="02020603050405020304" pitchFamily="18" charset="0"/>
              </a:rPr>
              <a:t>/4</a:t>
            </a:r>
            <a:r>
              <a:rPr kumimoji="1" lang="zh-CN" altLang="en-US" sz="2551" dirty="0">
                <a:latin typeface="Times New Roman" panose="02020603050405020304" pitchFamily="18" charset="0"/>
                <a:ea typeface="楷体" panose="02010609060101010101" pitchFamily="49" charset="-122"/>
                <a:cs typeface="Times New Roman" panose="02020603050405020304" pitchFamily="18" charset="0"/>
              </a:rPr>
              <a:t>时，            </a:t>
            </a:r>
            <a:r>
              <a:rPr kumimoji="1" lang="en-US" altLang="zh-CN" sz="2551" dirty="0">
                <a:latin typeface="Times New Roman" panose="02020603050405020304" pitchFamily="18" charset="0"/>
                <a:ea typeface="楷体" panose="02010609060101010101" pitchFamily="49" charset="-122"/>
                <a:cs typeface="Times New Roman" panose="02020603050405020304" pitchFamily="18" charset="0"/>
              </a:rPr>
              <a:t>R=0           G=4</a:t>
            </a:r>
            <a:r>
              <a:rPr kumimoji="1" lang="en-US" altLang="zh-CN" sz="2551" i="1" dirty="0">
                <a:latin typeface="Times New Roman" panose="02020603050405020304" pitchFamily="18" charset="0"/>
                <a:ea typeface="楷体" panose="02010609060101010101" pitchFamily="49" charset="-122"/>
                <a:cs typeface="Times New Roman" panose="02020603050405020304" pitchFamily="18" charset="0"/>
              </a:rPr>
              <a:t>f</a:t>
            </a:r>
            <a:r>
              <a:rPr kumimoji="1" lang="en-US" altLang="zh-CN" sz="2551" dirty="0">
                <a:latin typeface="Times New Roman" panose="02020603050405020304" pitchFamily="18" charset="0"/>
                <a:ea typeface="楷体" panose="02010609060101010101" pitchFamily="49" charset="-122"/>
                <a:cs typeface="Times New Roman" panose="02020603050405020304" pitchFamily="18" charset="0"/>
              </a:rPr>
              <a:t>            B=</a:t>
            </a:r>
            <a:r>
              <a:rPr kumimoji="1" lang="en-US" altLang="zh-CN" sz="2551" i="1" dirty="0">
                <a:latin typeface="Times New Roman" panose="02020603050405020304" pitchFamily="18" charset="0"/>
                <a:ea typeface="楷体" panose="02010609060101010101" pitchFamily="49" charset="-122"/>
                <a:cs typeface="Times New Roman" panose="02020603050405020304" pitchFamily="18" charset="0"/>
              </a:rPr>
              <a:t>L</a:t>
            </a:r>
            <a:endParaRPr kumimoji="1" lang="en-US" altLang="zh-CN" sz="2551" dirty="0">
              <a:latin typeface="Times New Roman" panose="02020603050405020304" pitchFamily="18" charset="0"/>
              <a:ea typeface="楷体" panose="02010609060101010101" pitchFamily="49" charset="-122"/>
              <a:cs typeface="Times New Roman" panose="02020603050405020304" pitchFamily="18" charset="0"/>
            </a:endParaRPr>
          </a:p>
          <a:p>
            <a:pPr>
              <a:spcBef>
                <a:spcPts val="0"/>
              </a:spcBef>
              <a:buClr>
                <a:schemeClr val="hlink"/>
              </a:buClr>
              <a:buSzPct val="110000"/>
              <a:buNone/>
            </a:pPr>
            <a:r>
              <a:rPr kumimoji="1" lang="zh-CN" altLang="en-US" sz="2551" dirty="0">
                <a:latin typeface="Times New Roman" panose="02020603050405020304" pitchFamily="18" charset="0"/>
                <a:ea typeface="楷体" panose="02010609060101010101" pitchFamily="49" charset="-122"/>
                <a:cs typeface="Times New Roman" panose="02020603050405020304" pitchFamily="18" charset="0"/>
              </a:rPr>
              <a:t>当</a:t>
            </a:r>
            <a:r>
              <a:rPr kumimoji="1" lang="en-US" altLang="zh-CN" sz="2551" i="1" dirty="0">
                <a:latin typeface="Times New Roman" panose="02020603050405020304" pitchFamily="18" charset="0"/>
                <a:ea typeface="楷体" panose="02010609060101010101" pitchFamily="49" charset="-122"/>
                <a:cs typeface="Times New Roman" panose="02020603050405020304" pitchFamily="18" charset="0"/>
              </a:rPr>
              <a:t>L</a:t>
            </a:r>
            <a:r>
              <a:rPr kumimoji="1" lang="en-US" altLang="zh-CN" sz="2551" dirty="0">
                <a:latin typeface="Times New Roman" panose="02020603050405020304" pitchFamily="18" charset="0"/>
                <a:ea typeface="楷体" panose="02010609060101010101" pitchFamily="49" charset="-122"/>
                <a:cs typeface="Times New Roman" panose="02020603050405020304" pitchFamily="18" charset="0"/>
              </a:rPr>
              <a:t>/4&lt; </a:t>
            </a:r>
            <a:r>
              <a:rPr kumimoji="1" lang="en-US" altLang="zh-CN" sz="2551" i="1" dirty="0">
                <a:latin typeface="Times New Roman" panose="02020603050405020304" pitchFamily="18" charset="0"/>
                <a:ea typeface="楷体" panose="02010609060101010101" pitchFamily="49" charset="-122"/>
                <a:cs typeface="Times New Roman" panose="02020603050405020304" pitchFamily="18" charset="0"/>
              </a:rPr>
              <a:t>f </a:t>
            </a:r>
            <a:r>
              <a:rPr kumimoji="1" lang="en-US" altLang="zh-CN" sz="2551" dirty="0">
                <a:latin typeface="Times New Roman" panose="02020603050405020304" pitchFamily="18" charset="0"/>
                <a:ea typeface="楷体" panose="02010609060101010101" pitchFamily="49" charset="-122"/>
                <a:cs typeface="Times New Roman" panose="02020603050405020304" pitchFamily="18" charset="0"/>
              </a:rPr>
              <a:t>&lt;L/2</a:t>
            </a:r>
            <a:r>
              <a:rPr kumimoji="1" lang="zh-CN" altLang="en-US" sz="2551" dirty="0">
                <a:latin typeface="Times New Roman" panose="02020603050405020304" pitchFamily="18" charset="0"/>
                <a:ea typeface="楷体" panose="02010609060101010101" pitchFamily="49" charset="-122"/>
                <a:cs typeface="Times New Roman" panose="02020603050405020304" pitchFamily="18" charset="0"/>
              </a:rPr>
              <a:t>时</a:t>
            </a:r>
            <a:r>
              <a:rPr kumimoji="1" lang="en-US" altLang="zh-CN" sz="2551" dirty="0">
                <a:latin typeface="Times New Roman" panose="02020603050405020304" pitchFamily="18" charset="0"/>
                <a:ea typeface="楷体" panose="02010609060101010101" pitchFamily="49" charset="-122"/>
                <a:cs typeface="Times New Roman" panose="02020603050405020304" pitchFamily="18" charset="0"/>
              </a:rPr>
              <a:t>,      R=0           G=</a:t>
            </a:r>
            <a:r>
              <a:rPr kumimoji="1" lang="en-US" altLang="zh-CN" sz="2551" i="1" dirty="0">
                <a:latin typeface="Times New Roman" panose="02020603050405020304" pitchFamily="18" charset="0"/>
                <a:ea typeface="楷体" panose="02010609060101010101" pitchFamily="49" charset="-122"/>
                <a:cs typeface="Times New Roman" panose="02020603050405020304" pitchFamily="18" charset="0"/>
              </a:rPr>
              <a:t>L</a:t>
            </a:r>
            <a:r>
              <a:rPr kumimoji="1" lang="en-US" altLang="zh-CN" sz="2551" dirty="0">
                <a:latin typeface="Times New Roman" panose="02020603050405020304" pitchFamily="18" charset="0"/>
                <a:ea typeface="楷体" panose="02010609060101010101" pitchFamily="49" charset="-122"/>
                <a:cs typeface="Times New Roman" panose="02020603050405020304" pitchFamily="18" charset="0"/>
              </a:rPr>
              <a:t>             B=2</a:t>
            </a:r>
            <a:r>
              <a:rPr kumimoji="1" lang="en-US" altLang="zh-CN" sz="2551" i="1" dirty="0">
                <a:latin typeface="Times New Roman" panose="02020603050405020304" pitchFamily="18" charset="0"/>
                <a:ea typeface="楷体" panose="02010609060101010101" pitchFamily="49" charset="-122"/>
                <a:cs typeface="Times New Roman" panose="02020603050405020304" pitchFamily="18" charset="0"/>
              </a:rPr>
              <a:t>L</a:t>
            </a:r>
            <a:r>
              <a:rPr kumimoji="1" lang="en-US" altLang="zh-CN" sz="2551" dirty="0">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a:t>
            </a:r>
            <a:r>
              <a:rPr kumimoji="1" lang="en-US" altLang="zh-CN" sz="2551" dirty="0">
                <a:latin typeface="Times New Roman" panose="02020603050405020304" pitchFamily="18" charset="0"/>
                <a:ea typeface="楷体" panose="02010609060101010101" pitchFamily="49" charset="-122"/>
                <a:cs typeface="Times New Roman" panose="02020603050405020304" pitchFamily="18" charset="0"/>
              </a:rPr>
              <a:t>4</a:t>
            </a:r>
            <a:r>
              <a:rPr kumimoji="1" lang="en-US" altLang="zh-CN" sz="2551" i="1" dirty="0">
                <a:latin typeface="Times New Roman" panose="02020603050405020304" pitchFamily="18" charset="0"/>
                <a:ea typeface="楷体" panose="02010609060101010101" pitchFamily="49" charset="-122"/>
                <a:cs typeface="Times New Roman" panose="02020603050405020304" pitchFamily="18" charset="0"/>
              </a:rPr>
              <a:t>f</a:t>
            </a:r>
          </a:p>
          <a:p>
            <a:pPr>
              <a:spcBef>
                <a:spcPts val="0"/>
              </a:spcBef>
              <a:buClr>
                <a:schemeClr val="hlink"/>
              </a:buClr>
              <a:buSzPct val="110000"/>
              <a:buNone/>
            </a:pPr>
            <a:r>
              <a:rPr kumimoji="1" lang="zh-CN" altLang="en-US" sz="2551" dirty="0">
                <a:latin typeface="Times New Roman" panose="02020603050405020304" pitchFamily="18" charset="0"/>
                <a:ea typeface="楷体" panose="02010609060101010101" pitchFamily="49" charset="-122"/>
                <a:cs typeface="Times New Roman" panose="02020603050405020304" pitchFamily="18" charset="0"/>
              </a:rPr>
              <a:t>当</a:t>
            </a:r>
            <a:r>
              <a:rPr kumimoji="1" lang="en-US" altLang="zh-CN" sz="2551" i="1" dirty="0">
                <a:latin typeface="Times New Roman" panose="02020603050405020304" pitchFamily="18" charset="0"/>
                <a:ea typeface="楷体" panose="02010609060101010101" pitchFamily="49" charset="-122"/>
                <a:cs typeface="Times New Roman" panose="02020603050405020304" pitchFamily="18" charset="0"/>
              </a:rPr>
              <a:t>L</a:t>
            </a:r>
            <a:r>
              <a:rPr kumimoji="1" lang="en-US" altLang="zh-CN" sz="2551" dirty="0">
                <a:latin typeface="Times New Roman" panose="02020603050405020304" pitchFamily="18" charset="0"/>
                <a:ea typeface="楷体" panose="02010609060101010101" pitchFamily="49" charset="-122"/>
                <a:cs typeface="Times New Roman" panose="02020603050405020304" pitchFamily="18" charset="0"/>
              </a:rPr>
              <a:t>/2&lt; </a:t>
            </a:r>
            <a:r>
              <a:rPr kumimoji="1" lang="en-US" altLang="zh-CN" sz="2551" i="1" dirty="0">
                <a:latin typeface="Times New Roman" panose="02020603050405020304" pitchFamily="18" charset="0"/>
                <a:ea typeface="楷体" panose="02010609060101010101" pitchFamily="49" charset="-122"/>
                <a:cs typeface="Times New Roman" panose="02020603050405020304" pitchFamily="18" charset="0"/>
              </a:rPr>
              <a:t>f </a:t>
            </a:r>
            <a:r>
              <a:rPr kumimoji="1" lang="en-US" altLang="zh-CN" sz="2551" dirty="0">
                <a:latin typeface="Times New Roman" panose="02020603050405020304" pitchFamily="18" charset="0"/>
                <a:ea typeface="楷体" panose="02010609060101010101" pitchFamily="49" charset="-122"/>
                <a:cs typeface="Times New Roman" panose="02020603050405020304" pitchFamily="18" charset="0"/>
              </a:rPr>
              <a:t>&lt;3L/4</a:t>
            </a:r>
            <a:r>
              <a:rPr kumimoji="1" lang="zh-CN" altLang="en-US" sz="2551" dirty="0">
                <a:latin typeface="Times New Roman" panose="02020603050405020304" pitchFamily="18" charset="0"/>
                <a:ea typeface="楷体" panose="02010609060101010101" pitchFamily="49" charset="-122"/>
                <a:cs typeface="Times New Roman" panose="02020603050405020304" pitchFamily="18" charset="0"/>
              </a:rPr>
              <a:t>时</a:t>
            </a:r>
            <a:r>
              <a:rPr kumimoji="1" lang="en-US" altLang="zh-CN" sz="2551" dirty="0">
                <a:latin typeface="Times New Roman" panose="02020603050405020304" pitchFamily="18" charset="0"/>
                <a:ea typeface="楷体" panose="02010609060101010101" pitchFamily="49" charset="-122"/>
                <a:cs typeface="Times New Roman" panose="02020603050405020304" pitchFamily="18" charset="0"/>
              </a:rPr>
              <a:t>,    R=4</a:t>
            </a:r>
            <a:r>
              <a:rPr kumimoji="1" lang="en-US" altLang="zh-CN" sz="2551" i="1" dirty="0">
                <a:latin typeface="Times New Roman" panose="02020603050405020304" pitchFamily="18" charset="0"/>
                <a:ea typeface="楷体" panose="02010609060101010101" pitchFamily="49" charset="-122"/>
                <a:cs typeface="Times New Roman" panose="02020603050405020304" pitchFamily="18" charset="0"/>
              </a:rPr>
              <a:t>f</a:t>
            </a:r>
            <a:r>
              <a:rPr kumimoji="1" lang="en-US" altLang="zh-CN" sz="2551" dirty="0">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a:t>
            </a:r>
            <a:r>
              <a:rPr kumimoji="1" lang="en-US" altLang="zh-CN" sz="2551" dirty="0">
                <a:latin typeface="Times New Roman" panose="02020603050405020304" pitchFamily="18" charset="0"/>
                <a:ea typeface="楷体" panose="02010609060101010101" pitchFamily="49" charset="-122"/>
                <a:cs typeface="Times New Roman" panose="02020603050405020304" pitchFamily="18" charset="0"/>
              </a:rPr>
              <a:t>2</a:t>
            </a:r>
            <a:r>
              <a:rPr kumimoji="1" lang="en-US" altLang="zh-CN" sz="2551" i="1" dirty="0">
                <a:latin typeface="Times New Roman" panose="02020603050405020304" pitchFamily="18" charset="0"/>
                <a:ea typeface="楷体" panose="02010609060101010101" pitchFamily="49" charset="-122"/>
                <a:cs typeface="Times New Roman" panose="02020603050405020304" pitchFamily="18" charset="0"/>
              </a:rPr>
              <a:t>L</a:t>
            </a:r>
            <a:r>
              <a:rPr kumimoji="1" lang="en-US" altLang="zh-CN" sz="2551" dirty="0">
                <a:latin typeface="Times New Roman" panose="02020603050405020304" pitchFamily="18" charset="0"/>
                <a:ea typeface="楷体" panose="02010609060101010101" pitchFamily="49" charset="-122"/>
                <a:cs typeface="Times New Roman" panose="02020603050405020304" pitchFamily="18" charset="0"/>
              </a:rPr>
              <a:t>   G=</a:t>
            </a:r>
            <a:r>
              <a:rPr kumimoji="1" lang="en-US" altLang="zh-CN" sz="2551" i="1" dirty="0">
                <a:latin typeface="Times New Roman" panose="02020603050405020304" pitchFamily="18" charset="0"/>
                <a:ea typeface="楷体" panose="02010609060101010101" pitchFamily="49" charset="-122"/>
                <a:cs typeface="Times New Roman" panose="02020603050405020304" pitchFamily="18" charset="0"/>
              </a:rPr>
              <a:t>L</a:t>
            </a:r>
            <a:r>
              <a:rPr kumimoji="1" lang="en-US" altLang="zh-CN" sz="2551" dirty="0">
                <a:latin typeface="Times New Roman" panose="02020603050405020304" pitchFamily="18" charset="0"/>
                <a:ea typeface="楷体" panose="02010609060101010101" pitchFamily="49" charset="-122"/>
                <a:cs typeface="Times New Roman" panose="02020603050405020304" pitchFamily="18" charset="0"/>
              </a:rPr>
              <a:t>             B=0</a:t>
            </a:r>
          </a:p>
          <a:p>
            <a:pPr>
              <a:spcBef>
                <a:spcPts val="0"/>
              </a:spcBef>
              <a:buClr>
                <a:schemeClr val="hlink"/>
              </a:buClr>
              <a:buSzPct val="110000"/>
              <a:buNone/>
            </a:pPr>
            <a:r>
              <a:rPr kumimoji="1" lang="zh-CN" altLang="en-US" sz="2551" dirty="0">
                <a:latin typeface="Times New Roman" panose="02020603050405020304" pitchFamily="18" charset="0"/>
                <a:ea typeface="楷体" panose="02010609060101010101" pitchFamily="49" charset="-122"/>
                <a:cs typeface="Times New Roman" panose="02020603050405020304" pitchFamily="18" charset="0"/>
              </a:rPr>
              <a:t>当</a:t>
            </a:r>
            <a:r>
              <a:rPr kumimoji="1" lang="en-US" altLang="zh-CN" sz="2551" i="1" dirty="0">
                <a:latin typeface="Times New Roman" panose="02020603050405020304" pitchFamily="18" charset="0"/>
                <a:ea typeface="楷体" panose="02010609060101010101" pitchFamily="49" charset="-122"/>
                <a:cs typeface="Times New Roman" panose="02020603050405020304" pitchFamily="18" charset="0"/>
              </a:rPr>
              <a:t>f </a:t>
            </a:r>
            <a:r>
              <a:rPr kumimoji="1" lang="en-US" altLang="zh-CN" sz="2551" dirty="0">
                <a:latin typeface="Times New Roman" panose="02020603050405020304" pitchFamily="18" charset="0"/>
                <a:ea typeface="楷体" panose="02010609060101010101" pitchFamily="49" charset="-122"/>
                <a:cs typeface="Times New Roman" panose="02020603050405020304" pitchFamily="18" charset="0"/>
              </a:rPr>
              <a:t>&gt;3</a:t>
            </a:r>
            <a:r>
              <a:rPr kumimoji="1" lang="en-US" altLang="zh-CN" sz="2551" i="1" dirty="0">
                <a:latin typeface="Times New Roman" panose="02020603050405020304" pitchFamily="18" charset="0"/>
                <a:ea typeface="楷体" panose="02010609060101010101" pitchFamily="49" charset="-122"/>
                <a:cs typeface="Times New Roman" panose="02020603050405020304" pitchFamily="18" charset="0"/>
              </a:rPr>
              <a:t>L</a:t>
            </a:r>
            <a:r>
              <a:rPr kumimoji="1" lang="en-US" altLang="zh-CN" sz="2551" dirty="0">
                <a:latin typeface="Times New Roman" panose="02020603050405020304" pitchFamily="18" charset="0"/>
                <a:ea typeface="楷体" panose="02010609060101010101" pitchFamily="49" charset="-122"/>
                <a:cs typeface="Times New Roman" panose="02020603050405020304" pitchFamily="18" charset="0"/>
              </a:rPr>
              <a:t>/4</a:t>
            </a:r>
            <a:r>
              <a:rPr kumimoji="1" lang="zh-CN" altLang="en-US" sz="2551" dirty="0">
                <a:latin typeface="Times New Roman" panose="02020603050405020304" pitchFamily="18" charset="0"/>
                <a:ea typeface="楷体" panose="02010609060101010101" pitchFamily="49" charset="-122"/>
                <a:cs typeface="Times New Roman" panose="02020603050405020304" pitchFamily="18" charset="0"/>
              </a:rPr>
              <a:t>时</a:t>
            </a:r>
            <a:r>
              <a:rPr kumimoji="1" lang="en-US" altLang="zh-CN" sz="2551" dirty="0">
                <a:latin typeface="Times New Roman" panose="02020603050405020304" pitchFamily="18" charset="0"/>
                <a:ea typeface="楷体" panose="02010609060101010101" pitchFamily="49" charset="-122"/>
                <a:cs typeface="Times New Roman" panose="02020603050405020304" pitchFamily="18" charset="0"/>
              </a:rPr>
              <a:t>,             R=</a:t>
            </a:r>
            <a:r>
              <a:rPr kumimoji="1" lang="en-US" altLang="zh-CN" sz="2551" i="1" dirty="0">
                <a:latin typeface="Times New Roman" panose="02020603050405020304" pitchFamily="18" charset="0"/>
                <a:ea typeface="楷体" panose="02010609060101010101" pitchFamily="49" charset="-122"/>
                <a:cs typeface="Times New Roman" panose="02020603050405020304" pitchFamily="18" charset="0"/>
              </a:rPr>
              <a:t>L</a:t>
            </a:r>
            <a:r>
              <a:rPr kumimoji="1" lang="en-US" altLang="zh-CN" sz="2551" dirty="0">
                <a:latin typeface="Times New Roman" panose="02020603050405020304" pitchFamily="18" charset="0"/>
                <a:ea typeface="楷体" panose="02010609060101010101" pitchFamily="49" charset="-122"/>
                <a:cs typeface="Times New Roman" panose="02020603050405020304" pitchFamily="18" charset="0"/>
              </a:rPr>
              <a:t>           G=4</a:t>
            </a:r>
            <a:r>
              <a:rPr kumimoji="1" lang="en-US" altLang="zh-CN" sz="2551" i="1" dirty="0">
                <a:latin typeface="Times New Roman" panose="02020603050405020304" pitchFamily="18" charset="0"/>
                <a:ea typeface="楷体" panose="02010609060101010101" pitchFamily="49" charset="-122"/>
                <a:cs typeface="Times New Roman" panose="02020603050405020304" pitchFamily="18" charset="0"/>
              </a:rPr>
              <a:t>L</a:t>
            </a:r>
            <a:r>
              <a:rPr kumimoji="1" lang="en-US" altLang="zh-CN" sz="2551" dirty="0">
                <a:latin typeface="Times New Roman" panose="02020603050405020304" pitchFamily="18" charset="0"/>
                <a:ea typeface="楷体" panose="02010609060101010101" pitchFamily="49" charset="-122"/>
                <a:cs typeface="Times New Roman" panose="02020603050405020304" pitchFamily="18" charset="0"/>
                <a:sym typeface="Symbol" panose="05050102010706020507" pitchFamily="18" charset="2"/>
              </a:rPr>
              <a:t></a:t>
            </a:r>
            <a:r>
              <a:rPr kumimoji="1" lang="en-US" altLang="zh-CN" sz="2551" dirty="0">
                <a:latin typeface="Times New Roman" panose="02020603050405020304" pitchFamily="18" charset="0"/>
                <a:ea typeface="楷体" panose="02010609060101010101" pitchFamily="49" charset="-122"/>
                <a:cs typeface="Times New Roman" panose="02020603050405020304" pitchFamily="18" charset="0"/>
              </a:rPr>
              <a:t>4</a:t>
            </a:r>
            <a:r>
              <a:rPr kumimoji="1" lang="en-US" altLang="zh-CN" sz="2551" i="1" dirty="0">
                <a:latin typeface="Times New Roman" panose="02020603050405020304" pitchFamily="18" charset="0"/>
                <a:ea typeface="楷体" panose="02010609060101010101" pitchFamily="49" charset="-122"/>
                <a:cs typeface="Times New Roman" panose="02020603050405020304" pitchFamily="18" charset="0"/>
              </a:rPr>
              <a:t>f</a:t>
            </a:r>
            <a:r>
              <a:rPr kumimoji="1" lang="en-US" altLang="zh-CN" sz="2551" dirty="0">
                <a:latin typeface="Times New Roman" panose="02020603050405020304" pitchFamily="18" charset="0"/>
                <a:ea typeface="楷体" panose="02010609060101010101" pitchFamily="49" charset="-122"/>
                <a:cs typeface="Times New Roman" panose="02020603050405020304" pitchFamily="18" charset="0"/>
              </a:rPr>
              <a:t>     B=0</a:t>
            </a:r>
            <a:endParaRPr kumimoji="1" lang="zh-CN" altLang="en-US" sz="2551" dirty="0">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211" name="Group 4"/>
          <p:cNvGrpSpPr>
            <a:grpSpLocks noChangeAspect="1"/>
          </p:cNvGrpSpPr>
          <p:nvPr/>
        </p:nvGrpSpPr>
        <p:grpSpPr bwMode="auto">
          <a:xfrm>
            <a:off x="2043205" y="1572758"/>
            <a:ext cx="2534954" cy="2648182"/>
            <a:chOff x="217" y="1253"/>
            <a:chExt cx="1302" cy="1361"/>
          </a:xfrm>
        </p:grpSpPr>
        <p:sp>
          <p:nvSpPr>
            <p:cNvPr id="212" name="Line 6"/>
            <p:cNvSpPr>
              <a:spLocks noChangeAspect="1" noChangeShapeType="1"/>
            </p:cNvSpPr>
            <p:nvPr/>
          </p:nvSpPr>
          <p:spPr bwMode="auto">
            <a:xfrm flipV="1">
              <a:off x="385" y="1480"/>
              <a:ext cx="0" cy="113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296"/>
            </a:p>
          </p:txBody>
        </p:sp>
        <p:sp>
          <p:nvSpPr>
            <p:cNvPr id="213" name="Line 7"/>
            <p:cNvSpPr>
              <a:spLocks noChangeAspect="1" noChangeShapeType="1"/>
            </p:cNvSpPr>
            <p:nvPr/>
          </p:nvSpPr>
          <p:spPr bwMode="auto">
            <a:xfrm>
              <a:off x="389" y="2614"/>
              <a:ext cx="113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296"/>
            </a:p>
          </p:txBody>
        </p:sp>
        <p:sp>
          <p:nvSpPr>
            <p:cNvPr id="214" name="Line 8"/>
            <p:cNvSpPr>
              <a:spLocks noChangeAspect="1" noChangeShapeType="1"/>
            </p:cNvSpPr>
            <p:nvPr/>
          </p:nvSpPr>
          <p:spPr bwMode="auto">
            <a:xfrm>
              <a:off x="385" y="1253"/>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296"/>
            </a:p>
          </p:txBody>
        </p:sp>
        <p:sp>
          <p:nvSpPr>
            <p:cNvPr id="215" name="Line 9"/>
            <p:cNvSpPr>
              <a:spLocks noChangeAspect="1" noChangeShapeType="1"/>
            </p:cNvSpPr>
            <p:nvPr/>
          </p:nvSpPr>
          <p:spPr bwMode="auto">
            <a:xfrm flipV="1">
              <a:off x="839" y="1706"/>
              <a:ext cx="227" cy="908"/>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sz="2296"/>
            </a:p>
          </p:txBody>
        </p:sp>
        <p:sp>
          <p:nvSpPr>
            <p:cNvPr id="216" name="Line 10"/>
            <p:cNvSpPr>
              <a:spLocks noChangeAspect="1" noChangeShapeType="1"/>
            </p:cNvSpPr>
            <p:nvPr/>
          </p:nvSpPr>
          <p:spPr bwMode="auto">
            <a:xfrm>
              <a:off x="1066" y="1706"/>
              <a:ext cx="226" cy="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sz="2296"/>
            </a:p>
          </p:txBody>
        </p:sp>
        <p:sp>
          <p:nvSpPr>
            <p:cNvPr id="217" name="Line 11"/>
            <p:cNvSpPr>
              <a:spLocks noChangeAspect="1" noChangeShapeType="1"/>
            </p:cNvSpPr>
            <p:nvPr/>
          </p:nvSpPr>
          <p:spPr bwMode="auto">
            <a:xfrm>
              <a:off x="612" y="2566"/>
              <a:ext cx="0" cy="45"/>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sz="2296"/>
            </a:p>
          </p:txBody>
        </p:sp>
        <p:sp>
          <p:nvSpPr>
            <p:cNvPr id="218" name="Line 12"/>
            <p:cNvSpPr>
              <a:spLocks noChangeAspect="1" noChangeShapeType="1"/>
            </p:cNvSpPr>
            <p:nvPr/>
          </p:nvSpPr>
          <p:spPr bwMode="auto">
            <a:xfrm>
              <a:off x="839" y="2569"/>
              <a:ext cx="0" cy="45"/>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sz="2296"/>
            </a:p>
          </p:txBody>
        </p:sp>
        <p:sp>
          <p:nvSpPr>
            <p:cNvPr id="219" name="Line 13"/>
            <p:cNvSpPr>
              <a:spLocks noChangeAspect="1" noChangeShapeType="1"/>
            </p:cNvSpPr>
            <p:nvPr/>
          </p:nvSpPr>
          <p:spPr bwMode="auto">
            <a:xfrm>
              <a:off x="1066" y="2569"/>
              <a:ext cx="0" cy="45"/>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sz="2296"/>
            </a:p>
          </p:txBody>
        </p:sp>
        <p:sp>
          <p:nvSpPr>
            <p:cNvPr id="220" name="Line 14"/>
            <p:cNvSpPr>
              <a:spLocks noChangeAspect="1" noChangeShapeType="1"/>
            </p:cNvSpPr>
            <p:nvPr/>
          </p:nvSpPr>
          <p:spPr bwMode="auto">
            <a:xfrm>
              <a:off x="1292" y="2569"/>
              <a:ext cx="0" cy="45"/>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sz="2296"/>
            </a:p>
          </p:txBody>
        </p:sp>
        <p:sp>
          <p:nvSpPr>
            <p:cNvPr id="221" name="Line 15"/>
            <p:cNvSpPr>
              <a:spLocks noChangeAspect="1" noChangeShapeType="1"/>
            </p:cNvSpPr>
            <p:nvPr/>
          </p:nvSpPr>
          <p:spPr bwMode="auto">
            <a:xfrm rot="5400000">
              <a:off x="408" y="2364"/>
              <a:ext cx="0" cy="45"/>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sz="2296"/>
            </a:p>
          </p:txBody>
        </p:sp>
        <p:sp>
          <p:nvSpPr>
            <p:cNvPr id="222" name="Line 16"/>
            <p:cNvSpPr>
              <a:spLocks noChangeAspect="1" noChangeShapeType="1"/>
            </p:cNvSpPr>
            <p:nvPr/>
          </p:nvSpPr>
          <p:spPr bwMode="auto">
            <a:xfrm rot="5400000">
              <a:off x="408" y="2137"/>
              <a:ext cx="0" cy="45"/>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sz="2296"/>
            </a:p>
          </p:txBody>
        </p:sp>
        <p:sp>
          <p:nvSpPr>
            <p:cNvPr id="223" name="Line 17"/>
            <p:cNvSpPr>
              <a:spLocks noChangeAspect="1" noChangeShapeType="1"/>
            </p:cNvSpPr>
            <p:nvPr/>
          </p:nvSpPr>
          <p:spPr bwMode="auto">
            <a:xfrm rot="5400000">
              <a:off x="408" y="1683"/>
              <a:ext cx="0" cy="45"/>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sz="2296"/>
            </a:p>
          </p:txBody>
        </p:sp>
        <p:sp>
          <p:nvSpPr>
            <p:cNvPr id="224" name="Line 18"/>
            <p:cNvSpPr>
              <a:spLocks noChangeAspect="1" noChangeShapeType="1"/>
            </p:cNvSpPr>
            <p:nvPr/>
          </p:nvSpPr>
          <p:spPr bwMode="auto">
            <a:xfrm rot="5400000">
              <a:off x="408" y="1910"/>
              <a:ext cx="0" cy="45"/>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sz="2296"/>
            </a:p>
          </p:txBody>
        </p:sp>
        <p:sp>
          <p:nvSpPr>
            <p:cNvPr id="225" name="Text Box 19"/>
            <p:cNvSpPr txBox="1">
              <a:spLocks noChangeAspect="1" noChangeArrowheads="1"/>
            </p:cNvSpPr>
            <p:nvPr/>
          </p:nvSpPr>
          <p:spPr bwMode="auto">
            <a:xfrm>
              <a:off x="665" y="1492"/>
              <a:ext cx="133"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eaLnBrk="1" hangingPunct="1">
                <a:spcBef>
                  <a:spcPct val="0"/>
                </a:spcBef>
                <a:buClrTx/>
                <a:buSzTx/>
                <a:buFontTx/>
                <a:buNone/>
              </a:pPr>
              <a:r>
                <a:rPr lang="en-US" altLang="zh-CN" sz="2806" dirty="0">
                  <a:solidFill>
                    <a:srgbClr val="FF0000"/>
                  </a:solidFill>
                  <a:latin typeface="Arial" panose="020B0604020202020204" pitchFamily="34" charset="0"/>
                </a:rPr>
                <a:t>R</a:t>
              </a:r>
            </a:p>
          </p:txBody>
        </p:sp>
        <p:graphicFrame>
          <p:nvGraphicFramePr>
            <p:cNvPr id="226" name="Object 20"/>
            <p:cNvGraphicFramePr>
              <a:graphicFrameLocks noChangeAspect="1"/>
            </p:cNvGraphicFramePr>
            <p:nvPr>
              <p:extLst/>
            </p:nvPr>
          </p:nvGraphicFramePr>
          <p:xfrm>
            <a:off x="217" y="1575"/>
            <a:ext cx="172" cy="204"/>
          </p:xfrm>
          <a:graphic>
            <a:graphicData uri="http://schemas.openxmlformats.org/presentationml/2006/ole">
              <mc:AlternateContent xmlns:mc="http://schemas.openxmlformats.org/markup-compatibility/2006">
                <mc:Choice xmlns:v="urn:schemas-microsoft-com:vml" Requires="v">
                  <p:oleObj spid="_x0000_s28794" name="公式" r:id="rId3" imgW="139579" imgH="164957" progId="Equation.3">
                    <p:embed/>
                  </p:oleObj>
                </mc:Choice>
                <mc:Fallback>
                  <p:oleObj name="公式" r:id="rId3" imgW="139579" imgH="164957" progId="Equation.3">
                    <p:embed/>
                    <p:pic>
                      <p:nvPicPr>
                        <p:cNvPr id="226" name="Object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 y="1575"/>
                          <a:ext cx="172" cy="204"/>
                        </a:xfrm>
                        <a:prstGeom prst="rect">
                          <a:avLst/>
                        </a:prstGeom>
                        <a:noFill/>
                        <a:ln>
                          <a:noFill/>
                        </a:ln>
                        <a:effectLst/>
                      </p:spPr>
                    </p:pic>
                  </p:oleObj>
                </mc:Fallback>
              </mc:AlternateContent>
            </a:graphicData>
          </a:graphic>
        </p:graphicFrame>
      </p:grpSp>
      <p:grpSp>
        <p:nvGrpSpPr>
          <p:cNvPr id="227" name="Group 22"/>
          <p:cNvGrpSpPr>
            <a:grpSpLocks noChangeAspect="1"/>
          </p:cNvGrpSpPr>
          <p:nvPr/>
        </p:nvGrpSpPr>
        <p:grpSpPr bwMode="auto">
          <a:xfrm>
            <a:off x="4693230" y="1566922"/>
            <a:ext cx="2636352" cy="2648182"/>
            <a:chOff x="1973" y="1480"/>
            <a:chExt cx="1354" cy="1361"/>
          </a:xfrm>
        </p:grpSpPr>
        <p:sp>
          <p:nvSpPr>
            <p:cNvPr id="228" name="Line 24"/>
            <p:cNvSpPr>
              <a:spLocks noChangeAspect="1" noChangeShapeType="1"/>
            </p:cNvSpPr>
            <p:nvPr/>
          </p:nvSpPr>
          <p:spPr bwMode="auto">
            <a:xfrm flipV="1">
              <a:off x="2193" y="1707"/>
              <a:ext cx="0" cy="113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551"/>
            </a:p>
          </p:txBody>
        </p:sp>
        <p:sp>
          <p:nvSpPr>
            <p:cNvPr id="229" name="Line 25"/>
            <p:cNvSpPr>
              <a:spLocks noChangeAspect="1" noChangeShapeType="1"/>
            </p:cNvSpPr>
            <p:nvPr/>
          </p:nvSpPr>
          <p:spPr bwMode="auto">
            <a:xfrm>
              <a:off x="2197" y="2841"/>
              <a:ext cx="113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551"/>
            </a:p>
          </p:txBody>
        </p:sp>
        <p:sp>
          <p:nvSpPr>
            <p:cNvPr id="230" name="Line 26"/>
            <p:cNvSpPr>
              <a:spLocks noChangeAspect="1" noChangeShapeType="1"/>
            </p:cNvSpPr>
            <p:nvPr/>
          </p:nvSpPr>
          <p:spPr bwMode="auto">
            <a:xfrm>
              <a:off x="2193" y="1480"/>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551"/>
            </a:p>
          </p:txBody>
        </p:sp>
        <p:sp>
          <p:nvSpPr>
            <p:cNvPr id="231" name="Line 27"/>
            <p:cNvSpPr>
              <a:spLocks noChangeAspect="1" noChangeShapeType="1"/>
            </p:cNvSpPr>
            <p:nvPr/>
          </p:nvSpPr>
          <p:spPr bwMode="auto">
            <a:xfrm flipV="1">
              <a:off x="2200" y="1933"/>
              <a:ext cx="227" cy="908"/>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sz="2551"/>
            </a:p>
          </p:txBody>
        </p:sp>
        <p:sp>
          <p:nvSpPr>
            <p:cNvPr id="232" name="Line 28"/>
            <p:cNvSpPr>
              <a:spLocks noChangeAspect="1" noChangeShapeType="1"/>
            </p:cNvSpPr>
            <p:nvPr/>
          </p:nvSpPr>
          <p:spPr bwMode="auto">
            <a:xfrm>
              <a:off x="2426" y="1933"/>
              <a:ext cx="454" cy="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sz="2551"/>
            </a:p>
          </p:txBody>
        </p:sp>
        <p:sp>
          <p:nvSpPr>
            <p:cNvPr id="233" name="Line 29"/>
            <p:cNvSpPr>
              <a:spLocks noChangeAspect="1" noChangeShapeType="1"/>
            </p:cNvSpPr>
            <p:nvPr/>
          </p:nvSpPr>
          <p:spPr bwMode="auto">
            <a:xfrm>
              <a:off x="2420" y="2793"/>
              <a:ext cx="0" cy="45"/>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sz="2551"/>
            </a:p>
          </p:txBody>
        </p:sp>
        <p:sp>
          <p:nvSpPr>
            <p:cNvPr id="234" name="Line 30"/>
            <p:cNvSpPr>
              <a:spLocks noChangeAspect="1" noChangeShapeType="1"/>
            </p:cNvSpPr>
            <p:nvPr/>
          </p:nvSpPr>
          <p:spPr bwMode="auto">
            <a:xfrm>
              <a:off x="2647" y="2796"/>
              <a:ext cx="0" cy="45"/>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sz="2551"/>
            </a:p>
          </p:txBody>
        </p:sp>
        <p:sp>
          <p:nvSpPr>
            <p:cNvPr id="235" name="Line 31"/>
            <p:cNvSpPr>
              <a:spLocks noChangeAspect="1" noChangeShapeType="1"/>
            </p:cNvSpPr>
            <p:nvPr/>
          </p:nvSpPr>
          <p:spPr bwMode="auto">
            <a:xfrm>
              <a:off x="2874" y="2796"/>
              <a:ext cx="0" cy="45"/>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sz="2551"/>
            </a:p>
          </p:txBody>
        </p:sp>
        <p:sp>
          <p:nvSpPr>
            <p:cNvPr id="236" name="Line 32"/>
            <p:cNvSpPr>
              <a:spLocks noChangeAspect="1" noChangeShapeType="1"/>
            </p:cNvSpPr>
            <p:nvPr/>
          </p:nvSpPr>
          <p:spPr bwMode="auto">
            <a:xfrm>
              <a:off x="3100" y="2796"/>
              <a:ext cx="0" cy="45"/>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sz="2551"/>
            </a:p>
          </p:txBody>
        </p:sp>
        <p:sp>
          <p:nvSpPr>
            <p:cNvPr id="237" name="Line 33"/>
            <p:cNvSpPr>
              <a:spLocks noChangeAspect="1" noChangeShapeType="1"/>
            </p:cNvSpPr>
            <p:nvPr/>
          </p:nvSpPr>
          <p:spPr bwMode="auto">
            <a:xfrm rot="5400000">
              <a:off x="2216" y="2591"/>
              <a:ext cx="0" cy="45"/>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sz="2551"/>
            </a:p>
          </p:txBody>
        </p:sp>
        <p:sp>
          <p:nvSpPr>
            <p:cNvPr id="238" name="Line 34"/>
            <p:cNvSpPr>
              <a:spLocks noChangeAspect="1" noChangeShapeType="1"/>
            </p:cNvSpPr>
            <p:nvPr/>
          </p:nvSpPr>
          <p:spPr bwMode="auto">
            <a:xfrm rot="5400000">
              <a:off x="2216" y="2364"/>
              <a:ext cx="0" cy="45"/>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sz="2551"/>
            </a:p>
          </p:txBody>
        </p:sp>
        <p:sp>
          <p:nvSpPr>
            <p:cNvPr id="239" name="Line 35"/>
            <p:cNvSpPr>
              <a:spLocks noChangeAspect="1" noChangeShapeType="1"/>
            </p:cNvSpPr>
            <p:nvPr/>
          </p:nvSpPr>
          <p:spPr bwMode="auto">
            <a:xfrm rot="5400000">
              <a:off x="2216" y="1910"/>
              <a:ext cx="0" cy="45"/>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sz="2551"/>
            </a:p>
          </p:txBody>
        </p:sp>
        <p:sp>
          <p:nvSpPr>
            <p:cNvPr id="240" name="Line 36"/>
            <p:cNvSpPr>
              <a:spLocks noChangeAspect="1" noChangeShapeType="1"/>
            </p:cNvSpPr>
            <p:nvPr/>
          </p:nvSpPr>
          <p:spPr bwMode="auto">
            <a:xfrm rot="5400000">
              <a:off x="2216" y="2137"/>
              <a:ext cx="0" cy="45"/>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sz="2551"/>
            </a:p>
          </p:txBody>
        </p:sp>
        <p:sp>
          <p:nvSpPr>
            <p:cNvPr id="241" name="Text Box 37"/>
            <p:cNvSpPr txBox="1">
              <a:spLocks noChangeAspect="1" noChangeArrowheads="1"/>
            </p:cNvSpPr>
            <p:nvPr/>
          </p:nvSpPr>
          <p:spPr bwMode="auto">
            <a:xfrm>
              <a:off x="2666" y="1678"/>
              <a:ext cx="121"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eaLnBrk="1" hangingPunct="1">
                <a:spcBef>
                  <a:spcPct val="0"/>
                </a:spcBef>
                <a:buClrTx/>
                <a:buSzTx/>
                <a:buFontTx/>
                <a:buNone/>
              </a:pPr>
              <a:r>
                <a:rPr lang="en-US" altLang="zh-CN" sz="2551" dirty="0">
                  <a:solidFill>
                    <a:srgbClr val="00B400"/>
                  </a:solidFill>
                  <a:latin typeface="Times New Roman" panose="02020603050405020304" pitchFamily="18" charset="0"/>
                  <a:cs typeface="Times New Roman" panose="02020603050405020304" pitchFamily="18" charset="0"/>
                </a:rPr>
                <a:t>G</a:t>
              </a:r>
            </a:p>
          </p:txBody>
        </p:sp>
        <p:graphicFrame>
          <p:nvGraphicFramePr>
            <p:cNvPr id="242" name="Object 38"/>
            <p:cNvGraphicFramePr>
              <a:graphicFrameLocks noChangeAspect="1"/>
            </p:cNvGraphicFramePr>
            <p:nvPr>
              <p:extLst/>
            </p:nvPr>
          </p:nvGraphicFramePr>
          <p:xfrm>
            <a:off x="1973" y="1802"/>
            <a:ext cx="166" cy="197"/>
          </p:xfrm>
          <a:graphic>
            <a:graphicData uri="http://schemas.openxmlformats.org/presentationml/2006/ole">
              <mc:AlternateContent xmlns:mc="http://schemas.openxmlformats.org/markup-compatibility/2006">
                <mc:Choice xmlns:v="urn:schemas-microsoft-com:vml" Requires="v">
                  <p:oleObj spid="_x0000_s28795" name="Equation" r:id="rId5" imgW="139579" imgH="164957" progId="Equation.DSMT4">
                    <p:embed/>
                  </p:oleObj>
                </mc:Choice>
                <mc:Fallback>
                  <p:oleObj name="Equation" r:id="rId5" imgW="139579" imgH="164957" progId="Equation.DSMT4">
                    <p:embed/>
                    <p:pic>
                      <p:nvPicPr>
                        <p:cNvPr id="242" name="Object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3" y="1802"/>
                          <a:ext cx="166" cy="197"/>
                        </a:xfrm>
                        <a:prstGeom prst="rect">
                          <a:avLst/>
                        </a:prstGeom>
                        <a:noFill/>
                        <a:ln>
                          <a:noFill/>
                        </a:ln>
                        <a:effectLst/>
                      </p:spPr>
                    </p:pic>
                  </p:oleObj>
                </mc:Fallback>
              </mc:AlternateContent>
            </a:graphicData>
          </a:graphic>
        </p:graphicFrame>
        <p:sp>
          <p:nvSpPr>
            <p:cNvPr id="243" name="Line 40"/>
            <p:cNvSpPr>
              <a:spLocks noChangeAspect="1" noChangeShapeType="1"/>
            </p:cNvSpPr>
            <p:nvPr/>
          </p:nvSpPr>
          <p:spPr bwMode="auto">
            <a:xfrm>
              <a:off x="2880" y="1933"/>
              <a:ext cx="227" cy="907"/>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sz="2551"/>
            </a:p>
          </p:txBody>
        </p:sp>
      </p:grpSp>
      <p:grpSp>
        <p:nvGrpSpPr>
          <p:cNvPr id="244" name="Group 41"/>
          <p:cNvGrpSpPr>
            <a:grpSpLocks noChangeAspect="1"/>
          </p:cNvGrpSpPr>
          <p:nvPr/>
        </p:nvGrpSpPr>
        <p:grpSpPr bwMode="auto">
          <a:xfrm>
            <a:off x="7400829" y="1997809"/>
            <a:ext cx="2636352" cy="2211459"/>
            <a:chOff x="3334" y="1705"/>
            <a:chExt cx="1354" cy="1136"/>
          </a:xfrm>
        </p:grpSpPr>
        <p:sp>
          <p:nvSpPr>
            <p:cNvPr id="245" name="Line 43"/>
            <p:cNvSpPr>
              <a:spLocks noChangeAspect="1" noChangeShapeType="1"/>
            </p:cNvSpPr>
            <p:nvPr/>
          </p:nvSpPr>
          <p:spPr bwMode="auto">
            <a:xfrm flipV="1">
              <a:off x="3554" y="1707"/>
              <a:ext cx="0" cy="113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296"/>
            </a:p>
          </p:txBody>
        </p:sp>
        <p:sp>
          <p:nvSpPr>
            <p:cNvPr id="246" name="Line 44"/>
            <p:cNvSpPr>
              <a:spLocks noChangeAspect="1" noChangeShapeType="1"/>
            </p:cNvSpPr>
            <p:nvPr/>
          </p:nvSpPr>
          <p:spPr bwMode="auto">
            <a:xfrm>
              <a:off x="3558" y="2841"/>
              <a:ext cx="113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296"/>
            </a:p>
          </p:txBody>
        </p:sp>
        <p:sp>
          <p:nvSpPr>
            <p:cNvPr id="247" name="Line 45"/>
            <p:cNvSpPr>
              <a:spLocks noChangeAspect="1" noChangeShapeType="1"/>
            </p:cNvSpPr>
            <p:nvPr/>
          </p:nvSpPr>
          <p:spPr bwMode="auto">
            <a:xfrm flipH="1" flipV="1">
              <a:off x="3787" y="1933"/>
              <a:ext cx="221" cy="908"/>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sz="2296"/>
            </a:p>
          </p:txBody>
        </p:sp>
        <p:sp>
          <p:nvSpPr>
            <p:cNvPr id="248" name="Line 46"/>
            <p:cNvSpPr>
              <a:spLocks noChangeAspect="1" noChangeShapeType="1"/>
            </p:cNvSpPr>
            <p:nvPr/>
          </p:nvSpPr>
          <p:spPr bwMode="auto">
            <a:xfrm>
              <a:off x="3560" y="1933"/>
              <a:ext cx="226" cy="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sz="2296"/>
            </a:p>
          </p:txBody>
        </p:sp>
        <p:sp>
          <p:nvSpPr>
            <p:cNvPr id="249" name="Line 47"/>
            <p:cNvSpPr>
              <a:spLocks noChangeAspect="1" noChangeShapeType="1"/>
            </p:cNvSpPr>
            <p:nvPr/>
          </p:nvSpPr>
          <p:spPr bwMode="auto">
            <a:xfrm>
              <a:off x="3781" y="2793"/>
              <a:ext cx="0" cy="45"/>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sz="2296"/>
            </a:p>
          </p:txBody>
        </p:sp>
        <p:sp>
          <p:nvSpPr>
            <p:cNvPr id="250" name="Line 48"/>
            <p:cNvSpPr>
              <a:spLocks noChangeAspect="1" noChangeShapeType="1"/>
            </p:cNvSpPr>
            <p:nvPr/>
          </p:nvSpPr>
          <p:spPr bwMode="auto">
            <a:xfrm>
              <a:off x="4008" y="2796"/>
              <a:ext cx="0" cy="45"/>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sz="2296"/>
            </a:p>
          </p:txBody>
        </p:sp>
        <p:sp>
          <p:nvSpPr>
            <p:cNvPr id="251" name="Line 49"/>
            <p:cNvSpPr>
              <a:spLocks noChangeAspect="1" noChangeShapeType="1"/>
            </p:cNvSpPr>
            <p:nvPr/>
          </p:nvSpPr>
          <p:spPr bwMode="auto">
            <a:xfrm>
              <a:off x="4235" y="2796"/>
              <a:ext cx="0" cy="45"/>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sz="2296"/>
            </a:p>
          </p:txBody>
        </p:sp>
        <p:sp>
          <p:nvSpPr>
            <p:cNvPr id="252" name="Line 50"/>
            <p:cNvSpPr>
              <a:spLocks noChangeAspect="1" noChangeShapeType="1"/>
            </p:cNvSpPr>
            <p:nvPr/>
          </p:nvSpPr>
          <p:spPr bwMode="auto">
            <a:xfrm>
              <a:off x="4461" y="2796"/>
              <a:ext cx="0" cy="45"/>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sz="2296"/>
            </a:p>
          </p:txBody>
        </p:sp>
        <p:sp>
          <p:nvSpPr>
            <p:cNvPr id="253" name="Line 51"/>
            <p:cNvSpPr>
              <a:spLocks noChangeAspect="1" noChangeShapeType="1"/>
            </p:cNvSpPr>
            <p:nvPr/>
          </p:nvSpPr>
          <p:spPr bwMode="auto">
            <a:xfrm rot="5400000">
              <a:off x="3577" y="2591"/>
              <a:ext cx="0" cy="45"/>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sz="2296"/>
            </a:p>
          </p:txBody>
        </p:sp>
        <p:sp>
          <p:nvSpPr>
            <p:cNvPr id="254" name="Line 52"/>
            <p:cNvSpPr>
              <a:spLocks noChangeAspect="1" noChangeShapeType="1"/>
            </p:cNvSpPr>
            <p:nvPr/>
          </p:nvSpPr>
          <p:spPr bwMode="auto">
            <a:xfrm rot="5400000">
              <a:off x="3577" y="2364"/>
              <a:ext cx="0" cy="45"/>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sz="2296"/>
            </a:p>
          </p:txBody>
        </p:sp>
        <p:sp>
          <p:nvSpPr>
            <p:cNvPr id="255" name="Line 53"/>
            <p:cNvSpPr>
              <a:spLocks noChangeAspect="1" noChangeShapeType="1"/>
            </p:cNvSpPr>
            <p:nvPr/>
          </p:nvSpPr>
          <p:spPr bwMode="auto">
            <a:xfrm rot="5400000">
              <a:off x="3577" y="1910"/>
              <a:ext cx="0" cy="45"/>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sz="2296"/>
            </a:p>
          </p:txBody>
        </p:sp>
        <p:sp>
          <p:nvSpPr>
            <p:cNvPr id="256" name="Line 54"/>
            <p:cNvSpPr>
              <a:spLocks noChangeAspect="1" noChangeShapeType="1"/>
            </p:cNvSpPr>
            <p:nvPr/>
          </p:nvSpPr>
          <p:spPr bwMode="auto">
            <a:xfrm rot="5400000">
              <a:off x="3577" y="2137"/>
              <a:ext cx="0" cy="45"/>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sz="2296"/>
            </a:p>
          </p:txBody>
        </p:sp>
        <p:sp>
          <p:nvSpPr>
            <p:cNvPr id="257" name="Text Box 55"/>
            <p:cNvSpPr txBox="1">
              <a:spLocks noChangeAspect="1" noChangeArrowheads="1"/>
            </p:cNvSpPr>
            <p:nvPr/>
          </p:nvSpPr>
          <p:spPr bwMode="auto">
            <a:xfrm>
              <a:off x="3923" y="1705"/>
              <a:ext cx="123"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eaLnBrk="1" hangingPunct="1">
                <a:spcBef>
                  <a:spcPct val="0"/>
                </a:spcBef>
                <a:buClrTx/>
                <a:buSzTx/>
                <a:buFontTx/>
                <a:buNone/>
              </a:pPr>
              <a:r>
                <a:rPr lang="en-US" altLang="zh-CN" sz="2806" dirty="0">
                  <a:solidFill>
                    <a:srgbClr val="0000FF"/>
                  </a:solidFill>
                  <a:latin typeface="Times New Roman" panose="02020603050405020304" pitchFamily="18" charset="0"/>
                  <a:cs typeface="Times New Roman" panose="02020603050405020304" pitchFamily="18" charset="0"/>
                </a:rPr>
                <a:t>B</a:t>
              </a:r>
            </a:p>
          </p:txBody>
        </p:sp>
        <p:graphicFrame>
          <p:nvGraphicFramePr>
            <p:cNvPr id="258" name="Object 56"/>
            <p:cNvGraphicFramePr>
              <a:graphicFrameLocks noChangeAspect="1"/>
            </p:cNvGraphicFramePr>
            <p:nvPr>
              <p:extLst/>
            </p:nvPr>
          </p:nvGraphicFramePr>
          <p:xfrm>
            <a:off x="3334" y="1802"/>
            <a:ext cx="166" cy="197"/>
          </p:xfrm>
          <a:graphic>
            <a:graphicData uri="http://schemas.openxmlformats.org/presentationml/2006/ole">
              <mc:AlternateContent xmlns:mc="http://schemas.openxmlformats.org/markup-compatibility/2006">
                <mc:Choice xmlns:v="urn:schemas-microsoft-com:vml" Requires="v">
                  <p:oleObj spid="_x0000_s28796" name="公式" r:id="rId6" imgW="139579" imgH="164957" progId="Equation.3">
                    <p:embed/>
                  </p:oleObj>
                </mc:Choice>
                <mc:Fallback>
                  <p:oleObj name="公式" r:id="rId6" imgW="139579" imgH="164957" progId="Equation.3">
                    <p:embed/>
                    <p:pic>
                      <p:nvPicPr>
                        <p:cNvPr id="258" name="Object 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4" y="1802"/>
                          <a:ext cx="166" cy="197"/>
                        </a:xfrm>
                        <a:prstGeom prst="rect">
                          <a:avLst/>
                        </a:prstGeom>
                        <a:noFill/>
                        <a:ln>
                          <a:noFill/>
                        </a:ln>
                        <a:effectLst/>
                      </p:spPr>
                    </p:pic>
                  </p:oleObj>
                </mc:Fallback>
              </mc:AlternateContent>
            </a:graphicData>
          </a:graphic>
        </p:graphicFrame>
      </p:grpSp>
      <p:sp>
        <p:nvSpPr>
          <p:cNvPr id="259" name="Text Box 58"/>
          <p:cNvSpPr txBox="1">
            <a:spLocks noChangeArrowheads="1"/>
          </p:cNvSpPr>
          <p:nvPr/>
        </p:nvSpPr>
        <p:spPr bwMode="auto">
          <a:xfrm>
            <a:off x="1895248" y="1721293"/>
            <a:ext cx="630793" cy="52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eaLnBrk="1" hangingPunct="1">
              <a:spcBef>
                <a:spcPct val="0"/>
              </a:spcBef>
              <a:buClrTx/>
              <a:buSzTx/>
              <a:buFontTx/>
              <a:buNone/>
            </a:pPr>
            <a:r>
              <a:rPr lang="en-US" altLang="zh-CN" sz="2806" i="1" dirty="0" err="1">
                <a:latin typeface="Times New Roman" panose="02020603050405020304" pitchFamily="18" charset="0"/>
                <a:cs typeface="Times New Roman" panose="02020603050405020304" pitchFamily="18" charset="0"/>
              </a:rPr>
              <a:t>f</a:t>
            </a:r>
            <a:r>
              <a:rPr lang="en-US" altLang="zh-CN" sz="2806" i="1" baseline="-25000" dirty="0" err="1">
                <a:latin typeface="Times New Roman" panose="02020603050405020304" pitchFamily="18" charset="0"/>
                <a:cs typeface="Times New Roman" panose="02020603050405020304" pitchFamily="18" charset="0"/>
              </a:rPr>
              <a:t>R</a:t>
            </a:r>
            <a:endParaRPr lang="en-US" altLang="zh-CN" sz="2806" i="1" baseline="-25000" dirty="0">
              <a:latin typeface="Times New Roman" panose="02020603050405020304" pitchFamily="18" charset="0"/>
              <a:cs typeface="Times New Roman" panose="02020603050405020304" pitchFamily="18" charset="0"/>
            </a:endParaRPr>
          </a:p>
        </p:txBody>
      </p:sp>
      <p:sp>
        <p:nvSpPr>
          <p:cNvPr id="260" name="Text Box 61"/>
          <p:cNvSpPr txBox="1">
            <a:spLocks noChangeArrowheads="1"/>
          </p:cNvSpPr>
          <p:nvPr/>
        </p:nvSpPr>
        <p:spPr bwMode="auto">
          <a:xfrm>
            <a:off x="4280495" y="4171323"/>
            <a:ext cx="543309" cy="52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eaLnBrk="1" hangingPunct="1">
              <a:spcBef>
                <a:spcPct val="0"/>
              </a:spcBef>
              <a:buClrTx/>
              <a:buSzTx/>
              <a:buFontTx/>
              <a:buNone/>
            </a:pPr>
            <a:r>
              <a:rPr lang="en-US" altLang="zh-CN" sz="2806" i="1" dirty="0">
                <a:latin typeface="Times New Roman" panose="02020603050405020304" pitchFamily="18" charset="0"/>
                <a:cs typeface="Times New Roman" panose="02020603050405020304" pitchFamily="18" charset="0"/>
              </a:rPr>
              <a:t>f</a:t>
            </a:r>
          </a:p>
        </p:txBody>
      </p:sp>
      <p:sp>
        <p:nvSpPr>
          <p:cNvPr id="261" name="Line 64"/>
          <p:cNvSpPr>
            <a:spLocks noChangeShapeType="1"/>
          </p:cNvSpPr>
          <p:nvPr/>
        </p:nvSpPr>
        <p:spPr bwMode="auto">
          <a:xfrm flipH="1">
            <a:off x="5571404" y="2470841"/>
            <a:ext cx="12040" cy="1732219"/>
          </a:xfrm>
          <a:prstGeom prst="line">
            <a:avLst/>
          </a:prstGeom>
          <a:noFill/>
          <a:ln w="19050">
            <a:solidFill>
              <a:srgbClr val="FF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sz="2296"/>
          </a:p>
        </p:txBody>
      </p:sp>
      <p:sp>
        <p:nvSpPr>
          <p:cNvPr id="262" name="Line 65"/>
          <p:cNvSpPr>
            <a:spLocks noChangeShapeType="1"/>
          </p:cNvSpPr>
          <p:nvPr/>
        </p:nvSpPr>
        <p:spPr bwMode="auto">
          <a:xfrm flipH="1">
            <a:off x="6417591" y="2440964"/>
            <a:ext cx="12040" cy="1732218"/>
          </a:xfrm>
          <a:prstGeom prst="line">
            <a:avLst/>
          </a:prstGeom>
          <a:noFill/>
          <a:ln w="19050">
            <a:solidFill>
              <a:srgbClr val="FF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sz="2296"/>
          </a:p>
        </p:txBody>
      </p:sp>
      <p:sp>
        <p:nvSpPr>
          <p:cNvPr id="263" name="Line 66"/>
          <p:cNvSpPr>
            <a:spLocks noChangeShapeType="1"/>
          </p:cNvSpPr>
          <p:nvPr/>
        </p:nvSpPr>
        <p:spPr bwMode="auto">
          <a:xfrm flipH="1">
            <a:off x="3678108" y="2417003"/>
            <a:ext cx="12040" cy="1732219"/>
          </a:xfrm>
          <a:prstGeom prst="line">
            <a:avLst/>
          </a:prstGeom>
          <a:noFill/>
          <a:ln w="19050">
            <a:solidFill>
              <a:srgbClr val="FF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sz="2296"/>
          </a:p>
        </p:txBody>
      </p:sp>
      <p:sp>
        <p:nvSpPr>
          <p:cNvPr id="264" name="Line 67"/>
          <p:cNvSpPr>
            <a:spLocks noChangeShapeType="1"/>
          </p:cNvSpPr>
          <p:nvPr/>
        </p:nvSpPr>
        <p:spPr bwMode="auto">
          <a:xfrm flipH="1">
            <a:off x="8263207" y="2417003"/>
            <a:ext cx="12040" cy="1732218"/>
          </a:xfrm>
          <a:prstGeom prst="line">
            <a:avLst/>
          </a:prstGeom>
          <a:noFill/>
          <a:ln w="19050">
            <a:solidFill>
              <a:srgbClr val="FF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sz="2296"/>
          </a:p>
        </p:txBody>
      </p:sp>
      <p:graphicFrame>
        <p:nvGraphicFramePr>
          <p:cNvPr id="265" name="Object 69"/>
          <p:cNvGraphicFramePr>
            <a:graphicFrameLocks noChangeAspect="1"/>
          </p:cNvGraphicFramePr>
          <p:nvPr>
            <p:extLst/>
          </p:nvPr>
        </p:nvGraphicFramePr>
        <p:xfrm>
          <a:off x="3031368" y="4215104"/>
          <a:ext cx="483928" cy="579093"/>
        </p:xfrm>
        <a:graphic>
          <a:graphicData uri="http://schemas.openxmlformats.org/presentationml/2006/ole">
            <mc:AlternateContent xmlns:mc="http://schemas.openxmlformats.org/markup-compatibility/2006">
              <mc:Choice xmlns:v="urn:schemas-microsoft-com:vml" Requires="v">
                <p:oleObj spid="_x0000_s28797" name="Equation" r:id="rId7" imgW="253800" imgH="304560" progId="Equation.DSMT4">
                  <p:embed/>
                </p:oleObj>
              </mc:Choice>
              <mc:Fallback>
                <p:oleObj name="Equation" r:id="rId7" imgW="253800" imgH="304560" progId="Equation.DSMT4">
                  <p:embed/>
                  <p:pic>
                    <p:nvPicPr>
                      <p:cNvPr id="265" name="Object 69"/>
                      <p:cNvPicPr>
                        <a:picLocks noChangeAspect="1" noChangeArrowheads="1"/>
                      </p:cNvPicPr>
                      <p:nvPr/>
                    </p:nvPicPr>
                    <p:blipFill>
                      <a:blip r:embed="rId8"/>
                      <a:srcRect/>
                      <a:stretch>
                        <a:fillRect/>
                      </a:stretch>
                    </p:blipFill>
                    <p:spPr bwMode="auto">
                      <a:xfrm>
                        <a:off x="3031368" y="4215104"/>
                        <a:ext cx="483928" cy="579093"/>
                      </a:xfrm>
                      <a:prstGeom prst="rect">
                        <a:avLst/>
                      </a:prstGeom>
                      <a:noFill/>
                      <a:ln>
                        <a:noFill/>
                      </a:ln>
                      <a:effectLst/>
                    </p:spPr>
                  </p:pic>
                </p:oleObj>
              </mc:Fallback>
            </mc:AlternateContent>
          </a:graphicData>
        </a:graphic>
      </p:graphicFrame>
      <p:graphicFrame>
        <p:nvGraphicFramePr>
          <p:cNvPr id="266" name="Object 70"/>
          <p:cNvGraphicFramePr>
            <a:graphicFrameLocks noChangeAspect="1"/>
          </p:cNvGraphicFramePr>
          <p:nvPr>
            <p:extLst/>
          </p:nvPr>
        </p:nvGraphicFramePr>
        <p:xfrm>
          <a:off x="4014317" y="4269775"/>
          <a:ext cx="307575" cy="334614"/>
        </p:xfrm>
        <a:graphic>
          <a:graphicData uri="http://schemas.openxmlformats.org/presentationml/2006/ole">
            <mc:AlternateContent xmlns:mc="http://schemas.openxmlformats.org/markup-compatibility/2006">
              <mc:Choice xmlns:v="urn:schemas-microsoft-com:vml" Requires="v">
                <p:oleObj spid="_x0000_s28798" name="Equation" r:id="rId9" imgW="152268" imgH="164957" progId="Equation.DSMT4">
                  <p:embed/>
                </p:oleObj>
              </mc:Choice>
              <mc:Fallback>
                <p:oleObj name="Equation" r:id="rId9" imgW="152268" imgH="164957" progId="Equation.DSMT4">
                  <p:embed/>
                  <p:pic>
                    <p:nvPicPr>
                      <p:cNvPr id="266" name="Object 7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14317" y="4269775"/>
                        <a:ext cx="307575" cy="334614"/>
                      </a:xfrm>
                      <a:prstGeom prst="rect">
                        <a:avLst/>
                      </a:prstGeom>
                      <a:noFill/>
                      <a:ln>
                        <a:noFill/>
                      </a:ln>
                      <a:effectLst/>
                    </p:spPr>
                  </p:pic>
                </p:oleObj>
              </mc:Fallback>
            </mc:AlternateContent>
          </a:graphicData>
        </a:graphic>
      </p:graphicFrame>
      <p:graphicFrame>
        <p:nvGraphicFramePr>
          <p:cNvPr id="267" name="Object 72"/>
          <p:cNvGraphicFramePr>
            <a:graphicFrameLocks noChangeAspect="1"/>
          </p:cNvGraphicFramePr>
          <p:nvPr>
            <p:extLst/>
          </p:nvPr>
        </p:nvGraphicFramePr>
        <p:xfrm>
          <a:off x="2214404" y="4212368"/>
          <a:ext cx="234877" cy="328018"/>
        </p:xfrm>
        <a:graphic>
          <a:graphicData uri="http://schemas.openxmlformats.org/presentationml/2006/ole">
            <mc:AlternateContent xmlns:mc="http://schemas.openxmlformats.org/markup-compatibility/2006">
              <mc:Choice xmlns:v="urn:schemas-microsoft-com:vml" Requires="v">
                <p:oleObj spid="_x0000_s28799" name="Equation" r:id="rId11" imgW="126720" imgH="177480" progId="Equation.DSMT4">
                  <p:embed/>
                </p:oleObj>
              </mc:Choice>
              <mc:Fallback>
                <p:oleObj name="Equation" r:id="rId11" imgW="126720" imgH="177480" progId="Equation.DSMT4">
                  <p:embed/>
                  <p:pic>
                    <p:nvPicPr>
                      <p:cNvPr id="267" name="Object 72"/>
                      <p:cNvPicPr>
                        <a:picLocks noChangeAspect="1" noChangeArrowheads="1"/>
                      </p:cNvPicPr>
                      <p:nvPr/>
                    </p:nvPicPr>
                    <p:blipFill>
                      <a:blip r:embed="rId12"/>
                      <a:srcRect/>
                      <a:stretch>
                        <a:fillRect/>
                      </a:stretch>
                    </p:blipFill>
                    <p:spPr bwMode="auto">
                      <a:xfrm>
                        <a:off x="2214404" y="4212368"/>
                        <a:ext cx="234877" cy="328018"/>
                      </a:xfrm>
                      <a:prstGeom prst="rect">
                        <a:avLst/>
                      </a:prstGeom>
                      <a:noFill/>
                      <a:ln>
                        <a:noFill/>
                      </a:ln>
                      <a:effectLst/>
                    </p:spPr>
                  </p:pic>
                </p:oleObj>
              </mc:Fallback>
            </mc:AlternateContent>
          </a:graphicData>
        </a:graphic>
      </p:graphicFrame>
      <p:graphicFrame>
        <p:nvGraphicFramePr>
          <p:cNvPr id="268" name="Object 73"/>
          <p:cNvGraphicFramePr>
            <a:graphicFrameLocks noChangeAspect="1"/>
          </p:cNvGraphicFramePr>
          <p:nvPr>
            <p:extLst/>
          </p:nvPr>
        </p:nvGraphicFramePr>
        <p:xfrm>
          <a:off x="5743527" y="4211214"/>
          <a:ext cx="485952" cy="579093"/>
        </p:xfrm>
        <a:graphic>
          <a:graphicData uri="http://schemas.openxmlformats.org/presentationml/2006/ole">
            <mc:AlternateContent xmlns:mc="http://schemas.openxmlformats.org/markup-compatibility/2006">
              <mc:Choice xmlns:v="urn:schemas-microsoft-com:vml" Requires="v">
                <p:oleObj spid="_x0000_s28800" name="Equation" r:id="rId13" imgW="253800" imgH="304560" progId="Equation.DSMT4">
                  <p:embed/>
                </p:oleObj>
              </mc:Choice>
              <mc:Fallback>
                <p:oleObj name="Equation" r:id="rId13" imgW="253800" imgH="304560" progId="Equation.DSMT4">
                  <p:embed/>
                  <p:pic>
                    <p:nvPicPr>
                      <p:cNvPr id="268" name="Object 73"/>
                      <p:cNvPicPr>
                        <a:picLocks noChangeAspect="1" noChangeArrowheads="1"/>
                      </p:cNvPicPr>
                      <p:nvPr/>
                    </p:nvPicPr>
                    <p:blipFill>
                      <a:blip r:embed="rId14"/>
                      <a:srcRect/>
                      <a:stretch>
                        <a:fillRect/>
                      </a:stretch>
                    </p:blipFill>
                    <p:spPr bwMode="auto">
                      <a:xfrm>
                        <a:off x="5743527" y="4211214"/>
                        <a:ext cx="485952" cy="579093"/>
                      </a:xfrm>
                      <a:prstGeom prst="rect">
                        <a:avLst/>
                      </a:prstGeom>
                      <a:noFill/>
                      <a:ln>
                        <a:noFill/>
                      </a:ln>
                      <a:effectLst/>
                    </p:spPr>
                  </p:pic>
                </p:oleObj>
              </mc:Fallback>
            </mc:AlternateContent>
          </a:graphicData>
        </a:graphic>
      </p:graphicFrame>
      <p:graphicFrame>
        <p:nvGraphicFramePr>
          <p:cNvPr id="269" name="Object 74"/>
          <p:cNvGraphicFramePr>
            <a:graphicFrameLocks noChangeAspect="1"/>
          </p:cNvGraphicFramePr>
          <p:nvPr>
            <p:extLst/>
          </p:nvPr>
        </p:nvGraphicFramePr>
        <p:xfrm>
          <a:off x="6747194" y="4223269"/>
          <a:ext cx="307575" cy="334614"/>
        </p:xfrm>
        <a:graphic>
          <a:graphicData uri="http://schemas.openxmlformats.org/presentationml/2006/ole">
            <mc:AlternateContent xmlns:mc="http://schemas.openxmlformats.org/markup-compatibility/2006">
              <mc:Choice xmlns:v="urn:schemas-microsoft-com:vml" Requires="v">
                <p:oleObj spid="_x0000_s28801" name="Equation" r:id="rId15" imgW="152268" imgH="164957" progId="Equation.DSMT4">
                  <p:embed/>
                </p:oleObj>
              </mc:Choice>
              <mc:Fallback>
                <p:oleObj name="Equation" r:id="rId15" imgW="152268" imgH="164957" progId="Equation.DSMT4">
                  <p:embed/>
                  <p:pic>
                    <p:nvPicPr>
                      <p:cNvPr id="269" name="Object 7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47194" y="4223269"/>
                        <a:ext cx="307575" cy="334614"/>
                      </a:xfrm>
                      <a:prstGeom prst="rect">
                        <a:avLst/>
                      </a:prstGeom>
                      <a:noFill/>
                      <a:ln>
                        <a:noFill/>
                      </a:ln>
                      <a:effectLst/>
                    </p:spPr>
                  </p:pic>
                </p:oleObj>
              </mc:Fallback>
            </mc:AlternateContent>
          </a:graphicData>
        </a:graphic>
      </p:graphicFrame>
      <p:graphicFrame>
        <p:nvGraphicFramePr>
          <p:cNvPr id="270" name="Object 72"/>
          <p:cNvGraphicFramePr>
            <a:graphicFrameLocks noChangeAspect="1"/>
          </p:cNvGraphicFramePr>
          <p:nvPr>
            <p:extLst/>
          </p:nvPr>
        </p:nvGraphicFramePr>
        <p:xfrm>
          <a:off x="4953733" y="4220941"/>
          <a:ext cx="234877" cy="328018"/>
        </p:xfrm>
        <a:graphic>
          <a:graphicData uri="http://schemas.openxmlformats.org/presentationml/2006/ole">
            <mc:AlternateContent xmlns:mc="http://schemas.openxmlformats.org/markup-compatibility/2006">
              <mc:Choice xmlns:v="urn:schemas-microsoft-com:vml" Requires="v">
                <p:oleObj spid="_x0000_s28802" name="Equation" r:id="rId16" imgW="126720" imgH="177480" progId="Equation.DSMT4">
                  <p:embed/>
                </p:oleObj>
              </mc:Choice>
              <mc:Fallback>
                <p:oleObj name="Equation" r:id="rId16" imgW="126720" imgH="177480" progId="Equation.DSMT4">
                  <p:embed/>
                  <p:pic>
                    <p:nvPicPr>
                      <p:cNvPr id="270" name="Object 72"/>
                      <p:cNvPicPr>
                        <a:picLocks noChangeAspect="1" noChangeArrowheads="1"/>
                      </p:cNvPicPr>
                      <p:nvPr/>
                    </p:nvPicPr>
                    <p:blipFill>
                      <a:blip r:embed="rId17"/>
                      <a:srcRect/>
                      <a:stretch>
                        <a:fillRect/>
                      </a:stretch>
                    </p:blipFill>
                    <p:spPr bwMode="auto">
                      <a:xfrm>
                        <a:off x="4953733" y="4220941"/>
                        <a:ext cx="234877" cy="328018"/>
                      </a:xfrm>
                      <a:prstGeom prst="rect">
                        <a:avLst/>
                      </a:prstGeom>
                      <a:noFill/>
                      <a:ln>
                        <a:noFill/>
                      </a:ln>
                      <a:effectLst/>
                    </p:spPr>
                  </p:pic>
                </p:oleObj>
              </mc:Fallback>
            </mc:AlternateContent>
          </a:graphicData>
        </a:graphic>
      </p:graphicFrame>
      <p:graphicFrame>
        <p:nvGraphicFramePr>
          <p:cNvPr id="271" name="Object 72"/>
          <p:cNvGraphicFramePr>
            <a:graphicFrameLocks noChangeAspect="1"/>
          </p:cNvGraphicFramePr>
          <p:nvPr>
            <p:extLst/>
          </p:nvPr>
        </p:nvGraphicFramePr>
        <p:xfrm>
          <a:off x="7642449" y="4193802"/>
          <a:ext cx="234877" cy="328018"/>
        </p:xfrm>
        <a:graphic>
          <a:graphicData uri="http://schemas.openxmlformats.org/presentationml/2006/ole">
            <mc:AlternateContent xmlns:mc="http://schemas.openxmlformats.org/markup-compatibility/2006">
              <mc:Choice xmlns:v="urn:schemas-microsoft-com:vml" Requires="v">
                <p:oleObj spid="_x0000_s28803" name="Equation" r:id="rId18" imgW="126720" imgH="177480" progId="Equation.DSMT4">
                  <p:embed/>
                </p:oleObj>
              </mc:Choice>
              <mc:Fallback>
                <p:oleObj name="Equation" r:id="rId18" imgW="126720" imgH="177480" progId="Equation.DSMT4">
                  <p:embed/>
                  <p:pic>
                    <p:nvPicPr>
                      <p:cNvPr id="271" name="Object 72"/>
                      <p:cNvPicPr>
                        <a:picLocks noChangeAspect="1" noChangeArrowheads="1"/>
                      </p:cNvPicPr>
                      <p:nvPr/>
                    </p:nvPicPr>
                    <p:blipFill>
                      <a:blip r:embed="rId17"/>
                      <a:srcRect/>
                      <a:stretch>
                        <a:fillRect/>
                      </a:stretch>
                    </p:blipFill>
                    <p:spPr bwMode="auto">
                      <a:xfrm>
                        <a:off x="7642449" y="4193802"/>
                        <a:ext cx="234877" cy="328018"/>
                      </a:xfrm>
                      <a:prstGeom prst="rect">
                        <a:avLst/>
                      </a:prstGeom>
                      <a:noFill/>
                      <a:ln>
                        <a:noFill/>
                      </a:ln>
                      <a:effectLst/>
                    </p:spPr>
                  </p:pic>
                </p:oleObj>
              </mc:Fallback>
            </mc:AlternateContent>
          </a:graphicData>
        </a:graphic>
      </p:graphicFrame>
      <p:sp>
        <p:nvSpPr>
          <p:cNvPr id="272" name="Text Box 61"/>
          <p:cNvSpPr txBox="1">
            <a:spLocks noChangeArrowheads="1"/>
          </p:cNvSpPr>
          <p:nvPr/>
        </p:nvSpPr>
        <p:spPr bwMode="auto">
          <a:xfrm>
            <a:off x="7093301" y="4116117"/>
            <a:ext cx="543309" cy="52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eaLnBrk="1" hangingPunct="1">
              <a:spcBef>
                <a:spcPct val="0"/>
              </a:spcBef>
              <a:buClrTx/>
              <a:buSzTx/>
              <a:buFontTx/>
              <a:buNone/>
            </a:pPr>
            <a:r>
              <a:rPr lang="en-US" altLang="zh-CN" sz="2806" i="1" dirty="0">
                <a:latin typeface="Times New Roman" panose="02020603050405020304" pitchFamily="18" charset="0"/>
                <a:cs typeface="Times New Roman" panose="02020603050405020304" pitchFamily="18" charset="0"/>
              </a:rPr>
              <a:t>f</a:t>
            </a:r>
          </a:p>
        </p:txBody>
      </p:sp>
      <p:sp>
        <p:nvSpPr>
          <p:cNvPr id="273" name="Text Box 58"/>
          <p:cNvSpPr txBox="1">
            <a:spLocks noChangeArrowheads="1"/>
          </p:cNvSpPr>
          <p:nvPr/>
        </p:nvSpPr>
        <p:spPr bwMode="auto">
          <a:xfrm>
            <a:off x="4610772" y="1764285"/>
            <a:ext cx="630793" cy="52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eaLnBrk="1" hangingPunct="1">
              <a:spcBef>
                <a:spcPct val="0"/>
              </a:spcBef>
              <a:buClrTx/>
              <a:buSzTx/>
              <a:buFontTx/>
              <a:buNone/>
            </a:pPr>
            <a:r>
              <a:rPr lang="en-US" altLang="zh-CN" sz="2806" i="1" dirty="0" err="1">
                <a:latin typeface="Times New Roman" panose="02020603050405020304" pitchFamily="18" charset="0"/>
                <a:cs typeface="Times New Roman" panose="02020603050405020304" pitchFamily="18" charset="0"/>
              </a:rPr>
              <a:t>f</a:t>
            </a:r>
            <a:r>
              <a:rPr lang="en-US" altLang="zh-CN" sz="2806" i="1" baseline="-25000" dirty="0" err="1">
                <a:latin typeface="Times New Roman" panose="02020603050405020304" pitchFamily="18" charset="0"/>
                <a:cs typeface="Times New Roman" panose="02020603050405020304" pitchFamily="18" charset="0"/>
              </a:rPr>
              <a:t>G</a:t>
            </a:r>
            <a:endParaRPr lang="en-US" altLang="zh-CN" sz="2806" i="1" baseline="-25000" dirty="0">
              <a:latin typeface="Times New Roman" panose="02020603050405020304" pitchFamily="18" charset="0"/>
              <a:cs typeface="Times New Roman" panose="02020603050405020304" pitchFamily="18" charset="0"/>
            </a:endParaRPr>
          </a:p>
        </p:txBody>
      </p:sp>
      <p:sp>
        <p:nvSpPr>
          <p:cNvPr id="274" name="Text Box 58"/>
          <p:cNvSpPr txBox="1">
            <a:spLocks noChangeArrowheads="1"/>
          </p:cNvSpPr>
          <p:nvPr/>
        </p:nvSpPr>
        <p:spPr bwMode="auto">
          <a:xfrm>
            <a:off x="7348966" y="1693306"/>
            <a:ext cx="630793" cy="52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eaLnBrk="1" hangingPunct="1">
              <a:spcBef>
                <a:spcPct val="0"/>
              </a:spcBef>
              <a:buClrTx/>
              <a:buSzTx/>
              <a:buFontTx/>
              <a:buNone/>
            </a:pPr>
            <a:r>
              <a:rPr lang="en-US" altLang="zh-CN" sz="2806" i="1" dirty="0" err="1">
                <a:latin typeface="Times New Roman" panose="02020603050405020304" pitchFamily="18" charset="0"/>
                <a:cs typeface="Times New Roman" panose="02020603050405020304" pitchFamily="18" charset="0"/>
              </a:rPr>
              <a:t>f</a:t>
            </a:r>
            <a:r>
              <a:rPr lang="en-US" altLang="zh-CN" sz="2806" i="1" baseline="-25000" dirty="0" err="1">
                <a:latin typeface="Times New Roman" panose="02020603050405020304" pitchFamily="18" charset="0"/>
                <a:cs typeface="Times New Roman" panose="02020603050405020304" pitchFamily="18" charset="0"/>
              </a:rPr>
              <a:t>B</a:t>
            </a:r>
            <a:endParaRPr lang="en-US" altLang="zh-CN" sz="2806" i="1" baseline="-25000" dirty="0">
              <a:latin typeface="Times New Roman" panose="02020603050405020304" pitchFamily="18" charset="0"/>
              <a:cs typeface="Times New Roman" panose="02020603050405020304" pitchFamily="18" charset="0"/>
            </a:endParaRPr>
          </a:p>
        </p:txBody>
      </p:sp>
      <p:graphicFrame>
        <p:nvGraphicFramePr>
          <p:cNvPr id="275" name="Object 73"/>
          <p:cNvGraphicFramePr>
            <a:graphicFrameLocks noChangeAspect="1"/>
          </p:cNvGraphicFramePr>
          <p:nvPr>
            <p:extLst/>
          </p:nvPr>
        </p:nvGraphicFramePr>
        <p:xfrm>
          <a:off x="8497794" y="4167906"/>
          <a:ext cx="483927" cy="579093"/>
        </p:xfrm>
        <a:graphic>
          <a:graphicData uri="http://schemas.openxmlformats.org/presentationml/2006/ole">
            <mc:AlternateContent xmlns:mc="http://schemas.openxmlformats.org/markup-compatibility/2006">
              <mc:Choice xmlns:v="urn:schemas-microsoft-com:vml" Requires="v">
                <p:oleObj spid="_x0000_s28804" name="Equation" r:id="rId19" imgW="253800" imgH="304560" progId="Equation.DSMT4">
                  <p:embed/>
                </p:oleObj>
              </mc:Choice>
              <mc:Fallback>
                <p:oleObj name="Equation" r:id="rId19" imgW="253800" imgH="304560" progId="Equation.DSMT4">
                  <p:embed/>
                  <p:pic>
                    <p:nvPicPr>
                      <p:cNvPr id="275" name="Object 73"/>
                      <p:cNvPicPr>
                        <a:picLocks noChangeAspect="1" noChangeArrowheads="1"/>
                      </p:cNvPicPr>
                      <p:nvPr/>
                    </p:nvPicPr>
                    <p:blipFill>
                      <a:blip r:embed="rId20"/>
                      <a:srcRect/>
                      <a:stretch>
                        <a:fillRect/>
                      </a:stretch>
                    </p:blipFill>
                    <p:spPr bwMode="auto">
                      <a:xfrm>
                        <a:off x="8497794" y="4167906"/>
                        <a:ext cx="483927" cy="579093"/>
                      </a:xfrm>
                      <a:prstGeom prst="rect">
                        <a:avLst/>
                      </a:prstGeom>
                      <a:noFill/>
                      <a:ln>
                        <a:noFill/>
                      </a:ln>
                      <a:effectLst/>
                    </p:spPr>
                  </p:pic>
                </p:oleObj>
              </mc:Fallback>
            </mc:AlternateContent>
          </a:graphicData>
        </a:graphic>
      </p:graphicFrame>
      <p:graphicFrame>
        <p:nvGraphicFramePr>
          <p:cNvPr id="276" name="Object 74"/>
          <p:cNvGraphicFramePr>
            <a:graphicFrameLocks noChangeAspect="1"/>
          </p:cNvGraphicFramePr>
          <p:nvPr>
            <p:extLst/>
          </p:nvPr>
        </p:nvGraphicFramePr>
        <p:xfrm>
          <a:off x="9452962" y="4231920"/>
          <a:ext cx="307575" cy="334614"/>
        </p:xfrm>
        <a:graphic>
          <a:graphicData uri="http://schemas.openxmlformats.org/presentationml/2006/ole">
            <mc:AlternateContent xmlns:mc="http://schemas.openxmlformats.org/markup-compatibility/2006">
              <mc:Choice xmlns:v="urn:schemas-microsoft-com:vml" Requires="v">
                <p:oleObj spid="_x0000_s28805" name="Equation" r:id="rId15" imgW="152268" imgH="164957" progId="Equation.DSMT4">
                  <p:embed/>
                </p:oleObj>
              </mc:Choice>
              <mc:Fallback>
                <p:oleObj name="Equation" r:id="rId15" imgW="152268" imgH="164957" progId="Equation.DSMT4">
                  <p:embed/>
                  <p:pic>
                    <p:nvPicPr>
                      <p:cNvPr id="276" name="Object 7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52962" y="4231920"/>
                        <a:ext cx="307575" cy="334614"/>
                      </a:xfrm>
                      <a:prstGeom prst="rect">
                        <a:avLst/>
                      </a:prstGeom>
                      <a:noFill/>
                      <a:ln>
                        <a:noFill/>
                      </a:ln>
                      <a:effectLst/>
                    </p:spPr>
                  </p:pic>
                </p:oleObj>
              </mc:Fallback>
            </mc:AlternateContent>
          </a:graphicData>
        </a:graphic>
      </p:graphicFrame>
      <p:sp>
        <p:nvSpPr>
          <p:cNvPr id="277" name="Text Box 61"/>
          <p:cNvSpPr txBox="1">
            <a:spLocks noChangeArrowheads="1"/>
          </p:cNvSpPr>
          <p:nvPr/>
        </p:nvSpPr>
        <p:spPr bwMode="auto">
          <a:xfrm>
            <a:off x="9804278" y="4138350"/>
            <a:ext cx="543309" cy="52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itchFamily="18" charset="0"/>
              </a:defRPr>
            </a:lvl4pPr>
            <a:lvl5pPr marL="2057400" indent="-228600">
              <a:spcBef>
                <a:spcPts val="375"/>
              </a:spcBef>
              <a:buClr>
                <a:srgbClr val="A28E6A"/>
              </a:buClr>
              <a:buChar char="o"/>
              <a:defRPr sz="2000">
                <a:solidFill>
                  <a:schemeClr val="tx1"/>
                </a:solidFill>
                <a:latin typeface="Perpetua"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itchFamily="18" charset="0"/>
              </a:defRPr>
            </a:lvl9pPr>
          </a:lstStyle>
          <a:p>
            <a:pPr eaLnBrk="1" hangingPunct="1">
              <a:spcBef>
                <a:spcPct val="0"/>
              </a:spcBef>
              <a:buClrTx/>
              <a:buSzTx/>
              <a:buFontTx/>
              <a:buNone/>
            </a:pPr>
            <a:r>
              <a:rPr lang="en-US" altLang="zh-CN" sz="2806" i="1" dirty="0">
                <a:latin typeface="Times New Roman" panose="02020603050405020304" pitchFamily="18" charset="0"/>
                <a:cs typeface="Times New Roman" panose="02020603050405020304" pitchFamily="18" charset="0"/>
              </a:rPr>
              <a:t>f</a:t>
            </a:r>
          </a:p>
        </p:txBody>
      </p:sp>
    </p:spTree>
    <p:extLst>
      <p:ext uri="{BB962C8B-B14F-4D97-AF65-F5344CB8AC3E}">
        <p14:creationId xmlns:p14="http://schemas.microsoft.com/office/powerpoint/2010/main" val="359021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ox(in)">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ox(in)">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ox(in)">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box(in)">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256</TotalTime>
  <Words>7569</Words>
  <Application>Microsoft Office PowerPoint</Application>
  <PresentationFormat>宽屏</PresentationFormat>
  <Paragraphs>1421</Paragraphs>
  <Slides>136</Slides>
  <Notes>4</Notes>
  <HiddenSlides>8</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3</vt:i4>
      </vt:variant>
      <vt:variant>
        <vt:lpstr>幻灯片标题</vt:lpstr>
      </vt:variant>
      <vt:variant>
        <vt:i4>136</vt:i4>
      </vt:variant>
    </vt:vector>
  </HeadingPairs>
  <TitlesOfParts>
    <vt:vector size="156" baseType="lpstr">
      <vt:lpstr>-apple-system</vt:lpstr>
      <vt:lpstr>Perpetua</vt:lpstr>
      <vt:lpstr>等线</vt:lpstr>
      <vt:lpstr>等线 Light</vt:lpstr>
      <vt:lpstr>黑体</vt:lpstr>
      <vt:lpstr>楷体</vt:lpstr>
      <vt:lpstr>隶书</vt:lpstr>
      <vt:lpstr>宋体</vt:lpstr>
      <vt:lpstr>微软雅黑</vt:lpstr>
      <vt:lpstr>Arial</vt:lpstr>
      <vt:lpstr>Cambria Math</vt:lpstr>
      <vt:lpstr>Symbol</vt:lpstr>
      <vt:lpstr>Times New Roman</vt:lpstr>
      <vt:lpstr>Verdana</vt:lpstr>
      <vt:lpstr>Wingdings</vt:lpstr>
      <vt:lpstr>Wingdings 2</vt:lpstr>
      <vt:lpstr>Office 主题​​</vt:lpstr>
      <vt:lpstr>Microsoft 公式 3.0</vt:lpstr>
      <vt:lpstr>Equation</vt:lpstr>
      <vt:lpstr>公式</vt:lpstr>
      <vt:lpstr>PowerPoint 演示文稿</vt:lpstr>
      <vt:lpstr>PowerPoint 演示文稿</vt:lpstr>
      <vt:lpstr>PowerPoint 演示文稿</vt:lpstr>
      <vt:lpstr>PowerPoint 演示文稿</vt:lpstr>
      <vt:lpstr>PowerPoint 演示文稿</vt:lpstr>
      <vt:lpstr>5.1.1 线性灰度级变换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limin</dc:creator>
  <cp:lastModifiedBy>limin</cp:lastModifiedBy>
  <cp:revision>15</cp:revision>
  <dcterms:created xsi:type="dcterms:W3CDTF">2021-03-28T10:02:13Z</dcterms:created>
  <dcterms:modified xsi:type="dcterms:W3CDTF">2021-11-25T03:13:32Z</dcterms:modified>
</cp:coreProperties>
</file>